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68" r:id="rId4"/>
    <p:sldId id="265" r:id="rId5"/>
    <p:sldId id="272" r:id="rId6"/>
    <p:sldId id="281" r:id="rId7"/>
    <p:sldId id="282" r:id="rId8"/>
    <p:sldId id="274" r:id="rId9"/>
    <p:sldId id="283" r:id="rId10"/>
    <p:sldId id="284" r:id="rId11"/>
    <p:sldId id="285" r:id="rId12"/>
    <p:sldId id="277" r:id="rId13"/>
    <p:sldId id="276" r:id="rId14"/>
    <p:sldId id="286" r:id="rId15"/>
    <p:sldId id="275" r:id="rId16"/>
    <p:sldId id="260" r:id="rId17"/>
    <p:sldId id="287" r:id="rId18"/>
    <p:sldId id="288" r:id="rId19"/>
    <p:sldId id="289" r:id="rId20"/>
    <p:sldId id="258" r:id="rId21"/>
    <p:sldId id="259" r:id="rId22"/>
    <p:sldId id="280" r:id="rId23"/>
    <p:sldId id="269" r:id="rId24"/>
    <p:sldId id="270" r:id="rId25"/>
    <p:sldId id="291" r:id="rId26"/>
    <p:sldId id="290" r:id="rId27"/>
    <p:sldId id="293" r:id="rId28"/>
    <p:sldId id="294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43" autoAdjust="0"/>
  </p:normalViewPr>
  <p:slideViewPr>
    <p:cSldViewPr snapToGrid="0">
      <p:cViewPr varScale="1">
        <p:scale>
          <a:sx n="73" d="100"/>
          <a:sy n="7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F5FD6-F4A8-437F-8EF6-3C8D545D0167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C391-2632-4FF3-959E-2D5BDDCD7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73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publish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money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to </a:t>
            </a:r>
            <a:r>
              <a:rPr lang="nb-NO" dirty="0" err="1" smtClean="0"/>
              <a:t>move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forward, to </a:t>
            </a:r>
            <a:r>
              <a:rPr lang="nb-NO" dirty="0" err="1" smtClean="0"/>
              <a:t>contribute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wealth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human </a:t>
            </a:r>
            <a:r>
              <a:rPr lang="nb-NO" dirty="0" err="1" smtClean="0"/>
              <a:t>knowledge</a:t>
            </a:r>
            <a:r>
              <a:rPr lang="nb-NO" dirty="0" smtClean="0"/>
              <a:t>. And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do so in </a:t>
            </a:r>
            <a:r>
              <a:rPr lang="nb-NO" dirty="0" err="1" smtClean="0"/>
              <a:t>the</a:t>
            </a:r>
            <a:r>
              <a:rPr lang="nb-NO" dirty="0" smtClean="0"/>
              <a:t> most </a:t>
            </a:r>
            <a:r>
              <a:rPr lang="nb-NO" dirty="0" err="1" smtClean="0"/>
              <a:t>efficient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lock</a:t>
            </a:r>
            <a:r>
              <a:rPr lang="nb-NO" dirty="0" smtClean="0"/>
              <a:t> up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publications</a:t>
            </a:r>
            <a:r>
              <a:rPr lang="nb-NO" dirty="0" smtClean="0"/>
              <a:t> </a:t>
            </a:r>
            <a:r>
              <a:rPr lang="nb-NO" dirty="0" err="1" smtClean="0"/>
              <a:t>behind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payment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walls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subscription</a:t>
            </a:r>
            <a:r>
              <a:rPr lang="nb-NO" baseline="0" dirty="0" smtClean="0"/>
              <a:t> journals.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C391-2632-4FF3-959E-2D5BDDCD7EA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2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C391-2632-4FF3-959E-2D5BDDCD7EA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23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A843-0EAE-4637-AC13-83BD54E9261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02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65DFC-37CF-4CA7-9399-5EEE2E963D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51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If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publish</a:t>
            </a:r>
            <a:r>
              <a:rPr lang="nb-NO" baseline="0" dirty="0" smtClean="0"/>
              <a:t> OA, </a:t>
            </a:r>
            <a:r>
              <a:rPr lang="nb-NO" baseline="0" dirty="0" err="1" smtClean="0"/>
              <a:t>self-archiving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might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seem</a:t>
            </a:r>
            <a:r>
              <a:rPr lang="nb-NO" baseline="0" dirty="0" smtClean="0"/>
              <a:t> like </a:t>
            </a:r>
            <a:r>
              <a:rPr lang="nb-NO" baseline="0" dirty="0" err="1" smtClean="0"/>
              <a:t>unnecessary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extra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reasons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do it: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dissemination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channels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increase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visibility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publication</a:t>
            </a:r>
            <a:r>
              <a:rPr lang="nb-NO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Archiving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in a </a:t>
            </a:r>
            <a:r>
              <a:rPr lang="nb-NO" baseline="0" dirty="0" err="1" smtClean="0"/>
              <a:t>repository</a:t>
            </a:r>
            <a:r>
              <a:rPr lang="nb-NO" baseline="0" dirty="0" smtClean="0"/>
              <a:t> is back-up: in case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primary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dissemination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channel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business or </a:t>
            </a:r>
            <a:r>
              <a:rPr lang="nb-NO" baseline="0" dirty="0" err="1" smtClean="0"/>
              <a:t>locks</a:t>
            </a:r>
            <a:r>
              <a:rPr lang="nb-NO" baseline="0" dirty="0" smtClean="0"/>
              <a:t> up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C391-2632-4FF3-959E-2D5BDDCD7EA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89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C391-2632-4FF3-959E-2D5BDDCD7EA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99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A843-0EAE-4637-AC13-83BD54E9261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91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963D-6D4B-4E16-B37A-BDE88F24D8F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00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1747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7B3C18-0B18-4AC3-8E2D-38E396A94F23}" type="slidenum">
              <a:rPr lang="nb-NO" smtClean="0">
                <a:cs typeface="Arial" charset="0"/>
              </a:rPr>
              <a:pPr/>
              <a:t>29</a:t>
            </a:fld>
            <a:endParaRPr lang="nb-NO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3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3733" y="1837786"/>
            <a:ext cx="4946731" cy="42883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28.02.2018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6465112" y="1837786"/>
            <a:ext cx="4946731" cy="42883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9415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angsci-pres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unlatched.org/" TargetMode="External"/><Relationship Id="rId2" Type="http://schemas.openxmlformats.org/officeDocument/2006/relationships/hyperlink" Target="https://www.stockholmuniversitypress.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no/ub/forskningsstotte/art?p_document_id=449104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search.php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istin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copen.org/our-work/author-rights/brochure-htm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en/dokumenter/national-goals-and-guidelines-for-open-access-to-research-articles/id2567591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oa_pilot/h2020-hi-oa-pilot-guide_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skningsradet.no/en/Article/Open_access_to_publications/125400852582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t.uit.no/Content/532111/cache=20170109133727/Principles%20and%20guidelines%20for%20research%20management%20at%20UiT_010917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no/forskning/art?dim=236443&amp;p_document_id=52158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hyperlink" Target="mailto:oa@ub.uit.no" TargetMode="External"/><Relationship Id="rId7" Type="http://schemas.openxmlformats.org/officeDocument/2006/relationships/hyperlink" Target="https://uit.no/u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ite.uit.no/muninconf/" TargetMode="External"/><Relationship Id="rId5" Type="http://schemas.openxmlformats.org/officeDocument/2006/relationships/hyperlink" Target="mailto:fond@ub.uit.no" TargetMode="External"/><Relationship Id="rId4" Type="http://schemas.openxmlformats.org/officeDocument/2006/relationships/hyperlink" Target="mailto:munin@ub.uit.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bh.nsd.uib.no/publiseringskanaler/Fors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6000" dirty="0" smtClean="0"/>
              <a:t>Open </a:t>
            </a:r>
            <a:r>
              <a:rPr lang="nb-NO" sz="6000" dirty="0" err="1" smtClean="0"/>
              <a:t>access</a:t>
            </a:r>
            <a:r>
              <a:rPr lang="nb-NO" sz="6000" dirty="0" smtClean="0"/>
              <a:t> to </a:t>
            </a:r>
            <a:r>
              <a:rPr lang="nb-NO" sz="6000" dirty="0" err="1" smtClean="0"/>
              <a:t>your</a:t>
            </a:r>
            <a:r>
              <a:rPr lang="nb-NO" sz="6000" dirty="0" smtClean="0"/>
              <a:t> </a:t>
            </a:r>
            <a:r>
              <a:rPr lang="nb-NO" sz="6000" dirty="0" err="1" smtClean="0"/>
              <a:t>publications</a:t>
            </a: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3200" dirty="0" smtClean="0"/>
              <a:t>Aysa Ekanger, </a:t>
            </a:r>
            <a:r>
              <a:rPr lang="nb-NO" sz="3200" dirty="0" err="1" smtClean="0"/>
              <a:t>PhD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err="1" smtClean="0"/>
              <a:t>University</a:t>
            </a:r>
            <a:r>
              <a:rPr lang="nb-NO" sz="3200" dirty="0" smtClean="0"/>
              <a:t> Library </a:t>
            </a:r>
            <a:r>
              <a:rPr lang="nb-NO" sz="3200" dirty="0" err="1" smtClean="0"/>
              <a:t>of</a:t>
            </a:r>
            <a:r>
              <a:rPr lang="nb-NO" sz="3200" dirty="0" smtClean="0"/>
              <a:t> Tromsø</a:t>
            </a:r>
            <a:r>
              <a:rPr lang="nb-NO" sz="6000" dirty="0" smtClean="0"/>
              <a:t/>
            </a:r>
            <a:br>
              <a:rPr lang="nb-NO" sz="6000" dirty="0" smtClean="0"/>
            </a:br>
            <a:endParaRPr lang="nb-NO" sz="6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CASTLFish</a:t>
            </a:r>
            <a:r>
              <a:rPr lang="nb-NO" dirty="0" smtClean="0"/>
              <a:t>, 20.02.2018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3" cy="20909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2" y="5869300"/>
            <a:ext cx="1508757" cy="5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Directory of Open Access </a:t>
            </a:r>
            <a:r>
              <a:rPr lang="en-US" dirty="0" smtClean="0"/>
              <a:t>Journals (DOAJ)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82" y="3441855"/>
            <a:ext cx="7888583" cy="2672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DOAJ</a:t>
            </a:r>
            <a:r>
              <a:rPr lang="en-US" dirty="0" smtClean="0"/>
              <a:t> indexes high quality, open access, peer-reviewed journals.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Journal in DOAJ, but not accredited?</a:t>
            </a:r>
          </a:p>
          <a:p>
            <a:pPr marL="0" indent="0">
              <a:buNone/>
            </a:pPr>
            <a:r>
              <a:rPr lang="en-US" dirty="0" smtClean="0"/>
              <a:t>Suggest it as a new channel </a:t>
            </a:r>
            <a:r>
              <a:rPr lang="en-US" dirty="0"/>
              <a:t>to </a:t>
            </a:r>
            <a:r>
              <a:rPr lang="en-US" dirty="0" smtClean="0"/>
              <a:t>the Norwegian Registry.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1" y="1993900"/>
            <a:ext cx="3419475" cy="762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6" y="1725539"/>
            <a:ext cx="4308213" cy="16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Article</a:t>
            </a:r>
            <a:r>
              <a:rPr lang="nb-NO" dirty="0" smtClean="0"/>
              <a:t> Processing Charges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Author-side charges </a:t>
            </a:r>
            <a:r>
              <a:rPr lang="nb-NO" dirty="0" err="1" smtClean="0"/>
              <a:t>that</a:t>
            </a:r>
            <a:r>
              <a:rPr lang="nb-NO" dirty="0" smtClean="0"/>
              <a:t> cover </a:t>
            </a:r>
            <a:r>
              <a:rPr lang="nb-NO" dirty="0" err="1" smtClean="0"/>
              <a:t>publishing</a:t>
            </a:r>
            <a:r>
              <a:rPr lang="nb-NO" dirty="0" smtClean="0"/>
              <a:t> </a:t>
            </a:r>
            <a:r>
              <a:rPr lang="nb-NO" dirty="0" err="1" smtClean="0"/>
              <a:t>costs</a:t>
            </a:r>
            <a:endParaRPr lang="nb-NO" dirty="0" smtClean="0"/>
          </a:p>
          <a:p>
            <a:r>
              <a:rPr lang="nb-NO" dirty="0" smtClean="0"/>
              <a:t>Have </a:t>
            </a:r>
            <a:r>
              <a:rPr lang="nb-NO" dirty="0" err="1" smtClean="0"/>
              <a:t>existed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OA &amp; </a:t>
            </a:r>
            <a:r>
              <a:rPr lang="nb-NO" dirty="0" err="1" smtClean="0"/>
              <a:t>internet</a:t>
            </a:r>
            <a:endParaRPr lang="nb-NO" dirty="0" smtClean="0"/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subscription</a:t>
            </a:r>
            <a:r>
              <a:rPr lang="nb-NO" dirty="0" smtClean="0"/>
              <a:t> journals charge for </a:t>
            </a:r>
            <a:r>
              <a:rPr lang="nb-NO" dirty="0" err="1" smtClean="0"/>
              <a:t>graphs</a:t>
            </a:r>
            <a:r>
              <a:rPr lang="nb-NO" dirty="0" smtClean="0"/>
              <a:t>, images,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pages</a:t>
            </a:r>
            <a:r>
              <a:rPr lang="nb-NO" dirty="0" smtClean="0"/>
              <a:t>…</a:t>
            </a:r>
          </a:p>
          <a:p>
            <a:r>
              <a:rPr lang="nb-NO" u="sng" dirty="0" err="1" smtClean="0"/>
              <a:t>Some</a:t>
            </a:r>
            <a:r>
              <a:rPr lang="nb-NO" dirty="0" smtClean="0"/>
              <a:t> OA journals (30 % in DOAJ) have APCs</a:t>
            </a:r>
          </a:p>
          <a:p>
            <a:pPr lvl="1"/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readers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pay</a:t>
            </a:r>
            <a:r>
              <a:rPr lang="nb-NO" dirty="0" smtClean="0"/>
              <a:t> for </a:t>
            </a:r>
            <a:r>
              <a:rPr lang="nb-NO" dirty="0" err="1" smtClean="0"/>
              <a:t>access</a:t>
            </a:r>
            <a:r>
              <a:rPr lang="nb-NO" dirty="0" smtClean="0"/>
              <a:t>, </a:t>
            </a:r>
            <a:r>
              <a:rPr lang="nb-NO" dirty="0" err="1" smtClean="0"/>
              <a:t>financing</a:t>
            </a:r>
            <a:r>
              <a:rPr lang="nb-NO" dirty="0" smtClean="0"/>
              <a:t> has to </a:t>
            </a:r>
            <a:r>
              <a:rPr lang="nb-NO" dirty="0" err="1" smtClean="0"/>
              <a:t>come</a:t>
            </a:r>
            <a:r>
              <a:rPr lang="nb-NO" dirty="0" smtClean="0"/>
              <a:t> from </a:t>
            </a:r>
            <a:r>
              <a:rPr lang="nb-NO" dirty="0" err="1" smtClean="0"/>
              <a:t>somewhere</a:t>
            </a:r>
            <a:endParaRPr lang="nb-NO" dirty="0" smtClean="0"/>
          </a:p>
          <a:p>
            <a:r>
              <a:rPr lang="nb-NO" dirty="0" smtClean="0"/>
              <a:t>Vary </a:t>
            </a:r>
            <a:r>
              <a:rPr lang="nb-NO" dirty="0" err="1" smtClean="0"/>
              <a:t>greatly</a:t>
            </a:r>
            <a:r>
              <a:rPr lang="nb-NO" dirty="0" smtClean="0"/>
              <a:t> in </a:t>
            </a:r>
            <a:r>
              <a:rPr lang="nb-NO" dirty="0" err="1" smtClean="0"/>
              <a:t>size</a:t>
            </a:r>
            <a:r>
              <a:rPr lang="nb-NO" dirty="0" smtClean="0"/>
              <a:t>: </a:t>
            </a:r>
            <a:r>
              <a:rPr lang="nb-NO" dirty="0" err="1" smtClean="0"/>
              <a:t>legacy</a:t>
            </a:r>
            <a:r>
              <a:rPr lang="nb-NO" dirty="0" smtClean="0"/>
              <a:t> </a:t>
            </a:r>
            <a:r>
              <a:rPr lang="nb-NO" dirty="0" err="1" smtClean="0"/>
              <a:t>publishers</a:t>
            </a:r>
            <a:r>
              <a:rPr lang="nb-NO" dirty="0" smtClean="0"/>
              <a:t> </a:t>
            </a:r>
            <a:r>
              <a:rPr lang="nb-NO" dirty="0" err="1" smtClean="0"/>
              <a:t>tend</a:t>
            </a:r>
            <a:r>
              <a:rPr lang="nb-NO" dirty="0" smtClean="0"/>
              <a:t> to have </a:t>
            </a:r>
            <a:r>
              <a:rPr lang="nb-NO" dirty="0" err="1" smtClean="0"/>
              <a:t>higher</a:t>
            </a:r>
            <a:r>
              <a:rPr lang="nb-NO" dirty="0" smtClean="0"/>
              <a:t> APCs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08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Open Library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Humanities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Cross-</a:t>
            </a:r>
            <a:r>
              <a:rPr lang="nb-NO" dirty="0" err="1" smtClean="0"/>
              <a:t>disciplinary</a:t>
            </a:r>
            <a:r>
              <a:rPr lang="nb-NO" dirty="0" smtClean="0"/>
              <a:t> peer-</a:t>
            </a:r>
            <a:r>
              <a:rPr lang="nb-NO" dirty="0" err="1" smtClean="0"/>
              <a:t>reviewed</a:t>
            </a:r>
            <a:r>
              <a:rPr lang="nb-NO" dirty="0" smtClean="0"/>
              <a:t> OA </a:t>
            </a:r>
            <a:r>
              <a:rPr lang="nb-NO" dirty="0" err="1" smtClean="0"/>
              <a:t>megajournal</a:t>
            </a:r>
            <a:r>
              <a:rPr lang="nb-NO" dirty="0" smtClean="0"/>
              <a:t>, all </a:t>
            </a:r>
            <a:r>
              <a:rPr lang="nb-NO" dirty="0" err="1" smtClean="0"/>
              <a:t>languages</a:t>
            </a:r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Platform hosts </a:t>
            </a:r>
            <a:r>
              <a:rPr lang="nb-NO" dirty="0" err="1" smtClean="0"/>
              <a:t>specialized</a:t>
            </a:r>
            <a:r>
              <a:rPr lang="nb-NO" dirty="0" smtClean="0"/>
              <a:t> journals. In </a:t>
            </a:r>
            <a:r>
              <a:rPr lang="nb-NO" dirty="0" err="1" smtClean="0"/>
              <a:t>Linguistics</a:t>
            </a:r>
            <a:r>
              <a:rPr lang="nb-NO" dirty="0" smtClean="0"/>
              <a:t>:</a:t>
            </a:r>
          </a:p>
          <a:p>
            <a:pPr lvl="1"/>
            <a:r>
              <a:rPr lang="nb-NO" i="1" dirty="0" err="1" smtClean="0"/>
              <a:t>Glossa</a:t>
            </a:r>
            <a:endParaRPr lang="nb-NO" i="1" dirty="0" smtClean="0"/>
          </a:p>
          <a:p>
            <a:pPr lvl="1"/>
            <a:r>
              <a:rPr lang="nb-NO" dirty="0"/>
              <a:t> </a:t>
            </a:r>
            <a:r>
              <a:rPr lang="nb-NO" i="1" dirty="0"/>
              <a:t>Laboratory </a:t>
            </a:r>
            <a:r>
              <a:rPr lang="nb-NO" i="1" dirty="0" err="1" smtClean="0"/>
              <a:t>Phonology</a:t>
            </a:r>
            <a:endParaRPr lang="nb-NO" i="1" dirty="0" smtClean="0"/>
          </a:p>
          <a:p>
            <a:pPr lvl="1"/>
            <a:r>
              <a:rPr lang="nb-NO" i="1" dirty="0" smtClean="0"/>
              <a:t>Journal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Portuguese</a:t>
            </a:r>
            <a:r>
              <a:rPr lang="nb-NO" i="1" dirty="0"/>
              <a:t> </a:t>
            </a:r>
            <a:r>
              <a:rPr lang="nb-NO" i="1" dirty="0" err="1"/>
              <a:t>Linguistics</a:t>
            </a: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3263153" y="4141694"/>
            <a:ext cx="6293223" cy="1595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	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/>
              <a:t>to </a:t>
            </a:r>
            <a:r>
              <a:rPr lang="nb-NO" dirty="0" err="1"/>
              <a:t>publish</a:t>
            </a:r>
            <a:r>
              <a:rPr lang="nb-NO" dirty="0"/>
              <a:t>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Encourages</a:t>
            </a:r>
            <a:r>
              <a:rPr lang="nb-NO" dirty="0"/>
              <a:t> </a:t>
            </a:r>
            <a:r>
              <a:rPr lang="nb-NO" dirty="0" err="1"/>
              <a:t>authors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publication</a:t>
            </a:r>
            <a:r>
              <a:rPr lang="nb-NO" dirty="0"/>
              <a:t> </a:t>
            </a:r>
            <a:r>
              <a:rPr lang="nb-NO" dirty="0" err="1"/>
              <a:t>funds</a:t>
            </a:r>
            <a:r>
              <a:rPr lang="nb-NO" dirty="0"/>
              <a:t> to </a:t>
            </a:r>
            <a:r>
              <a:rPr lang="nb-NO" dirty="0" err="1"/>
              <a:t>pay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UiT is a sponsor for OLH, so </a:t>
            </a:r>
            <a:r>
              <a:rPr lang="nb-NO" dirty="0" err="1"/>
              <a:t>it’s</a:t>
            </a:r>
            <a:r>
              <a:rPr lang="nb-NO" dirty="0"/>
              <a:t> </a:t>
            </a:r>
            <a:r>
              <a:rPr lang="nb-NO" u="sng" dirty="0" err="1"/>
              <a:t>absolutely</a:t>
            </a:r>
            <a:r>
              <a:rPr lang="nb-NO" dirty="0"/>
              <a:t> </a:t>
            </a:r>
            <a:r>
              <a:rPr lang="nb-NO" dirty="0" err="1"/>
              <a:t>free</a:t>
            </a:r>
            <a:r>
              <a:rPr lang="nb-NO" dirty="0"/>
              <a:t> for </a:t>
            </a:r>
            <a:r>
              <a:rPr lang="nb-NO" dirty="0" err="1"/>
              <a:t>you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01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OA </a:t>
            </a:r>
            <a:r>
              <a:rPr lang="nb-NO" dirty="0" err="1" smtClean="0"/>
              <a:t>monographs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Language Science </a:t>
            </a:r>
            <a:r>
              <a:rPr lang="nb-NO" dirty="0" smtClean="0">
                <a:hlinkClick r:id="rId2"/>
              </a:rPr>
              <a:t>Press</a:t>
            </a:r>
            <a:endParaRPr lang="nb-NO" dirty="0" smtClean="0"/>
          </a:p>
          <a:p>
            <a:r>
              <a:rPr lang="en-US" dirty="0"/>
              <a:t>high quality, peer-reviewed open-access books in </a:t>
            </a:r>
            <a:r>
              <a:rPr lang="en-US" dirty="0" smtClean="0"/>
              <a:t>linguistics</a:t>
            </a:r>
          </a:p>
          <a:p>
            <a:r>
              <a:rPr lang="en-US" dirty="0" smtClean="0"/>
              <a:t>stand-alone </a:t>
            </a:r>
            <a:r>
              <a:rPr lang="en-US" dirty="0"/>
              <a:t>books and series</a:t>
            </a:r>
            <a:endParaRPr lang="nb-NO" dirty="0"/>
          </a:p>
          <a:p>
            <a:r>
              <a:rPr lang="en-US" dirty="0" smtClean="0"/>
              <a:t>free for authors – no Book Publishing Charges</a:t>
            </a:r>
          </a:p>
          <a:p>
            <a:r>
              <a:rPr lang="en-US" dirty="0" smtClean="0"/>
              <a:t>General Editors:</a:t>
            </a:r>
            <a:r>
              <a:rPr lang="en-US" dirty="0"/>
              <a:t> Stefan Müller </a:t>
            </a:r>
            <a:r>
              <a:rPr lang="en-US" dirty="0" smtClean="0"/>
              <a:t> </a:t>
            </a:r>
            <a:r>
              <a:rPr lang="en-US" dirty="0"/>
              <a:t>and Martin </a:t>
            </a:r>
            <a:r>
              <a:rPr lang="en-US" dirty="0" err="1" smtClean="0"/>
              <a:t>Haspelmath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7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OA </a:t>
            </a:r>
            <a:r>
              <a:rPr lang="nb-NO" dirty="0" err="1" smtClean="0"/>
              <a:t>monographs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>
                <a:hlinkClick r:id="rId2"/>
              </a:rPr>
              <a:t>Stockholm </a:t>
            </a:r>
            <a:r>
              <a:rPr lang="nb-NO" dirty="0" err="1" smtClean="0">
                <a:hlinkClick r:id="rId2"/>
              </a:rPr>
              <a:t>University</a:t>
            </a:r>
            <a:r>
              <a:rPr lang="nb-NO" dirty="0" smtClean="0">
                <a:hlinkClick r:id="rId2"/>
              </a:rPr>
              <a:t> </a:t>
            </a:r>
            <a:r>
              <a:rPr lang="nb-NO" dirty="0" smtClean="0">
                <a:hlinkClick r:id="rId2"/>
              </a:rPr>
              <a:t>Press</a:t>
            </a:r>
            <a:endParaRPr lang="nb-NO" dirty="0" smtClean="0"/>
          </a:p>
          <a:p>
            <a:pPr lvl="1"/>
            <a:r>
              <a:rPr lang="nb-NO" dirty="0" err="1" smtClean="0"/>
              <a:t>Wholly</a:t>
            </a:r>
            <a:r>
              <a:rPr lang="nb-NO" dirty="0" smtClean="0"/>
              <a:t> OA </a:t>
            </a:r>
            <a:r>
              <a:rPr lang="nb-NO" dirty="0" err="1" smtClean="0"/>
              <a:t>publisher</a:t>
            </a:r>
            <a:endParaRPr lang="nb-NO" dirty="0" smtClean="0"/>
          </a:p>
          <a:p>
            <a:pPr lvl="1"/>
            <a:r>
              <a:rPr lang="nb-NO" dirty="0" err="1" smtClean="0"/>
              <a:t>Rigorous</a:t>
            </a:r>
            <a:r>
              <a:rPr lang="nb-NO" dirty="0" smtClean="0"/>
              <a:t> peer-</a:t>
            </a:r>
            <a:r>
              <a:rPr lang="nb-NO" dirty="0" err="1" smtClean="0"/>
              <a:t>review</a:t>
            </a:r>
            <a:endParaRPr lang="nb-NO" dirty="0" smtClean="0"/>
          </a:p>
          <a:p>
            <a:pPr lvl="1"/>
            <a:r>
              <a:rPr lang="nb-NO" dirty="0" smtClean="0"/>
              <a:t>Modest Book Publishing Charge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>
                <a:hlinkClick r:id="rId3"/>
              </a:rPr>
              <a:t>Knowledge </a:t>
            </a:r>
            <a:r>
              <a:rPr lang="nb-NO" dirty="0" err="1" smtClean="0">
                <a:hlinkClick r:id="rId3"/>
              </a:rPr>
              <a:t>Unlatched</a:t>
            </a:r>
            <a:endParaRPr lang="nb-NO" dirty="0" smtClean="0"/>
          </a:p>
          <a:p>
            <a:pPr lvl="1"/>
            <a:r>
              <a:rPr lang="nb-NO" dirty="0" smtClean="0"/>
              <a:t>Are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publishing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non-OA </a:t>
            </a:r>
            <a:r>
              <a:rPr lang="nb-NO" dirty="0" err="1" smtClean="0"/>
              <a:t>publisher</a:t>
            </a:r>
            <a:r>
              <a:rPr lang="nb-NO" dirty="0" smtClean="0"/>
              <a:t>? Ask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publisher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book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considered</a:t>
            </a:r>
            <a:r>
              <a:rPr lang="nb-NO" dirty="0" smtClean="0"/>
              <a:t> for OA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UiT is a sponsor </a:t>
            </a:r>
            <a:r>
              <a:rPr lang="nb-NO" dirty="0" err="1" smtClean="0"/>
              <a:t>of</a:t>
            </a:r>
            <a:r>
              <a:rPr lang="nb-NO" dirty="0" smtClean="0"/>
              <a:t> KU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Universitetsforlaget (Scandinavian </a:t>
            </a:r>
            <a:r>
              <a:rPr lang="nb-NO" dirty="0" err="1" smtClean="0"/>
              <a:t>University</a:t>
            </a:r>
            <a:r>
              <a:rPr lang="nb-NO" dirty="0" smtClean="0"/>
              <a:t> Press</a:t>
            </a:r>
            <a:r>
              <a:rPr lang="nb-NO" dirty="0" smtClean="0"/>
              <a:t>), Cappelen </a:t>
            </a:r>
            <a:r>
              <a:rPr lang="nb-NO" dirty="0" smtClean="0"/>
              <a:t>Damm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9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UiT </a:t>
            </a:r>
            <a:r>
              <a:rPr lang="nb-NO" dirty="0" err="1" smtClean="0">
                <a:hlinkClick r:id="rId2"/>
              </a:rPr>
              <a:t>Publication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fund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OA </a:t>
            </a:r>
            <a:r>
              <a:rPr lang="nb-NO" dirty="0" err="1" smtClean="0"/>
              <a:t>article</a:t>
            </a:r>
            <a:r>
              <a:rPr lang="nb-NO" dirty="0" smtClean="0"/>
              <a:t> or </a:t>
            </a:r>
            <a:r>
              <a:rPr lang="nb-NO" dirty="0" err="1" smtClean="0"/>
              <a:t>chapter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Max APC NOK 25 </a:t>
            </a:r>
            <a:r>
              <a:rPr lang="en-GB" dirty="0" smtClean="0"/>
              <a:t>000 incl. VAT</a:t>
            </a:r>
            <a:endParaRPr lang="en-GB" dirty="0"/>
          </a:p>
          <a:p>
            <a:r>
              <a:rPr lang="en-GB" dirty="0" smtClean="0"/>
              <a:t>Journal </a:t>
            </a:r>
            <a:r>
              <a:rPr lang="en-GB" dirty="0"/>
              <a:t>must be listed in the </a:t>
            </a:r>
            <a:r>
              <a:rPr lang="en-GB" u="sng" dirty="0"/>
              <a:t>Directory of Open Access </a:t>
            </a:r>
            <a:r>
              <a:rPr lang="en-GB" u="sng" dirty="0" smtClean="0"/>
              <a:t>Journals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OA </a:t>
            </a:r>
            <a:r>
              <a:rPr lang="nb-NO" dirty="0" err="1" smtClean="0"/>
              <a:t>monograph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 smtClean="0"/>
              <a:t>No </a:t>
            </a:r>
            <a:r>
              <a:rPr lang="nb-NO" dirty="0" err="1" smtClean="0"/>
              <a:t>max</a:t>
            </a:r>
            <a:r>
              <a:rPr lang="nb-NO" dirty="0" smtClean="0"/>
              <a:t> BPC – case-by-case </a:t>
            </a:r>
            <a:r>
              <a:rPr lang="nb-NO" dirty="0" err="1" smtClean="0"/>
              <a:t>judgment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3" name="Avrundet rektangel 2"/>
          <p:cNvSpPr/>
          <p:nvPr/>
        </p:nvSpPr>
        <p:spPr>
          <a:xfrm>
            <a:off x="1959429" y="4585063"/>
            <a:ext cx="9091748" cy="1724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Only corresponding author (must be </a:t>
            </a:r>
            <a:r>
              <a:rPr lang="en-GB" dirty="0" err="1" smtClean="0"/>
              <a:t>UiT</a:t>
            </a:r>
            <a:r>
              <a:rPr lang="en-GB" dirty="0" smtClean="0"/>
              <a:t>-affiliated) can apply.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Only </a:t>
            </a:r>
            <a:r>
              <a:rPr lang="en-GB" dirty="0"/>
              <a:t>publishing in </a:t>
            </a:r>
            <a:r>
              <a:rPr lang="en-GB" u="sng" dirty="0"/>
              <a:t>accredited</a:t>
            </a:r>
            <a:r>
              <a:rPr lang="en-GB" dirty="0"/>
              <a:t> publication </a:t>
            </a:r>
            <a:r>
              <a:rPr lang="en-GB" dirty="0" smtClean="0"/>
              <a:t>channels (journal, publisher, series) - level </a:t>
            </a:r>
            <a:r>
              <a:rPr lang="en-GB" dirty="0"/>
              <a:t>1, </a:t>
            </a:r>
            <a:r>
              <a:rPr lang="en-GB" dirty="0" smtClean="0"/>
              <a:t>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Apply to the fund </a:t>
            </a:r>
            <a:r>
              <a:rPr lang="en-GB" u="sng" dirty="0" smtClean="0"/>
              <a:t>before</a:t>
            </a:r>
            <a:r>
              <a:rPr lang="en-GB" dirty="0" smtClean="0"/>
              <a:t> you submit the manuscript.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9788" y="2624447"/>
            <a:ext cx="10515600" cy="1275022"/>
          </a:xfrm>
        </p:spPr>
        <p:txBody>
          <a:bodyPr>
            <a:normAutofit/>
          </a:bodyPr>
          <a:lstStyle/>
          <a:p>
            <a:pPr algn="ctr"/>
            <a:r>
              <a:rPr lang="nb-NO" sz="7200" b="1" dirty="0" smtClean="0"/>
              <a:t>SELF-ARCHIVE!*</a:t>
            </a:r>
            <a:endParaRPr lang="nb-NO" sz="7200" b="1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dirty="0" smtClean="0"/>
              <a:t>*</a:t>
            </a:r>
            <a:r>
              <a:rPr lang="nb-NO" sz="2800" dirty="0" err="1" smtClean="0"/>
              <a:t>Also</a:t>
            </a:r>
            <a:r>
              <a:rPr lang="nb-NO" sz="2800" dirty="0" smtClean="0"/>
              <a:t> </a:t>
            </a:r>
            <a:r>
              <a:rPr lang="nb-NO" sz="2800" dirty="0" err="1" smtClean="0"/>
              <a:t>if</a:t>
            </a:r>
            <a:r>
              <a:rPr lang="nb-NO" sz="2800" dirty="0" smtClean="0"/>
              <a:t> </a:t>
            </a:r>
            <a:r>
              <a:rPr lang="nb-NO" sz="2800" dirty="0" err="1" smtClean="0"/>
              <a:t>you</a:t>
            </a:r>
            <a:r>
              <a:rPr lang="nb-NO" sz="2800" dirty="0" smtClean="0"/>
              <a:t> do </a:t>
            </a:r>
            <a:r>
              <a:rPr lang="nb-NO" sz="2800" dirty="0" err="1" smtClean="0"/>
              <a:t>publish</a:t>
            </a:r>
            <a:r>
              <a:rPr lang="nb-NO" sz="2800" dirty="0" smtClean="0"/>
              <a:t> </a:t>
            </a:r>
            <a:r>
              <a:rPr lang="nb-NO" sz="2800" dirty="0" err="1" smtClean="0"/>
              <a:t>open</a:t>
            </a:r>
            <a:r>
              <a:rPr lang="nb-NO" sz="2800" dirty="0" smtClean="0"/>
              <a:t> </a:t>
            </a:r>
            <a:r>
              <a:rPr lang="nb-NO" sz="2800" dirty="0" err="1" smtClean="0"/>
              <a:t>access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6" name="Plassholder for tekst 4"/>
          <p:cNvSpPr txBox="1">
            <a:spLocks/>
          </p:cNvSpPr>
          <p:nvPr/>
        </p:nvSpPr>
        <p:spPr>
          <a:xfrm>
            <a:off x="825933" y="485436"/>
            <a:ext cx="10514012" cy="150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200" dirty="0" smtClean="0"/>
              <a:t>Have not </a:t>
            </a:r>
            <a:r>
              <a:rPr lang="nb-NO" sz="3200" dirty="0" err="1" smtClean="0"/>
              <a:t>found</a:t>
            </a:r>
            <a:r>
              <a:rPr lang="nb-NO" sz="3200" dirty="0" smtClean="0"/>
              <a:t> an OA </a:t>
            </a:r>
            <a:r>
              <a:rPr lang="nb-NO" sz="3200" dirty="0" err="1" smtClean="0"/>
              <a:t>publishing</a:t>
            </a:r>
            <a:r>
              <a:rPr lang="nb-NO" sz="3200" dirty="0" smtClean="0"/>
              <a:t> </a:t>
            </a:r>
            <a:r>
              <a:rPr lang="nb-NO" sz="3200" dirty="0" err="1" smtClean="0"/>
              <a:t>channel</a:t>
            </a:r>
            <a:r>
              <a:rPr lang="nb-NO" sz="3200" dirty="0" smtClean="0"/>
              <a:t>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9265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Archive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in an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repository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«</a:t>
            </a:r>
            <a:r>
              <a:rPr lang="nb-NO" dirty="0" err="1" smtClean="0"/>
              <a:t>Self-archive</a:t>
            </a:r>
            <a:r>
              <a:rPr lang="nb-NO" dirty="0" smtClean="0"/>
              <a:t>» a </a:t>
            </a:r>
            <a:r>
              <a:rPr lang="nb-NO" dirty="0" err="1"/>
              <a:t>manuscript</a:t>
            </a:r>
            <a:r>
              <a:rPr lang="nb-NO" dirty="0"/>
              <a:t> </a:t>
            </a:r>
            <a:r>
              <a:rPr lang="nb-NO" dirty="0" err="1"/>
              <a:t>version</a:t>
            </a:r>
            <a:endParaRPr lang="nb-NO" dirty="0"/>
          </a:p>
          <a:p>
            <a:pPr lvl="1"/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>
                <a:hlinkClick r:id="rId2"/>
              </a:rPr>
              <a:t>Sherpa/ROMEO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journal’s</a:t>
            </a:r>
            <a:r>
              <a:rPr lang="nb-NO" dirty="0" smtClean="0"/>
              <a:t>/</a:t>
            </a:r>
            <a:r>
              <a:rPr lang="nb-NO" dirty="0" err="1" smtClean="0"/>
              <a:t>publisher’s</a:t>
            </a:r>
            <a:r>
              <a:rPr lang="nb-NO" dirty="0" smtClean="0"/>
              <a:t> </a:t>
            </a:r>
            <a:r>
              <a:rPr lang="nb-NO" dirty="0" err="1"/>
              <a:t>archiving</a:t>
            </a:r>
            <a:r>
              <a:rPr lang="nb-NO" dirty="0"/>
              <a:t> </a:t>
            </a:r>
            <a:r>
              <a:rPr lang="nb-NO" dirty="0" smtClean="0"/>
              <a:t>policy</a:t>
            </a:r>
          </a:p>
          <a:p>
            <a:pPr lvl="2"/>
            <a:r>
              <a:rPr lang="nb-NO" dirty="0" err="1" smtClean="0"/>
              <a:t>preferably</a:t>
            </a:r>
            <a:r>
              <a:rPr lang="nb-NO" dirty="0" smtClean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 smtClean="0"/>
              <a:t>submit</a:t>
            </a:r>
            <a:endParaRPr lang="nb-NO" dirty="0"/>
          </a:p>
          <a:p>
            <a:pPr lvl="1"/>
            <a:r>
              <a:rPr lang="nb-NO" dirty="0"/>
              <a:t>Most </a:t>
            </a:r>
            <a:r>
              <a:rPr lang="nb-NO" dirty="0" smtClean="0"/>
              <a:t>journals/</a:t>
            </a:r>
            <a:r>
              <a:rPr lang="nb-NO" dirty="0" err="1" smtClean="0"/>
              <a:t>publishers</a:t>
            </a:r>
            <a:r>
              <a:rPr lang="nb-NO" dirty="0" smtClean="0"/>
              <a:t> </a:t>
            </a:r>
            <a:r>
              <a:rPr lang="nb-NO" dirty="0" err="1"/>
              <a:t>allow</a:t>
            </a:r>
            <a:r>
              <a:rPr lang="nb-NO" dirty="0"/>
              <a:t> </a:t>
            </a:r>
            <a:r>
              <a:rPr lang="nb-NO" dirty="0" err="1"/>
              <a:t>archiving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endParaRPr lang="nb-NO" dirty="0" smtClean="0"/>
          </a:p>
          <a:p>
            <a:pPr lvl="2"/>
            <a:r>
              <a:rPr lang="nb-NO" b="1" dirty="0" err="1" smtClean="0"/>
              <a:t>Preprints</a:t>
            </a:r>
            <a:r>
              <a:rPr lang="nb-NO" b="1" dirty="0" smtClean="0"/>
              <a:t> (</a:t>
            </a:r>
            <a:r>
              <a:rPr lang="nb-NO" b="1" dirty="0" err="1" smtClean="0"/>
              <a:t>submitted</a:t>
            </a:r>
            <a:r>
              <a:rPr lang="nb-NO" b="1" dirty="0" smtClean="0"/>
              <a:t> </a:t>
            </a:r>
            <a:r>
              <a:rPr lang="nb-NO" b="1" dirty="0" err="1" smtClean="0"/>
              <a:t>manuscript</a:t>
            </a:r>
            <a:r>
              <a:rPr lang="nb-NO" b="1" dirty="0" smtClean="0"/>
              <a:t>, </a:t>
            </a:r>
            <a:r>
              <a:rPr lang="nb-NO" b="1" dirty="0" err="1" smtClean="0"/>
              <a:t>before</a:t>
            </a:r>
            <a:r>
              <a:rPr lang="nb-NO" b="1" dirty="0" smtClean="0"/>
              <a:t> peer </a:t>
            </a:r>
            <a:r>
              <a:rPr lang="nb-NO" b="1" dirty="0" err="1" smtClean="0"/>
              <a:t>review</a:t>
            </a:r>
            <a:r>
              <a:rPr lang="nb-NO" b="1" dirty="0" smtClean="0"/>
              <a:t>)</a:t>
            </a:r>
          </a:p>
          <a:p>
            <a:pPr lvl="2"/>
            <a:r>
              <a:rPr lang="nb-NO" dirty="0" smtClean="0"/>
              <a:t>and/or </a:t>
            </a:r>
            <a:r>
              <a:rPr lang="nb-NO" b="1" dirty="0" err="1" smtClean="0"/>
              <a:t>postprints</a:t>
            </a:r>
            <a:r>
              <a:rPr lang="nb-NO" b="1" dirty="0" smtClean="0"/>
              <a:t> (</a:t>
            </a:r>
            <a:r>
              <a:rPr lang="nb-NO" b="1" dirty="0" err="1" smtClean="0"/>
              <a:t>accepted</a:t>
            </a:r>
            <a:r>
              <a:rPr lang="nb-NO" b="1" dirty="0" smtClean="0"/>
              <a:t> </a:t>
            </a:r>
            <a:r>
              <a:rPr lang="nb-NO" b="1" dirty="0" err="1" smtClean="0"/>
              <a:t>manuscript</a:t>
            </a:r>
            <a:r>
              <a:rPr lang="nb-NO" b="1" dirty="0" smtClean="0"/>
              <a:t>, </a:t>
            </a:r>
            <a:r>
              <a:rPr lang="nb-NO" b="1" dirty="0" err="1" smtClean="0"/>
              <a:t>after</a:t>
            </a:r>
            <a:r>
              <a:rPr lang="nb-NO" b="1" dirty="0" smtClean="0"/>
              <a:t> peer </a:t>
            </a:r>
            <a:r>
              <a:rPr lang="nb-NO" b="1" dirty="0" err="1" smtClean="0"/>
              <a:t>review</a:t>
            </a:r>
            <a:r>
              <a:rPr lang="nb-NO" b="1" dirty="0" smtClean="0"/>
              <a:t> &amp; </a:t>
            </a:r>
            <a:r>
              <a:rPr lang="nb-NO" b="1" dirty="0" err="1" smtClean="0"/>
              <a:t>before</a:t>
            </a:r>
            <a:r>
              <a:rPr lang="nb-NO" b="1" dirty="0" smtClean="0"/>
              <a:t> </a:t>
            </a:r>
            <a:r>
              <a:rPr lang="nb-NO" b="1" dirty="0" err="1" smtClean="0"/>
              <a:t>formatting</a:t>
            </a:r>
            <a:r>
              <a:rPr lang="nb-NO" b="1" dirty="0" smtClean="0"/>
              <a:t>)</a:t>
            </a:r>
            <a:r>
              <a:rPr lang="nb-NO" dirty="0" smtClean="0"/>
              <a:t>.</a:t>
            </a:r>
            <a:endParaRPr lang="nb-NO" dirty="0"/>
          </a:p>
          <a:p>
            <a:pPr lvl="1"/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smtClean="0"/>
              <a:t>embargo</a:t>
            </a:r>
          </a:p>
          <a:p>
            <a:pPr lvl="1"/>
            <a:endParaRPr lang="nb-NO" dirty="0"/>
          </a:p>
          <a:p>
            <a:r>
              <a:rPr lang="nb-NO" dirty="0" smtClean="0"/>
              <a:t>If </a:t>
            </a:r>
            <a:r>
              <a:rPr lang="nb-NO" dirty="0" err="1" smtClean="0"/>
              <a:t>you</a:t>
            </a:r>
            <a:r>
              <a:rPr lang="nb-NO" dirty="0" smtClean="0"/>
              <a:t> have </a:t>
            </a:r>
            <a:r>
              <a:rPr lang="nb-NO" u="sng" dirty="0" err="1" smtClean="0"/>
              <a:t>published</a:t>
            </a:r>
            <a:r>
              <a:rPr lang="nb-NO" dirty="0" smtClean="0"/>
              <a:t> OA,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self-archive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published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Widens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endParaRPr lang="nb-NO" dirty="0" smtClean="0"/>
          </a:p>
          <a:p>
            <a:pPr lvl="1"/>
            <a:r>
              <a:rPr lang="nb-NO" dirty="0" smtClean="0"/>
              <a:t>Back-up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1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0" y="3603909"/>
            <a:ext cx="4055227" cy="306160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828800" y="418011"/>
            <a:ext cx="47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www.sherpa.ac.uk/romeo/search.php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6" name="Bilde 5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" y="1323681"/>
            <a:ext cx="1122201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Archiving</a:t>
            </a:r>
            <a:r>
              <a:rPr lang="nb-NO" dirty="0" smtClean="0"/>
              <a:t> in </a:t>
            </a:r>
            <a:r>
              <a:rPr lang="nb-NO" dirty="0" err="1" smtClean="0"/>
              <a:t>UiT’s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repository</a:t>
            </a:r>
            <a:r>
              <a:rPr lang="nb-NO" dirty="0" smtClean="0"/>
              <a:t>, Munin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article</a:t>
            </a:r>
            <a:r>
              <a:rPr lang="nb-NO" dirty="0" smtClean="0"/>
              <a:t> in </a:t>
            </a:r>
            <a:r>
              <a:rPr lang="nb-NO" dirty="0" err="1" smtClean="0">
                <a:hlinkClick r:id="rId2"/>
              </a:rPr>
              <a:t>Cristin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upload</a:t>
            </a:r>
            <a:r>
              <a:rPr lang="nb-NO" dirty="0" smtClean="0"/>
              <a:t> </a:t>
            </a:r>
            <a:r>
              <a:rPr lang="nb-NO" dirty="0" err="1"/>
              <a:t>fulltext</a:t>
            </a:r>
            <a:r>
              <a:rPr lang="nb-NO" dirty="0"/>
              <a:t> </a:t>
            </a:r>
            <a:r>
              <a:rPr lang="nb-NO" dirty="0" err="1" smtClean="0"/>
              <a:t>pdf</a:t>
            </a:r>
            <a:r>
              <a:rPr lang="nb-NO" dirty="0" smtClean="0"/>
              <a:t>.</a:t>
            </a:r>
          </a:p>
          <a:p>
            <a:pPr lvl="1"/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accepted</a:t>
            </a:r>
            <a:r>
              <a:rPr lang="nb-NO" dirty="0"/>
              <a:t> </a:t>
            </a:r>
            <a:r>
              <a:rPr lang="nb-NO" dirty="0" err="1"/>
              <a:t>manuscript</a:t>
            </a:r>
            <a:r>
              <a:rPr lang="nb-NO" dirty="0"/>
              <a:t> </a:t>
            </a:r>
            <a:r>
              <a:rPr lang="nb-NO" dirty="0" err="1" smtClean="0"/>
              <a:t>version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/>
              <a:t>library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journal’s</a:t>
            </a:r>
            <a:r>
              <a:rPr lang="nb-NO" dirty="0"/>
              <a:t> policy and make it </a:t>
            </a:r>
            <a:r>
              <a:rPr lang="nb-NO" dirty="0" err="1" smtClean="0"/>
              <a:t>openly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</a:t>
            </a:r>
            <a:r>
              <a:rPr lang="nb-NO" dirty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Munin </a:t>
            </a:r>
            <a:r>
              <a:rPr lang="nb-NO" dirty="0" err="1" smtClean="0"/>
              <a:t>repository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pPr marL="609585" lvl="1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869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Open Access </a:t>
            </a:r>
            <a:r>
              <a:rPr lang="nb-NO" dirty="0" err="1" smtClean="0"/>
              <a:t>content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digital, </a:t>
            </a:r>
            <a:endParaRPr lang="en-US" dirty="0" smtClean="0"/>
          </a:p>
          <a:p>
            <a:r>
              <a:rPr lang="en-US" dirty="0" smtClean="0"/>
              <a:t>online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free </a:t>
            </a:r>
            <a:r>
              <a:rPr lang="en-US" dirty="0"/>
              <a:t>of charge,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free of most copyright and licensing restrictions.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035037" y="4465472"/>
            <a:ext cx="64084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AUTHORS have the right to be properly acknowledged and cited.</a:t>
            </a:r>
            <a:endParaRPr lang="nb-NO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0571" y="1421738"/>
            <a:ext cx="50985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err="1"/>
              <a:t>Scholarly</a:t>
            </a:r>
            <a:r>
              <a:rPr lang="nb-NO" dirty="0"/>
              <a:t> </a:t>
            </a:r>
            <a:r>
              <a:rPr lang="nb-NO" dirty="0" err="1"/>
              <a:t>articles</a:t>
            </a:r>
            <a:r>
              <a:rPr lang="nb-NO" dirty="0"/>
              <a:t> and </a:t>
            </a:r>
            <a:r>
              <a:rPr lang="nb-NO" dirty="0" err="1"/>
              <a:t>monographs</a:t>
            </a:r>
            <a:r>
              <a:rPr lang="nb-NO" dirty="0"/>
              <a:t>, </a:t>
            </a:r>
            <a:r>
              <a:rPr lang="nb-NO" dirty="0" err="1"/>
              <a:t>research</a:t>
            </a:r>
            <a:r>
              <a:rPr lang="nb-NO" dirty="0"/>
              <a:t> data, </a:t>
            </a:r>
            <a:r>
              <a:rPr lang="nb-NO" dirty="0" err="1"/>
              <a:t>software</a:t>
            </a:r>
            <a:r>
              <a:rPr lang="nb-NO" dirty="0"/>
              <a:t>, </a:t>
            </a:r>
            <a:r>
              <a:rPr lang="nb-NO" dirty="0" err="1"/>
              <a:t>pictures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4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732511"/>
            <a:ext cx="10058400" cy="55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" y="758473"/>
            <a:ext cx="10058400" cy="5460879"/>
          </a:xfrm>
          <a:prstGeom prst="rect">
            <a:avLst/>
          </a:prstGeom>
        </p:spPr>
      </p:pic>
      <p:sp>
        <p:nvSpPr>
          <p:cNvPr id="4" name="Avrundet rektangel 3"/>
          <p:cNvSpPr/>
          <p:nvPr/>
        </p:nvSpPr>
        <p:spPr>
          <a:xfrm>
            <a:off x="3702423" y="3415553"/>
            <a:ext cx="6133907" cy="70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 smtClean="0"/>
              <a:t>Submit</a:t>
            </a:r>
            <a:r>
              <a:rPr lang="nb-NO" sz="1600" dirty="0" smtClean="0"/>
              <a:t> </a:t>
            </a:r>
            <a:r>
              <a:rPr lang="nb-NO" sz="1600" dirty="0" err="1" smtClean="0"/>
              <a:t>published</a:t>
            </a:r>
            <a:r>
              <a:rPr lang="nb-NO" sz="1600" dirty="0" smtClean="0"/>
              <a:t> </a:t>
            </a:r>
            <a:r>
              <a:rPr lang="nb-NO" sz="1600" dirty="0" err="1" smtClean="0"/>
              <a:t>version</a:t>
            </a:r>
            <a:r>
              <a:rPr lang="nb-NO" sz="1600" dirty="0" smtClean="0"/>
              <a:t>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you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sure </a:t>
            </a:r>
            <a:r>
              <a:rPr lang="nb-NO" sz="1600" dirty="0" err="1" smtClean="0"/>
              <a:t>that</a:t>
            </a:r>
            <a:r>
              <a:rPr lang="nb-NO" sz="1600" dirty="0" smtClean="0"/>
              <a:t> it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self-archived</a:t>
            </a:r>
            <a:r>
              <a:rPr lang="nb-NO" sz="1600" dirty="0" smtClean="0"/>
              <a:t>. </a:t>
            </a:r>
          </a:p>
          <a:p>
            <a:pPr algn="ctr"/>
            <a:r>
              <a:rPr lang="nb-NO" sz="1600" dirty="0" err="1" smtClean="0"/>
              <a:t>Otherwise</a:t>
            </a:r>
            <a:r>
              <a:rPr lang="nb-NO" sz="1600" dirty="0" smtClean="0"/>
              <a:t>, </a:t>
            </a:r>
            <a:r>
              <a:rPr lang="nb-NO" sz="1600" dirty="0" err="1" smtClean="0"/>
              <a:t>submit</a:t>
            </a:r>
            <a:r>
              <a:rPr lang="nb-NO" sz="1600" dirty="0" smtClean="0"/>
              <a:t> </a:t>
            </a:r>
            <a:r>
              <a:rPr lang="nb-NO" sz="1600" dirty="0" err="1" smtClean="0"/>
              <a:t>postprint</a:t>
            </a:r>
            <a:r>
              <a:rPr lang="nb-NO" sz="1600" dirty="0" smtClean="0"/>
              <a:t>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6659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Author addendum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subscription</a:t>
            </a:r>
            <a:r>
              <a:rPr lang="nb-NO" dirty="0" smtClean="0"/>
              <a:t> journal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generally</a:t>
            </a:r>
            <a:r>
              <a:rPr lang="nb-NO" dirty="0" smtClean="0"/>
              <a:t> </a:t>
            </a:r>
            <a:r>
              <a:rPr lang="nb-NO" dirty="0" err="1" smtClean="0"/>
              <a:t>allow</a:t>
            </a:r>
            <a:r>
              <a:rPr lang="nb-NO" dirty="0" smtClean="0"/>
              <a:t> </a:t>
            </a:r>
            <a:r>
              <a:rPr lang="nb-NO" dirty="0" err="1" smtClean="0"/>
              <a:t>self-archiving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Use</a:t>
            </a:r>
            <a:r>
              <a:rPr lang="nb-NO" dirty="0" smtClean="0"/>
              <a:t> an </a:t>
            </a:r>
            <a:r>
              <a:rPr lang="nb-NO" dirty="0" smtClean="0">
                <a:hlinkClick r:id="rId2"/>
              </a:rPr>
              <a:t>Author addendum </a:t>
            </a:r>
            <a:r>
              <a:rPr lang="nb-NO" dirty="0" smtClean="0"/>
              <a:t>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publishing</a:t>
            </a:r>
            <a:r>
              <a:rPr lang="nb-NO" dirty="0" smtClean="0"/>
              <a:t> </a:t>
            </a:r>
            <a:r>
              <a:rPr lang="nb-NO" dirty="0" err="1" smtClean="0"/>
              <a:t>contract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NB! This </a:t>
            </a:r>
            <a:r>
              <a:rPr lang="nb-NO" dirty="0" err="1" smtClean="0"/>
              <a:t>step</a:t>
            </a:r>
            <a:r>
              <a:rPr lang="nb-NO" dirty="0" smtClean="0"/>
              <a:t> is not </a:t>
            </a:r>
            <a:r>
              <a:rPr lang="nb-NO" dirty="0" err="1" smtClean="0"/>
              <a:t>recommended</a:t>
            </a:r>
            <a:r>
              <a:rPr lang="nb-NO" dirty="0" smtClean="0"/>
              <a:t> for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have a </a:t>
            </a:r>
            <a:r>
              <a:rPr lang="nb-NO" dirty="0" err="1" smtClean="0"/>
              <a:t>self-archiving</a:t>
            </a:r>
            <a:r>
              <a:rPr lang="nb-NO" dirty="0" smtClean="0"/>
              <a:t> </a:t>
            </a:r>
            <a:r>
              <a:rPr lang="nb-NO" dirty="0" err="1" smtClean="0"/>
              <a:t>obligation</a:t>
            </a:r>
            <a:r>
              <a:rPr lang="nb-NO" dirty="0" smtClean="0"/>
              <a:t>, as it is not </a:t>
            </a:r>
            <a:r>
              <a:rPr lang="nb-NO" dirty="0" err="1" smtClean="0"/>
              <a:t>guaranteed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publisher</a:t>
            </a:r>
            <a:r>
              <a:rPr lang="nb-NO" dirty="0" smtClean="0"/>
              <a:t> </a:t>
            </a:r>
            <a:r>
              <a:rPr lang="nb-NO" dirty="0" err="1" smtClean="0"/>
              <a:t>accepts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addendum.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3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73826" y="2478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So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r>
              <a:rPr lang="nb-NO" dirty="0" smtClean="0"/>
              <a:t> in all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11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policy, 2017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Deposit</a:t>
            </a:r>
            <a:endParaRPr lang="nb-NO" dirty="0" smtClean="0"/>
          </a:p>
          <a:p>
            <a:pPr lvl="1"/>
            <a:r>
              <a:rPr lang="nb-NO" dirty="0" err="1" smtClean="0"/>
              <a:t>Obligatory</a:t>
            </a:r>
            <a:r>
              <a:rPr lang="nb-NO" dirty="0" smtClean="0"/>
              <a:t>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exceptions</a:t>
            </a:r>
            <a:endParaRPr lang="nb-NO" dirty="0" smtClean="0"/>
          </a:p>
          <a:p>
            <a:r>
              <a:rPr lang="nb-NO" dirty="0" err="1" smtClean="0"/>
              <a:t>Self-archive</a:t>
            </a:r>
            <a:endParaRPr lang="nb-NO" dirty="0"/>
          </a:p>
          <a:p>
            <a:pPr lvl="1"/>
            <a:r>
              <a:rPr lang="nb-NO" dirty="0" err="1" smtClean="0"/>
              <a:t>Obligatory</a:t>
            </a:r>
            <a:endParaRPr lang="nb-NO" dirty="0" smtClean="0"/>
          </a:p>
          <a:p>
            <a:pPr lvl="1"/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choose</a:t>
            </a:r>
            <a:r>
              <a:rPr lang="nb-NO" dirty="0" smtClean="0"/>
              <a:t> a journal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permit</a:t>
            </a:r>
            <a:r>
              <a:rPr lang="nb-NO" dirty="0" smtClean="0"/>
              <a:t> </a:t>
            </a:r>
            <a:r>
              <a:rPr lang="nb-NO" dirty="0" err="1" smtClean="0"/>
              <a:t>self-archiving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in </a:t>
            </a:r>
            <a:r>
              <a:rPr lang="nb-NO" dirty="0" err="1" smtClean="0"/>
              <a:t>exceptional</a:t>
            </a:r>
            <a:r>
              <a:rPr lang="nb-NO" dirty="0" smtClean="0"/>
              <a:t> cases</a:t>
            </a:r>
          </a:p>
          <a:p>
            <a:pPr lvl="2"/>
            <a:r>
              <a:rPr lang="nb-NO" dirty="0" smtClean="0"/>
              <a:t>E.g.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recognized</a:t>
            </a:r>
            <a:r>
              <a:rPr lang="nb-NO" dirty="0" smtClean="0"/>
              <a:t> journals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endParaRPr lang="nb-NO" dirty="0" smtClean="0"/>
          </a:p>
          <a:p>
            <a:r>
              <a:rPr lang="nb-NO" dirty="0" err="1" smtClean="0"/>
              <a:t>Publish</a:t>
            </a:r>
            <a:r>
              <a:rPr lang="nb-NO" dirty="0" smtClean="0"/>
              <a:t> OA</a:t>
            </a:r>
          </a:p>
          <a:p>
            <a:pPr lvl="1"/>
            <a:r>
              <a:rPr lang="nb-NO" dirty="0" err="1" smtClean="0"/>
              <a:t>Recommended</a:t>
            </a:r>
            <a:r>
              <a:rPr lang="nb-NO" dirty="0" smtClean="0"/>
              <a:t> </a:t>
            </a:r>
          </a:p>
          <a:p>
            <a:r>
              <a:rPr lang="nb-NO" sz="2400" dirty="0" smtClean="0">
                <a:hlinkClick r:id="rId2"/>
              </a:rPr>
              <a:t>National goals and guidelines for </a:t>
            </a:r>
            <a:r>
              <a:rPr lang="nb-NO" sz="2400" dirty="0" err="1" smtClean="0">
                <a:hlinkClick r:id="rId2"/>
              </a:rPr>
              <a:t>open</a:t>
            </a:r>
            <a:r>
              <a:rPr lang="nb-NO" sz="2400" dirty="0" smtClean="0">
                <a:hlinkClick r:id="rId2"/>
              </a:rPr>
              <a:t> </a:t>
            </a:r>
            <a:r>
              <a:rPr lang="nb-NO" sz="2400" dirty="0" err="1" smtClean="0">
                <a:hlinkClick r:id="rId2"/>
              </a:rPr>
              <a:t>access</a:t>
            </a:r>
            <a:r>
              <a:rPr lang="nb-NO" sz="2400" dirty="0" smtClean="0">
                <a:hlinkClick r:id="rId2"/>
              </a:rPr>
              <a:t> to </a:t>
            </a:r>
            <a:r>
              <a:rPr lang="nb-NO" sz="2400" dirty="0" err="1" smtClean="0">
                <a:hlinkClick r:id="rId2"/>
              </a:rPr>
              <a:t>research</a:t>
            </a:r>
            <a:r>
              <a:rPr lang="nb-NO" sz="2400" dirty="0" smtClean="0">
                <a:hlinkClick r:id="rId2"/>
              </a:rPr>
              <a:t> </a:t>
            </a:r>
            <a:r>
              <a:rPr lang="nb-NO" sz="2400" dirty="0" err="1" smtClean="0">
                <a:hlinkClick r:id="rId2"/>
              </a:rPr>
              <a:t>articles</a:t>
            </a:r>
            <a:endParaRPr lang="nb-NO" sz="2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623958" y="653143"/>
            <a:ext cx="36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Applies</a:t>
            </a:r>
            <a:r>
              <a:rPr lang="nb-NO" sz="2400" dirty="0" smtClean="0"/>
              <a:t> to journal </a:t>
            </a:r>
            <a:r>
              <a:rPr lang="nb-NO" sz="2400" dirty="0" err="1" smtClean="0"/>
              <a:t>articles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30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Funders</a:t>
            </a:r>
            <a:r>
              <a:rPr lang="nb-NO" dirty="0" smtClean="0"/>
              <a:t>’ </a:t>
            </a:r>
            <a:r>
              <a:rPr lang="nb-NO" dirty="0" err="1" smtClean="0"/>
              <a:t>policies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hlinkClick r:id="rId3"/>
              </a:rPr>
              <a:t>European Research Council</a:t>
            </a:r>
            <a:r>
              <a:rPr lang="nb-NO" dirty="0" smtClean="0"/>
              <a:t> and </a:t>
            </a:r>
            <a:r>
              <a:rPr lang="nb-NO" dirty="0" smtClean="0">
                <a:hlinkClick r:id="rId4"/>
              </a:rPr>
              <a:t>Norwegian Research Council</a:t>
            </a:r>
            <a:endParaRPr lang="nb-NO" dirty="0"/>
          </a:p>
          <a:p>
            <a:r>
              <a:rPr lang="nb-NO" dirty="0" err="1" smtClean="0"/>
              <a:t>Applies</a:t>
            </a:r>
            <a:r>
              <a:rPr lang="nb-NO" dirty="0" smtClean="0"/>
              <a:t> to journal </a:t>
            </a:r>
            <a:r>
              <a:rPr lang="nb-NO" dirty="0" err="1" smtClean="0"/>
              <a:t>articles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Encouragement</a:t>
            </a:r>
            <a:r>
              <a:rPr lang="nb-NO" dirty="0" smtClean="0"/>
              <a:t> to </a:t>
            </a:r>
            <a:r>
              <a:rPr lang="nb-NO" dirty="0" err="1" smtClean="0"/>
              <a:t>publish</a:t>
            </a:r>
            <a:r>
              <a:rPr lang="nb-NO" dirty="0" smtClean="0"/>
              <a:t> OA</a:t>
            </a:r>
          </a:p>
          <a:p>
            <a:r>
              <a:rPr lang="nb-NO" b="1" dirty="0" err="1" smtClean="0"/>
              <a:t>Obligatory</a:t>
            </a:r>
            <a:r>
              <a:rPr lang="nb-NO" b="1" dirty="0" smtClean="0"/>
              <a:t> </a:t>
            </a:r>
            <a:r>
              <a:rPr lang="nb-NO" b="1" dirty="0" err="1" smtClean="0"/>
              <a:t>archiving</a:t>
            </a:r>
            <a:r>
              <a:rPr lang="nb-NO" b="1" dirty="0" smtClean="0"/>
              <a:t> in an </a:t>
            </a:r>
            <a:r>
              <a:rPr lang="nb-NO" b="1" dirty="0" err="1" smtClean="0"/>
              <a:t>open</a:t>
            </a:r>
            <a:r>
              <a:rPr lang="nb-NO" b="1" dirty="0" smtClean="0"/>
              <a:t> </a:t>
            </a:r>
            <a:r>
              <a:rPr lang="nb-NO" b="1" dirty="0" err="1" smtClean="0"/>
              <a:t>repository</a:t>
            </a:r>
            <a:endParaRPr lang="nb-NO" b="1" dirty="0" smtClean="0"/>
          </a:p>
          <a:p>
            <a:r>
              <a:rPr lang="nb-NO" dirty="0" err="1" smtClean="0"/>
              <a:t>Published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or </a:t>
            </a:r>
            <a:r>
              <a:rPr lang="nb-NO" dirty="0" err="1" smtClean="0"/>
              <a:t>accepted</a:t>
            </a:r>
            <a:r>
              <a:rPr lang="nb-NO" dirty="0" smtClean="0"/>
              <a:t> </a:t>
            </a:r>
            <a:r>
              <a:rPr lang="nb-NO" dirty="0" err="1" smtClean="0"/>
              <a:t>manuscript</a:t>
            </a:r>
            <a:endParaRPr lang="nb-NO" dirty="0"/>
          </a:p>
          <a:p>
            <a:pPr lvl="1"/>
            <a:r>
              <a:rPr lang="nb-NO" dirty="0" smtClean="0"/>
              <a:t>Maximum </a:t>
            </a:r>
            <a:r>
              <a:rPr lang="nb-NO" dirty="0" err="1" smtClean="0"/>
              <a:t>allowed</a:t>
            </a:r>
            <a:r>
              <a:rPr lang="nb-NO" dirty="0" smtClean="0"/>
              <a:t> embargo for </a:t>
            </a:r>
            <a:r>
              <a:rPr lang="nb-NO" dirty="0" err="1" smtClean="0"/>
              <a:t>humanities</a:t>
            </a:r>
            <a:r>
              <a:rPr lang="nb-NO" dirty="0" smtClean="0"/>
              <a:t> – 12 </a:t>
            </a:r>
            <a:r>
              <a:rPr lang="nb-NO" dirty="0" err="1" smtClean="0"/>
              <a:t>months</a:t>
            </a:r>
            <a:endParaRPr lang="nb-NO" dirty="0"/>
          </a:p>
          <a:p>
            <a:pPr lvl="1"/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held back </a:t>
            </a:r>
            <a:r>
              <a:rPr lang="nb-NO" dirty="0" err="1" smtClean="0"/>
              <a:t>until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self-archiving</a:t>
            </a:r>
            <a:r>
              <a:rPr lang="nb-NO" dirty="0" smtClean="0"/>
              <a:t> </a:t>
            </a:r>
            <a:r>
              <a:rPr lang="nb-NO" dirty="0" err="1" smtClean="0"/>
              <a:t>requirement</a:t>
            </a:r>
            <a:r>
              <a:rPr lang="nb-NO" dirty="0" smtClean="0"/>
              <a:t> is </a:t>
            </a:r>
            <a:r>
              <a:rPr lang="nb-NO" dirty="0" err="1" smtClean="0"/>
              <a:t>satisfied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Funder </a:t>
            </a:r>
            <a:r>
              <a:rPr lang="nb-NO" dirty="0" err="1" smtClean="0"/>
              <a:t>requirements</a:t>
            </a:r>
            <a:r>
              <a:rPr lang="nb-NO" dirty="0" smtClean="0"/>
              <a:t>? </a:t>
            </a:r>
            <a:r>
              <a:rPr lang="nb-NO" dirty="0" err="1" smtClean="0"/>
              <a:t>Important</a:t>
            </a:r>
            <a:r>
              <a:rPr lang="nb-NO" dirty="0" smtClean="0"/>
              <a:t> to plan!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Secure the accepted manuscript version</a:t>
            </a:r>
          </a:p>
          <a:p>
            <a:r>
              <a:rPr lang="en-GB" dirty="0" smtClean="0"/>
              <a:t>Co-authors? </a:t>
            </a:r>
          </a:p>
          <a:p>
            <a:pPr lvl="1"/>
            <a:r>
              <a:rPr lang="en-GB" dirty="0" smtClean="0"/>
              <a:t>They need to agree to your self-archiving.</a:t>
            </a:r>
          </a:p>
          <a:p>
            <a:pPr lvl="1"/>
            <a:r>
              <a:rPr lang="en-GB" dirty="0" smtClean="0"/>
              <a:t>At the start of the process, send all authors an e-mail stating that you will only participate if you can self-archive the article manuscript.</a:t>
            </a:r>
          </a:p>
          <a:p>
            <a:r>
              <a:rPr lang="en-GB" dirty="0"/>
              <a:t>T</a:t>
            </a:r>
            <a:r>
              <a:rPr lang="en-GB" dirty="0" smtClean="0"/>
              <a:t>he author with the strongest OA “needs” dictates the OA level. </a:t>
            </a:r>
            <a:endParaRPr lang="en-GB" dirty="0"/>
          </a:p>
          <a:p>
            <a:r>
              <a:rPr lang="en-GB" dirty="0" smtClean="0"/>
              <a:t>EU or NRC funding?</a:t>
            </a:r>
          </a:p>
          <a:p>
            <a:pPr lvl="1"/>
            <a:r>
              <a:rPr lang="en-GB" dirty="0" smtClean="0"/>
              <a:t>Make sure the corresponding author does not send the manuscript to a journal that prohibits self-archiving.</a:t>
            </a:r>
          </a:p>
          <a:p>
            <a:pPr lvl="1"/>
            <a:r>
              <a:rPr lang="en-GB" dirty="0" smtClean="0"/>
              <a:t>Otherwise it can be impossible – or costly – for you to fulfil your obligations.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9640" y="2455183"/>
            <a:ext cx="10515600" cy="1325563"/>
          </a:xfrm>
        </p:spPr>
        <p:txBody>
          <a:bodyPr/>
          <a:lstStyle/>
          <a:p>
            <a:r>
              <a:rPr lang="nb-NO" dirty="0" smtClean="0"/>
              <a:t>And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there’s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data…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26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Principles and guidelines for research data management at </a:t>
            </a:r>
            <a:r>
              <a:rPr lang="en-US" sz="2400" dirty="0" err="1">
                <a:hlinkClick r:id="rId3"/>
              </a:rPr>
              <a:t>UiT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2000" b="1" dirty="0"/>
              <a:t>The </a:t>
            </a:r>
            <a:r>
              <a:rPr lang="nb-NO" sz="2000" b="1" dirty="0" err="1"/>
              <a:t>researcher</a:t>
            </a:r>
            <a:r>
              <a:rPr lang="nb-NO" sz="2000" b="1" dirty="0"/>
              <a:t> </a:t>
            </a:r>
            <a:r>
              <a:rPr lang="nb-NO" sz="2000" b="1" dirty="0" err="1"/>
              <a:t>shall</a:t>
            </a:r>
            <a:r>
              <a:rPr lang="nb-NO" sz="2000" b="1" dirty="0"/>
              <a:t>:</a:t>
            </a:r>
            <a:endParaRPr lang="nb-NO" sz="2000" b="1" dirty="0"/>
          </a:p>
          <a:p>
            <a:pPr marL="0" indent="0">
              <a:buNone/>
            </a:pPr>
            <a:endParaRPr lang="nb-NO" sz="1700" dirty="0"/>
          </a:p>
          <a:p>
            <a:pPr>
              <a:buFont typeface="Wingdings" panose="05000000000000000000" pitchFamily="2" charset="2"/>
              <a:buChar char="Ø"/>
            </a:pPr>
            <a:endParaRPr lang="nb-NO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1700" dirty="0" smtClean="0"/>
              <a:t>Write </a:t>
            </a:r>
            <a:r>
              <a:rPr lang="nb-NO" sz="1700" dirty="0"/>
              <a:t>a </a:t>
            </a:r>
            <a:r>
              <a:rPr lang="nb-NO" sz="1700" b="1" dirty="0"/>
              <a:t>data management plan </a:t>
            </a:r>
            <a:r>
              <a:rPr lang="nb-NO" sz="1700" dirty="0"/>
              <a:t>in an </a:t>
            </a:r>
            <a:r>
              <a:rPr lang="nb-NO" sz="1700" dirty="0" err="1"/>
              <a:t>early</a:t>
            </a:r>
            <a:r>
              <a:rPr lang="nb-NO" sz="1700" dirty="0"/>
              <a:t> </a:t>
            </a:r>
            <a:r>
              <a:rPr lang="nb-NO" sz="1700" dirty="0" err="1"/>
              <a:t>phase</a:t>
            </a:r>
            <a:r>
              <a:rPr lang="nb-NO" sz="1700" dirty="0"/>
              <a:t> </a:t>
            </a:r>
            <a:r>
              <a:rPr lang="nb-NO" sz="1700" dirty="0" err="1"/>
              <a:t>of</a:t>
            </a:r>
            <a:r>
              <a:rPr lang="nb-NO" sz="1700" dirty="0"/>
              <a:t> </a:t>
            </a:r>
            <a:r>
              <a:rPr lang="nb-NO" sz="1700" dirty="0" err="1"/>
              <a:t>the</a:t>
            </a:r>
            <a:r>
              <a:rPr lang="nb-NO" sz="1700" dirty="0"/>
              <a:t> </a:t>
            </a:r>
            <a:r>
              <a:rPr lang="nb-NO" sz="1700" dirty="0" err="1"/>
              <a:t>project</a:t>
            </a:r>
            <a:r>
              <a:rPr lang="nb-NO" sz="17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700" dirty="0"/>
              <a:t>Ensure </a:t>
            </a:r>
            <a:r>
              <a:rPr lang="nb-NO" sz="1700" dirty="0" err="1"/>
              <a:t>secure</a:t>
            </a:r>
            <a:r>
              <a:rPr lang="nb-NO" sz="1700" dirty="0"/>
              <a:t> </a:t>
            </a:r>
            <a:r>
              <a:rPr lang="nb-NO" sz="1700" b="1" dirty="0" err="1"/>
              <a:t>storage</a:t>
            </a:r>
            <a:r>
              <a:rPr lang="nb-NO" sz="1700" b="1" dirty="0"/>
              <a:t>, back-up</a:t>
            </a:r>
            <a:r>
              <a:rPr lang="nb-NO" sz="1700" dirty="0"/>
              <a:t> and </a:t>
            </a:r>
            <a:r>
              <a:rPr lang="nb-NO" sz="1700" b="1" dirty="0" err="1"/>
              <a:t>archiving</a:t>
            </a:r>
            <a:r>
              <a:rPr lang="nb-NO" sz="17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700" dirty="0" err="1"/>
              <a:t>Equip</a:t>
            </a:r>
            <a:r>
              <a:rPr lang="nb-NO" sz="1700" dirty="0"/>
              <a:t> </a:t>
            </a:r>
            <a:r>
              <a:rPr lang="nb-NO" sz="1700" dirty="0" err="1"/>
              <a:t>the</a:t>
            </a:r>
            <a:r>
              <a:rPr lang="nb-NO" sz="1700" dirty="0"/>
              <a:t> data </a:t>
            </a:r>
            <a:r>
              <a:rPr lang="nb-NO" sz="1700" dirty="0" err="1"/>
              <a:t>with</a:t>
            </a:r>
            <a:r>
              <a:rPr lang="nb-NO" sz="1700" dirty="0"/>
              <a:t> </a:t>
            </a:r>
            <a:r>
              <a:rPr lang="nb-NO" sz="1700" dirty="0" err="1"/>
              <a:t>standardized</a:t>
            </a:r>
            <a:r>
              <a:rPr lang="nb-NO" sz="1700" dirty="0"/>
              <a:t> </a:t>
            </a:r>
            <a:r>
              <a:rPr lang="nb-NO" sz="1700" b="1" dirty="0"/>
              <a:t>metadata</a:t>
            </a:r>
            <a:r>
              <a:rPr lang="nb-NO" sz="17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700" dirty="0"/>
              <a:t>Make </a:t>
            </a:r>
            <a:r>
              <a:rPr lang="nb-NO" sz="1700" dirty="0" err="1"/>
              <a:t>the</a:t>
            </a:r>
            <a:r>
              <a:rPr lang="nb-NO" sz="1700" dirty="0"/>
              <a:t> data </a:t>
            </a:r>
            <a:r>
              <a:rPr lang="nb-NO" sz="1700" b="1" dirty="0" err="1"/>
              <a:t>openly</a:t>
            </a:r>
            <a:r>
              <a:rPr lang="nb-NO" sz="1700" b="1" dirty="0"/>
              <a:t> </a:t>
            </a:r>
            <a:r>
              <a:rPr lang="nb-NO" sz="1700" b="1" dirty="0" err="1"/>
              <a:t>accessible</a:t>
            </a:r>
            <a:r>
              <a:rPr lang="nb-NO" sz="17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700" dirty="0"/>
              <a:t>As </a:t>
            </a:r>
            <a:r>
              <a:rPr lang="nb-NO" sz="1700" dirty="0" err="1"/>
              <a:t>early</a:t>
            </a:r>
            <a:r>
              <a:rPr lang="nb-NO" sz="1700" dirty="0"/>
              <a:t> as </a:t>
            </a:r>
            <a:r>
              <a:rPr lang="nb-NO" sz="1700" dirty="0" err="1"/>
              <a:t>possible</a:t>
            </a:r>
            <a:endParaRPr lang="nb-NO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700" dirty="0"/>
              <a:t>With </a:t>
            </a:r>
            <a:r>
              <a:rPr lang="nb-NO" sz="1700" dirty="0" err="1"/>
              <a:t>appropriate</a:t>
            </a:r>
            <a:r>
              <a:rPr lang="nb-NO" sz="1700" dirty="0"/>
              <a:t> </a:t>
            </a:r>
            <a:r>
              <a:rPr lang="nb-NO" sz="1700" dirty="0" err="1"/>
              <a:t>licenses</a:t>
            </a:r>
            <a:endParaRPr lang="nb-NO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700" dirty="0" err="1"/>
              <a:t>Exceptions</a:t>
            </a:r>
            <a:r>
              <a:rPr lang="nb-NO" sz="1700" dirty="0"/>
              <a:t>: </a:t>
            </a:r>
            <a:r>
              <a:rPr lang="nb-NO" sz="1700" dirty="0" err="1"/>
              <a:t>security</a:t>
            </a:r>
            <a:r>
              <a:rPr lang="nb-NO" sz="1700" dirty="0"/>
              <a:t>, personal </a:t>
            </a:r>
            <a:r>
              <a:rPr lang="nb-NO" sz="1700" dirty="0" err="1"/>
              <a:t>privacy</a:t>
            </a:r>
            <a:r>
              <a:rPr lang="nb-NO" sz="1700" dirty="0"/>
              <a:t>, </a:t>
            </a:r>
            <a:r>
              <a:rPr lang="nb-NO" sz="1700" dirty="0" err="1"/>
              <a:t>commercial</a:t>
            </a:r>
            <a:r>
              <a:rPr lang="nb-NO" sz="1700" dirty="0"/>
              <a:t> or legal </a:t>
            </a:r>
            <a:r>
              <a:rPr lang="nb-NO" sz="1700" dirty="0" err="1"/>
              <a:t>issues</a:t>
            </a:r>
            <a:r>
              <a:rPr lang="nb-NO" sz="1700" dirty="0"/>
              <a:t>.</a:t>
            </a:r>
          </a:p>
          <a:p>
            <a:pPr marL="0" indent="0">
              <a:buNone/>
            </a:pPr>
            <a:endParaRPr lang="nb-NO" sz="17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236899" y="1462678"/>
            <a:ext cx="5689489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600" dirty="0" err="1"/>
              <a:t>Applies</a:t>
            </a:r>
            <a:r>
              <a:rPr lang="nb-NO" sz="1600" dirty="0"/>
              <a:t>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All </a:t>
            </a:r>
            <a:r>
              <a:rPr lang="nb-NO" sz="1600" dirty="0" err="1"/>
              <a:t>research</a:t>
            </a:r>
            <a:r>
              <a:rPr lang="nb-NO" sz="1600" dirty="0"/>
              <a:t> </a:t>
            </a:r>
            <a:r>
              <a:rPr lang="nb-NO" sz="1600" dirty="0" err="1"/>
              <a:t>conducted</a:t>
            </a:r>
            <a:r>
              <a:rPr lang="nb-NO" sz="1600" dirty="0"/>
              <a:t> by UiT </a:t>
            </a:r>
            <a:r>
              <a:rPr lang="nb-NO" sz="1600" dirty="0" err="1"/>
              <a:t>employees</a:t>
            </a:r>
            <a:endParaRPr lang="nb-NO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Research </a:t>
            </a:r>
            <a:r>
              <a:rPr lang="nb-NO" sz="1600" dirty="0" err="1"/>
              <a:t>funded</a:t>
            </a:r>
            <a:r>
              <a:rPr lang="nb-NO" sz="1600" dirty="0"/>
              <a:t> by 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Projects/</a:t>
            </a:r>
            <a:r>
              <a:rPr lang="nb-NO" sz="1600" dirty="0" err="1"/>
              <a:t>research</a:t>
            </a:r>
            <a:r>
              <a:rPr lang="nb-NO" sz="1600" dirty="0"/>
              <a:t> </a:t>
            </a:r>
            <a:r>
              <a:rPr lang="nb-NO" sz="1600" dirty="0" err="1"/>
              <a:t>started</a:t>
            </a:r>
            <a:r>
              <a:rPr lang="nb-NO" sz="1600" dirty="0"/>
              <a:t> </a:t>
            </a:r>
            <a:r>
              <a:rPr lang="nb-NO" sz="1600" dirty="0" err="1"/>
              <a:t>after</a:t>
            </a:r>
            <a:r>
              <a:rPr lang="nb-NO" sz="1600" dirty="0"/>
              <a:t> 1 September 2017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u="sng" dirty="0" err="1"/>
              <a:t>Recommended</a:t>
            </a:r>
            <a:r>
              <a:rPr lang="nb-NO" sz="1600" dirty="0"/>
              <a:t> for </a:t>
            </a:r>
            <a:r>
              <a:rPr lang="nb-NO" sz="1600" dirty="0" err="1"/>
              <a:t>projects</a:t>
            </a:r>
            <a:r>
              <a:rPr lang="nb-NO" sz="1600" dirty="0"/>
              <a:t>/</a:t>
            </a:r>
            <a:r>
              <a:rPr lang="nb-NO" sz="1600" dirty="0" err="1"/>
              <a:t>research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started</a:t>
            </a:r>
            <a:r>
              <a:rPr lang="nb-NO" sz="1600" dirty="0"/>
              <a:t> </a:t>
            </a:r>
            <a:r>
              <a:rPr lang="nb-NO" sz="1600" dirty="0" err="1"/>
              <a:t>before</a:t>
            </a:r>
            <a:r>
              <a:rPr lang="nb-NO" sz="1600" dirty="0"/>
              <a:t> 1 September 2017.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778123" y="5807631"/>
            <a:ext cx="53035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UiT </a:t>
            </a:r>
            <a:r>
              <a:rPr lang="nb-NO" dirty="0" err="1"/>
              <a:t>shall</a:t>
            </a:r>
            <a:r>
              <a:rPr lang="nb-NO" dirty="0"/>
              <a:t> </a:t>
            </a:r>
            <a:r>
              <a:rPr lang="nb-NO" dirty="0" err="1"/>
              <a:t>provide</a:t>
            </a:r>
            <a:r>
              <a:rPr lang="nb-NO" dirty="0"/>
              <a:t> training, support and </a:t>
            </a:r>
            <a:r>
              <a:rPr lang="nb-NO" dirty="0" err="1" smtClean="0"/>
              <a:t>infrastructure</a:t>
            </a:r>
            <a:endParaRPr lang="nb-NO" dirty="0" smtClean="0"/>
          </a:p>
          <a:p>
            <a:r>
              <a:rPr lang="nb-NO" dirty="0" smtClean="0"/>
              <a:t>For more info: </a:t>
            </a:r>
            <a:r>
              <a:rPr lang="nb-NO" dirty="0" smtClean="0">
                <a:hlinkClick r:id="rId4"/>
              </a:rPr>
              <a:t>Forskningsdataportalen UiT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73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Undertittel 6"/>
          <p:cNvSpPr>
            <a:spLocks noGrp="1"/>
          </p:cNvSpPr>
          <p:nvPr>
            <p:ph type="subTitle" idx="1"/>
          </p:nvPr>
        </p:nvSpPr>
        <p:spPr>
          <a:xfrm>
            <a:off x="624997" y="4046900"/>
            <a:ext cx="6984844" cy="1876381"/>
          </a:xfrm>
        </p:spPr>
        <p:txBody>
          <a:bodyPr>
            <a:normAutofit/>
          </a:bodyPr>
          <a:lstStyle/>
          <a:p>
            <a:pPr algn="l"/>
            <a:r>
              <a:rPr lang="nb-NO" sz="2667" b="1" dirty="0"/>
              <a:t>Questions? </a:t>
            </a:r>
            <a:r>
              <a:rPr lang="nb-NO" sz="2667" b="1" dirty="0" err="1"/>
              <a:t>Contact</a:t>
            </a:r>
            <a:r>
              <a:rPr lang="nb-NO" sz="2667" b="1" dirty="0"/>
              <a:t> </a:t>
            </a:r>
            <a:r>
              <a:rPr lang="nb-NO" sz="2667" b="1" dirty="0" err="1"/>
              <a:t>us</a:t>
            </a:r>
            <a:r>
              <a:rPr lang="nb-NO" sz="2667" b="1" dirty="0"/>
              <a:t>! </a:t>
            </a:r>
            <a:r>
              <a:rPr lang="nb-NO" sz="2667" u="sng" dirty="0">
                <a:hlinkClick r:id="rId3"/>
              </a:rPr>
              <a:t>oa@ub.uit.no</a:t>
            </a:r>
            <a:endParaRPr lang="nb-NO" sz="2667" u="sng" dirty="0"/>
          </a:p>
          <a:p>
            <a:pPr algn="l"/>
            <a:r>
              <a:rPr lang="en-GB" sz="2133" dirty="0" err="1"/>
              <a:t>Munin</a:t>
            </a:r>
            <a:r>
              <a:rPr lang="en-GB" sz="2133" dirty="0"/>
              <a:t> repository 	</a:t>
            </a:r>
            <a:r>
              <a:rPr lang="en-GB" sz="2133" dirty="0">
                <a:hlinkClick r:id="rId4"/>
              </a:rPr>
              <a:t>munin@ub.uit.no</a:t>
            </a:r>
            <a:r>
              <a:rPr lang="en-GB" sz="2133" dirty="0"/>
              <a:t>	</a:t>
            </a:r>
          </a:p>
          <a:p>
            <a:pPr algn="l"/>
            <a:r>
              <a:rPr lang="en-GB" sz="2133" dirty="0"/>
              <a:t>Publication fund	</a:t>
            </a:r>
            <a:r>
              <a:rPr lang="en-GB" sz="2133" dirty="0">
                <a:hlinkClick r:id="rId5"/>
              </a:rPr>
              <a:t>fond@ub.uit.no</a:t>
            </a:r>
            <a:r>
              <a:rPr lang="en-GB" sz="2667" dirty="0"/>
              <a:t/>
            </a:r>
            <a:br>
              <a:rPr lang="en-GB" sz="2667" dirty="0"/>
            </a:br>
            <a:endParaRPr lang="nb-NO" sz="2667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1524001" y="6453190"/>
            <a:ext cx="936625" cy="268287"/>
          </a:xfrm>
        </p:spPr>
        <p:txBody>
          <a:bodyPr/>
          <a:lstStyle/>
          <a:p>
            <a:pPr>
              <a:defRPr/>
            </a:pPr>
            <a:fld id="{2B3A473B-487E-4954-B436-21E41CCA73A4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7934749" y="858455"/>
            <a:ext cx="3953164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/>
              <a:t>Would</a:t>
            </a:r>
            <a:r>
              <a:rPr lang="nb-NO" sz="2400" dirty="0"/>
              <a:t> </a:t>
            </a:r>
            <a:r>
              <a:rPr lang="nb-NO" sz="2400" dirty="0" err="1"/>
              <a:t>you</a:t>
            </a:r>
            <a:r>
              <a:rPr lang="nb-NO" sz="2400" dirty="0"/>
              <a:t> like to </a:t>
            </a:r>
            <a:r>
              <a:rPr lang="nb-NO" sz="2400" dirty="0" err="1"/>
              <a:t>learn</a:t>
            </a:r>
            <a:r>
              <a:rPr lang="nb-NO" sz="2400" dirty="0"/>
              <a:t> more </a:t>
            </a:r>
            <a:r>
              <a:rPr lang="nb-NO" sz="2400" dirty="0" err="1"/>
              <a:t>about</a:t>
            </a:r>
            <a:r>
              <a:rPr lang="nb-NO" sz="2400" dirty="0"/>
              <a:t> </a:t>
            </a:r>
            <a:r>
              <a:rPr lang="nb-NO" sz="2400" dirty="0" err="1"/>
              <a:t>scholarly</a:t>
            </a:r>
            <a:r>
              <a:rPr lang="nb-NO" sz="2400" dirty="0"/>
              <a:t> </a:t>
            </a:r>
            <a:r>
              <a:rPr lang="nb-NO" sz="2400" dirty="0" err="1"/>
              <a:t>publishing</a:t>
            </a:r>
            <a:r>
              <a:rPr lang="nb-NO" sz="2400" dirty="0"/>
              <a:t>?</a:t>
            </a:r>
          </a:p>
          <a:p>
            <a:endParaRPr lang="nb-NO" sz="2400" dirty="0"/>
          </a:p>
          <a:p>
            <a:r>
              <a:rPr lang="nb-NO" sz="2400" b="1" dirty="0" smtClean="0"/>
              <a:t>The 13th </a:t>
            </a:r>
            <a:r>
              <a:rPr lang="nb-NO" sz="2400" b="1" dirty="0"/>
              <a:t>Munin Conference </a:t>
            </a:r>
            <a:r>
              <a:rPr lang="nb-NO" sz="2400" b="1" dirty="0" err="1"/>
              <a:t>on</a:t>
            </a:r>
            <a:r>
              <a:rPr lang="nb-NO" sz="2400" b="1" dirty="0"/>
              <a:t> </a:t>
            </a:r>
            <a:r>
              <a:rPr lang="nb-NO" sz="2400" b="1" dirty="0" err="1"/>
              <a:t>Scholarly</a:t>
            </a:r>
            <a:r>
              <a:rPr lang="nb-NO" sz="2400" b="1" dirty="0"/>
              <a:t> </a:t>
            </a:r>
            <a:r>
              <a:rPr lang="nb-NO" sz="2400" b="1" dirty="0"/>
              <a:t>Publishing</a:t>
            </a:r>
          </a:p>
          <a:p>
            <a:endParaRPr lang="nb-NO" sz="2400" dirty="0"/>
          </a:p>
          <a:p>
            <a:r>
              <a:rPr lang="nb-NO" sz="2400" dirty="0" smtClean="0"/>
              <a:t>End </a:t>
            </a:r>
            <a:r>
              <a:rPr lang="nb-NO" sz="2400" dirty="0" err="1" smtClean="0"/>
              <a:t>of</a:t>
            </a:r>
            <a:r>
              <a:rPr lang="nb-NO" sz="2400" dirty="0" smtClean="0"/>
              <a:t> november 2018, </a:t>
            </a:r>
            <a:r>
              <a:rPr lang="nb-NO" sz="2400" dirty="0"/>
              <a:t>UiT</a:t>
            </a:r>
          </a:p>
          <a:p>
            <a:endParaRPr lang="nb-NO" sz="2400" dirty="0"/>
          </a:p>
          <a:p>
            <a:r>
              <a:rPr lang="nb-NO" sz="2400" dirty="0" err="1"/>
              <a:t>Free</a:t>
            </a:r>
            <a:r>
              <a:rPr lang="nb-NO" sz="2400" dirty="0"/>
              <a:t> for UiT </a:t>
            </a:r>
            <a:r>
              <a:rPr lang="nb-NO" sz="2400" dirty="0" err="1"/>
              <a:t>employees</a:t>
            </a:r>
            <a:r>
              <a:rPr lang="nb-NO" sz="2400" dirty="0"/>
              <a:t> and students</a:t>
            </a:r>
          </a:p>
          <a:p>
            <a:r>
              <a:rPr lang="nb-NO" sz="2400" dirty="0">
                <a:hlinkClick r:id="rId6"/>
              </a:rPr>
              <a:t>http</a:t>
            </a:r>
            <a:r>
              <a:rPr lang="nb-NO" sz="2400" dirty="0">
                <a:hlinkClick r:id="rId6"/>
              </a:rPr>
              <a:t>://site.uit.no/muninconf</a:t>
            </a:r>
            <a:r>
              <a:rPr lang="nb-NO" sz="2400" dirty="0" smtClean="0">
                <a:hlinkClick r:id="rId6"/>
              </a:rPr>
              <a:t>/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768509" y="401935"/>
            <a:ext cx="254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linkClick r:id="rId7"/>
              </a:rPr>
              <a:t>https://uit.no/ub</a:t>
            </a:r>
            <a:r>
              <a:rPr lang="nb-NO" sz="2400" dirty="0"/>
              <a:t> </a:t>
            </a:r>
            <a:endParaRPr lang="nb-NO" sz="2400" dirty="0"/>
          </a:p>
        </p:txBody>
      </p:sp>
      <p:pic>
        <p:nvPicPr>
          <p:cNvPr id="7" name="Bilde 6" descr="Skjermutklip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4" y="820016"/>
            <a:ext cx="2325607" cy="26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it’s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right </a:t>
            </a:r>
            <a:r>
              <a:rPr lang="nb-NO" dirty="0" err="1" smtClean="0"/>
              <a:t>thing</a:t>
            </a:r>
            <a:r>
              <a:rPr lang="nb-NO" dirty="0" smtClean="0"/>
              <a:t> to do:</a:t>
            </a:r>
          </a:p>
          <a:p>
            <a:pPr lvl="1"/>
            <a:r>
              <a:rPr lang="nb-NO" dirty="0" smtClean="0"/>
              <a:t>Better for </a:t>
            </a:r>
            <a:r>
              <a:rPr lang="nb-NO" dirty="0" err="1" smtClean="0"/>
              <a:t>science</a:t>
            </a:r>
            <a:endParaRPr lang="nb-NO" dirty="0" smtClean="0"/>
          </a:p>
          <a:p>
            <a:pPr lvl="1"/>
            <a:r>
              <a:rPr lang="nb-NO" dirty="0" smtClean="0"/>
              <a:t>Better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pPr lvl="1"/>
            <a:r>
              <a:rPr lang="nb-NO" dirty="0" smtClean="0"/>
              <a:t>Better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researcher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have </a:t>
            </a:r>
            <a:r>
              <a:rPr lang="nb-NO" dirty="0" smtClean="0"/>
              <a:t>to:</a:t>
            </a:r>
          </a:p>
          <a:p>
            <a:pPr lvl="1"/>
            <a:r>
              <a:rPr lang="nb-NO" dirty="0" smtClean="0"/>
              <a:t>National policy</a:t>
            </a:r>
          </a:p>
          <a:p>
            <a:pPr lvl="1"/>
            <a:r>
              <a:rPr lang="nb-NO" dirty="0" err="1" smtClean="0"/>
              <a:t>Funders</a:t>
            </a:r>
            <a:r>
              <a:rPr lang="nb-NO" dirty="0" smtClean="0"/>
              <a:t>’ </a:t>
            </a:r>
            <a:r>
              <a:rPr lang="nb-NO" dirty="0" err="1" smtClean="0"/>
              <a:t>policies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6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</a:t>
            </a:r>
            <a:r>
              <a:rPr lang="nb-NO" dirty="0" err="1" smtClean="0"/>
              <a:t>xamples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OA in </a:t>
            </a:r>
            <a:r>
              <a:rPr lang="nb-NO" dirty="0" err="1" smtClean="0"/>
              <a:t>linguistics</a:t>
            </a:r>
            <a:r>
              <a:rPr lang="nb-NO" dirty="0" smtClean="0"/>
              <a:t>?</a:t>
            </a:r>
            <a:endParaRPr lang="nb-NO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Glossa</a:t>
            </a:r>
            <a:endParaRPr lang="nb-NO" dirty="0" smtClean="0"/>
          </a:p>
          <a:p>
            <a:r>
              <a:rPr lang="nb-NO" dirty="0" smtClean="0"/>
              <a:t>Borealis</a:t>
            </a:r>
            <a:r>
              <a:rPr lang="nb-NO" dirty="0" smtClean="0"/>
              <a:t>, </a:t>
            </a:r>
            <a:r>
              <a:rPr lang="nb-NO" dirty="0" err="1" smtClean="0"/>
              <a:t>Nordlyd</a:t>
            </a:r>
            <a:r>
              <a:rPr lang="nb-NO" dirty="0" smtClean="0"/>
              <a:t>, Poljarnyj </a:t>
            </a:r>
            <a:r>
              <a:rPr lang="nb-NO" dirty="0" err="1" smtClean="0"/>
              <a:t>Vestnik</a:t>
            </a:r>
            <a:endParaRPr lang="nb-NO" dirty="0" smtClean="0"/>
          </a:p>
          <a:p>
            <a:r>
              <a:rPr lang="nb-NO" dirty="0" smtClean="0"/>
              <a:t>Open Library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Humanities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megajournal</a:t>
            </a:r>
            <a:endParaRPr lang="nb-NO" dirty="0" smtClean="0"/>
          </a:p>
          <a:p>
            <a:r>
              <a:rPr lang="nb-NO" dirty="0" err="1" smtClean="0"/>
              <a:t>LingBuzz</a:t>
            </a:r>
            <a:endParaRPr lang="nb-NO" dirty="0" smtClean="0"/>
          </a:p>
          <a:p>
            <a:r>
              <a:rPr lang="nb-NO" dirty="0" smtClean="0"/>
              <a:t>WALS</a:t>
            </a:r>
            <a:endParaRPr lang="nb-NO" dirty="0" smtClean="0"/>
          </a:p>
          <a:p>
            <a:r>
              <a:rPr lang="nb-NO" dirty="0" err="1" smtClean="0"/>
              <a:t>Lexicon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Linguistics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72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go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Publish</a:t>
            </a:r>
            <a:r>
              <a:rPr lang="nb-NO" dirty="0" smtClean="0"/>
              <a:t> OA</a:t>
            </a:r>
          </a:p>
          <a:p>
            <a:pPr lvl="1"/>
            <a:r>
              <a:rPr lang="nb-NO" dirty="0" smtClean="0"/>
              <a:t>In an OA journal</a:t>
            </a:r>
          </a:p>
          <a:p>
            <a:pPr lvl="1"/>
            <a:r>
              <a:rPr lang="nb-NO" dirty="0" smtClean="0"/>
              <a:t>As (a </a:t>
            </a:r>
            <a:r>
              <a:rPr lang="nb-NO" dirty="0" err="1" smtClean="0"/>
              <a:t>chapter</a:t>
            </a:r>
            <a:r>
              <a:rPr lang="nb-NO" dirty="0" smtClean="0"/>
              <a:t> in) an OA </a:t>
            </a:r>
            <a:r>
              <a:rPr lang="nb-NO" dirty="0" err="1" smtClean="0"/>
              <a:t>monograph</a:t>
            </a: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Make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in an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repository</a:t>
            </a:r>
            <a:r>
              <a:rPr lang="nb-NO" dirty="0" smtClean="0"/>
              <a:t> (</a:t>
            </a:r>
            <a:r>
              <a:rPr lang="nb-NO" dirty="0" err="1" smtClean="0"/>
              <a:t>s</a:t>
            </a:r>
            <a:r>
              <a:rPr lang="nb-NO" dirty="0" err="1" smtClean="0"/>
              <a:t>elf-archive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16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an «Open Access journal»?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an OA journal: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Reader has </a:t>
            </a:r>
            <a:r>
              <a:rPr lang="nb-NO" dirty="0" err="1" smtClean="0"/>
              <a:t>free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Author </a:t>
            </a:r>
            <a:r>
              <a:rPr lang="nb-NO" dirty="0" err="1"/>
              <a:t>retains</a:t>
            </a:r>
            <a:r>
              <a:rPr lang="nb-NO" dirty="0"/>
              <a:t> </a:t>
            </a:r>
            <a:r>
              <a:rPr lang="nb-NO" dirty="0" smtClean="0"/>
              <a:t>copyright.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Reader </a:t>
            </a:r>
            <a:r>
              <a:rPr lang="nb-NO" dirty="0" err="1" smtClean="0"/>
              <a:t>may</a:t>
            </a:r>
            <a:r>
              <a:rPr lang="nb-NO" dirty="0" smtClean="0"/>
              <a:t> have </a:t>
            </a:r>
            <a:r>
              <a:rPr lang="nb-NO" dirty="0" err="1" smtClean="0"/>
              <a:t>reuse</a:t>
            </a:r>
            <a:r>
              <a:rPr lang="nb-NO" dirty="0" smtClean="0"/>
              <a:t> </a:t>
            </a:r>
            <a:r>
              <a:rPr lang="nb-NO" dirty="0" err="1" smtClean="0"/>
              <a:t>rights</a:t>
            </a:r>
            <a:r>
              <a:rPr lang="nb-NO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Maximum </a:t>
            </a:r>
            <a:r>
              <a:rPr lang="nb-NO" dirty="0" err="1" smtClean="0"/>
              <a:t>distribution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subscription</a:t>
            </a:r>
            <a:r>
              <a:rPr lang="nb-NO" dirty="0" smtClean="0"/>
              <a:t> journal: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Reader must </a:t>
            </a:r>
            <a:r>
              <a:rPr lang="nb-NO" dirty="0" err="1" smtClean="0"/>
              <a:t>pay</a:t>
            </a:r>
            <a:r>
              <a:rPr lang="nb-NO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Publisher </a:t>
            </a:r>
            <a:r>
              <a:rPr lang="nb-NO" dirty="0" err="1" smtClean="0"/>
              <a:t>seizes</a:t>
            </a:r>
            <a:r>
              <a:rPr lang="nb-NO" dirty="0" smtClean="0"/>
              <a:t> copyright.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Reader has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reuse</a:t>
            </a:r>
            <a:r>
              <a:rPr lang="nb-NO" dirty="0" smtClean="0"/>
              <a:t> </a:t>
            </a:r>
            <a:r>
              <a:rPr lang="nb-NO" dirty="0" err="1" smtClean="0"/>
              <a:t>rights</a:t>
            </a:r>
            <a:r>
              <a:rPr lang="nb-NO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Limited </a:t>
            </a:r>
            <a:r>
              <a:rPr lang="nb-NO" dirty="0" err="1" smtClean="0"/>
              <a:t>distribution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205527" y="5060307"/>
            <a:ext cx="806668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3200" dirty="0"/>
              <a:t>May </a:t>
            </a:r>
            <a:r>
              <a:rPr lang="nb-NO" sz="3200" dirty="0" err="1"/>
              <a:t>vary</a:t>
            </a:r>
            <a:r>
              <a:rPr lang="nb-NO" sz="3200" dirty="0"/>
              <a:t>: </a:t>
            </a:r>
            <a:r>
              <a:rPr lang="nb-NO" sz="3200" dirty="0" err="1"/>
              <a:t>quality</a:t>
            </a:r>
            <a:r>
              <a:rPr lang="nb-NO" sz="3200" dirty="0"/>
              <a:t>, </a:t>
            </a:r>
            <a:r>
              <a:rPr lang="nb-NO" sz="3200" dirty="0" err="1"/>
              <a:t>prestige</a:t>
            </a:r>
            <a:r>
              <a:rPr lang="nb-NO" sz="3200" dirty="0"/>
              <a:t>, </a:t>
            </a:r>
            <a:r>
              <a:rPr lang="nb-NO" sz="3200" dirty="0" err="1"/>
              <a:t>editorial</a:t>
            </a:r>
            <a:r>
              <a:rPr lang="nb-NO" sz="3200" dirty="0"/>
              <a:t> </a:t>
            </a:r>
            <a:r>
              <a:rPr lang="nb-NO" sz="3200" dirty="0" err="1"/>
              <a:t>processes</a:t>
            </a:r>
            <a:endParaRPr lang="nb-NO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491" y="4247214"/>
            <a:ext cx="3787539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The </a:t>
            </a:r>
            <a:r>
              <a:rPr lang="nb-NO" sz="2400" dirty="0" err="1"/>
              <a:t>only</a:t>
            </a:r>
            <a:r>
              <a:rPr lang="nb-NO" sz="2400" dirty="0"/>
              <a:t> mode </a:t>
            </a:r>
            <a:r>
              <a:rPr lang="nb-NO" sz="2400" dirty="0" err="1"/>
              <a:t>before</a:t>
            </a:r>
            <a:r>
              <a:rPr lang="nb-NO" sz="2400" dirty="0"/>
              <a:t> </a:t>
            </a:r>
            <a:r>
              <a:rPr lang="nb-NO" sz="2400" dirty="0"/>
              <a:t>1990s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7230" y="4247214"/>
            <a:ext cx="4639069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err="1"/>
              <a:t>Became</a:t>
            </a:r>
            <a:r>
              <a:rPr lang="nb-NO" sz="2400" dirty="0"/>
              <a:t> </a:t>
            </a:r>
            <a:r>
              <a:rPr lang="nb-NO" sz="2400" dirty="0" err="1"/>
              <a:t>possible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internet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669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 super-</a:t>
            </a:r>
            <a:r>
              <a:rPr lang="nb-NO" dirty="0" err="1"/>
              <a:t>short</a:t>
            </a:r>
            <a:r>
              <a:rPr lang="nb-NO" dirty="0"/>
              <a:t> </a:t>
            </a:r>
            <a:r>
              <a:rPr lang="nb-NO" dirty="0" err="1"/>
              <a:t>history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scholarly</a:t>
            </a:r>
            <a:r>
              <a:rPr lang="nb-NO" dirty="0"/>
              <a:t> </a:t>
            </a:r>
            <a:r>
              <a:rPr lang="nb-NO" dirty="0" err="1" smtClean="0"/>
              <a:t>publishing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93734" y="1802831"/>
            <a:ext cx="3093493" cy="95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/>
              <a:t>1665</a:t>
            </a:r>
          </a:p>
          <a:p>
            <a:r>
              <a:rPr lang="nb-NO" sz="1867" dirty="0" err="1"/>
              <a:t>Learned</a:t>
            </a:r>
            <a:r>
              <a:rPr lang="nb-NO" sz="1867" dirty="0"/>
              <a:t> </a:t>
            </a:r>
            <a:r>
              <a:rPr lang="nb-NO" sz="1867" dirty="0" err="1"/>
              <a:t>society</a:t>
            </a:r>
            <a:r>
              <a:rPr lang="nb-NO" sz="1867" dirty="0"/>
              <a:t> </a:t>
            </a:r>
            <a:r>
              <a:rPr lang="nb-NO" sz="1867" dirty="0"/>
              <a:t>journals</a:t>
            </a:r>
          </a:p>
          <a:p>
            <a:r>
              <a:rPr lang="nb-NO" sz="1867" dirty="0"/>
              <a:t>	</a:t>
            </a:r>
            <a:r>
              <a:rPr lang="nb-NO" sz="1600" dirty="0"/>
              <a:t>(Peer </a:t>
            </a:r>
            <a:r>
              <a:rPr lang="nb-NO" sz="1600" dirty="0" err="1"/>
              <a:t>review</a:t>
            </a:r>
            <a:r>
              <a:rPr lang="nb-NO" sz="1600" dirty="0"/>
              <a:t> from 1831)</a:t>
            </a:r>
            <a:endParaRPr lang="nb-NO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09412" y="2097374"/>
            <a:ext cx="3093493" cy="95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/>
              <a:t>1860s</a:t>
            </a:r>
            <a:endParaRPr lang="nb-NO" sz="1867" b="1" dirty="0"/>
          </a:p>
          <a:p>
            <a:r>
              <a:rPr lang="nb-NO" sz="1867" dirty="0" err="1"/>
              <a:t>Independent</a:t>
            </a:r>
            <a:r>
              <a:rPr lang="nb-NO" sz="1867" dirty="0"/>
              <a:t> journals</a:t>
            </a:r>
          </a:p>
          <a:p>
            <a:r>
              <a:rPr lang="nb-NO" sz="1867" dirty="0"/>
              <a:t>	</a:t>
            </a:r>
            <a:r>
              <a:rPr lang="nb-NO" sz="1600" dirty="0"/>
              <a:t>(Peer </a:t>
            </a:r>
            <a:r>
              <a:rPr lang="nb-NO" sz="1600" dirty="0" err="1"/>
              <a:t>review</a:t>
            </a:r>
            <a:r>
              <a:rPr lang="nb-NO" sz="1600" dirty="0"/>
              <a:t> from 1970s)</a:t>
            </a:r>
            <a:endParaRPr lang="nb-NO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0863" y="2547537"/>
            <a:ext cx="3093493" cy="95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/>
              <a:t>1940s</a:t>
            </a:r>
          </a:p>
          <a:p>
            <a:r>
              <a:rPr lang="nb-NO" sz="1867" dirty="0"/>
              <a:t>BIGGER </a:t>
            </a:r>
            <a:r>
              <a:rPr lang="nb-NO" sz="1867" dirty="0" err="1"/>
              <a:t>volume</a:t>
            </a:r>
            <a:r>
              <a:rPr lang="nb-NO" sz="1867" dirty="0"/>
              <a:t> </a:t>
            </a:r>
            <a:r>
              <a:rPr lang="nb-NO" sz="1867" dirty="0" err="1"/>
              <a:t>of</a:t>
            </a:r>
            <a:r>
              <a:rPr lang="nb-NO" sz="1867" dirty="0"/>
              <a:t> </a:t>
            </a:r>
            <a:r>
              <a:rPr lang="nb-NO" sz="1867" dirty="0" err="1"/>
              <a:t>scientific</a:t>
            </a:r>
            <a:r>
              <a:rPr lang="nb-NO" sz="1867" dirty="0"/>
              <a:t> </a:t>
            </a:r>
            <a:r>
              <a:rPr lang="nb-NO" sz="1867" dirty="0" err="1"/>
              <a:t>publications</a:t>
            </a:r>
            <a:endParaRPr lang="nb-NO" sz="1867" dirty="0"/>
          </a:p>
        </p:txBody>
      </p:sp>
      <p:sp>
        <p:nvSpPr>
          <p:cNvPr id="12" name="TextBox 11"/>
          <p:cNvSpPr txBox="1"/>
          <p:nvPr/>
        </p:nvSpPr>
        <p:spPr>
          <a:xfrm>
            <a:off x="8098210" y="4749512"/>
            <a:ext cx="3402303" cy="1241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/>
              <a:t>1970s</a:t>
            </a:r>
            <a:endParaRPr lang="nb-NO" sz="1867" b="1" dirty="0"/>
          </a:p>
          <a:p>
            <a:r>
              <a:rPr lang="nb-NO" sz="1867" dirty="0"/>
              <a:t>Journal </a:t>
            </a:r>
            <a:r>
              <a:rPr lang="nb-NO" sz="1867" dirty="0" err="1"/>
              <a:t>prices</a:t>
            </a:r>
            <a:r>
              <a:rPr lang="nb-NO" sz="1867" dirty="0"/>
              <a:t> </a:t>
            </a:r>
            <a:r>
              <a:rPr lang="nb-NO" sz="1867" dirty="0" err="1"/>
              <a:t>outstrip</a:t>
            </a:r>
            <a:r>
              <a:rPr lang="nb-NO" sz="1867" dirty="0"/>
              <a:t> </a:t>
            </a:r>
            <a:r>
              <a:rPr lang="nb-NO" sz="1867" dirty="0" err="1"/>
              <a:t>inflation</a:t>
            </a:r>
            <a:r>
              <a:rPr lang="nb-NO" sz="1867" dirty="0"/>
              <a:t>.</a:t>
            </a:r>
          </a:p>
          <a:p>
            <a:endParaRPr lang="nb-NO" sz="1867" dirty="0"/>
          </a:p>
          <a:p>
            <a:r>
              <a:rPr lang="nb-NO" sz="1867" dirty="0"/>
              <a:t>And </a:t>
            </a:r>
            <a:r>
              <a:rPr lang="nb-NO" sz="1867" dirty="0" err="1"/>
              <a:t>they</a:t>
            </a:r>
            <a:r>
              <a:rPr lang="nb-NO" sz="1867" dirty="0"/>
              <a:t> </a:t>
            </a:r>
            <a:r>
              <a:rPr lang="nb-NO" sz="1867" dirty="0" err="1"/>
              <a:t>are</a:t>
            </a:r>
            <a:r>
              <a:rPr lang="nb-NO" sz="1867" dirty="0"/>
              <a:t> still rising.</a:t>
            </a:r>
            <a:endParaRPr lang="nb-NO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743666" y="3657600"/>
            <a:ext cx="257487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67" dirty="0"/>
              <a:t>Commercial </a:t>
            </a:r>
            <a:r>
              <a:rPr lang="nb-NO" sz="1867" dirty="0" err="1"/>
              <a:t>publishers</a:t>
            </a:r>
            <a:r>
              <a:rPr lang="nb-NO" sz="1867" dirty="0"/>
              <a:t> start </a:t>
            </a:r>
            <a:r>
              <a:rPr lang="nb-NO" sz="1867" dirty="0" err="1"/>
              <a:t>buying</a:t>
            </a:r>
            <a:r>
              <a:rPr lang="nb-NO" sz="1867" dirty="0"/>
              <a:t> up </a:t>
            </a:r>
            <a:r>
              <a:rPr lang="nb-NO" sz="1867" dirty="0" err="1"/>
              <a:t>society</a:t>
            </a:r>
            <a:r>
              <a:rPr lang="nb-NO" sz="1867" dirty="0"/>
              <a:t> journals</a:t>
            </a:r>
            <a:endParaRPr lang="nb-NO" sz="1867" dirty="0"/>
          </a:p>
        </p:txBody>
      </p:sp>
      <p:sp>
        <p:nvSpPr>
          <p:cNvPr id="14" name="TextBox 13"/>
          <p:cNvSpPr txBox="1"/>
          <p:nvPr/>
        </p:nvSpPr>
        <p:spPr>
          <a:xfrm>
            <a:off x="4495972" y="5049836"/>
            <a:ext cx="3302344" cy="1241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 err="1"/>
              <a:t>Around</a:t>
            </a:r>
            <a:r>
              <a:rPr lang="nb-NO" sz="1867" b="1" dirty="0"/>
              <a:t> 1990</a:t>
            </a:r>
          </a:p>
          <a:p>
            <a:r>
              <a:rPr lang="nb-NO" sz="1867" dirty="0"/>
              <a:t>1st OA journals</a:t>
            </a:r>
          </a:p>
          <a:p>
            <a:r>
              <a:rPr lang="nb-NO" sz="1867" dirty="0"/>
              <a:t>1st </a:t>
            </a:r>
            <a:r>
              <a:rPr lang="nb-NO" sz="1867" dirty="0" err="1"/>
              <a:t>subject</a:t>
            </a:r>
            <a:r>
              <a:rPr lang="nb-NO" sz="1867" dirty="0"/>
              <a:t> </a:t>
            </a:r>
            <a:r>
              <a:rPr lang="nb-NO" sz="1867" dirty="0" err="1"/>
              <a:t>repository</a:t>
            </a:r>
            <a:r>
              <a:rPr lang="nb-NO" sz="1867" dirty="0"/>
              <a:t> (</a:t>
            </a:r>
            <a:r>
              <a:rPr lang="nb-NO" sz="1867" dirty="0" err="1"/>
              <a:t>arXiv</a:t>
            </a:r>
            <a:r>
              <a:rPr lang="nb-NO" sz="1867" dirty="0"/>
              <a:t>)</a:t>
            </a:r>
          </a:p>
          <a:p>
            <a:r>
              <a:rPr lang="nb-NO" sz="1867" dirty="0"/>
              <a:t>Subscription journals </a:t>
            </a:r>
            <a:r>
              <a:rPr lang="nb-NO" sz="1867" dirty="0" err="1"/>
              <a:t>go</a:t>
            </a:r>
            <a:r>
              <a:rPr lang="nb-NO" sz="1867" dirty="0"/>
              <a:t> online</a:t>
            </a:r>
            <a:endParaRPr lang="nb-NO" sz="1867" dirty="0"/>
          </a:p>
        </p:txBody>
      </p:sp>
      <p:sp>
        <p:nvSpPr>
          <p:cNvPr id="16" name="TextBox 15"/>
          <p:cNvSpPr txBox="1"/>
          <p:nvPr/>
        </p:nvSpPr>
        <p:spPr>
          <a:xfrm>
            <a:off x="789308" y="5477464"/>
            <a:ext cx="3302344" cy="66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67" b="1" dirty="0" err="1"/>
              <a:t>Nowadays</a:t>
            </a:r>
            <a:endParaRPr lang="nb-NO" sz="1867" b="1" dirty="0"/>
          </a:p>
          <a:p>
            <a:r>
              <a:rPr lang="nb-NO" sz="1867" dirty="0"/>
              <a:t>OA is </a:t>
            </a:r>
            <a:r>
              <a:rPr lang="nb-NO" sz="1867" dirty="0" err="1"/>
              <a:t>gaining</a:t>
            </a:r>
            <a:r>
              <a:rPr lang="nb-NO" sz="1867" dirty="0"/>
              <a:t> </a:t>
            </a:r>
            <a:r>
              <a:rPr lang="nb-NO" sz="1867" dirty="0" err="1"/>
              <a:t>ground</a:t>
            </a:r>
            <a:r>
              <a:rPr lang="nb-NO" sz="1867" dirty="0"/>
              <a:t> – </a:t>
            </a:r>
            <a:r>
              <a:rPr lang="nb-NO" sz="1867" dirty="0" err="1"/>
              <a:t>slowly</a:t>
            </a:r>
            <a:r>
              <a:rPr lang="nb-NO" sz="1867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1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smtClean="0"/>
              <a:t>an OA </a:t>
            </a:r>
            <a:r>
              <a:rPr lang="nb-NO" dirty="0" smtClean="0"/>
              <a:t>journal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Checkpoints</a:t>
            </a:r>
            <a:r>
              <a:rPr lang="nb-NO" dirty="0" smtClean="0"/>
              <a:t>:</a:t>
            </a:r>
          </a:p>
          <a:p>
            <a:r>
              <a:rPr lang="nb-NO" dirty="0" smtClean="0"/>
              <a:t>Norwegian Register for Scientific Journals, Series and Publishers (NSDs kanalregister)</a:t>
            </a:r>
          </a:p>
          <a:p>
            <a:r>
              <a:rPr lang="nb-NO" dirty="0" smtClean="0"/>
              <a:t>Directory </a:t>
            </a:r>
            <a:r>
              <a:rPr lang="nb-NO" dirty="0" err="1" smtClean="0"/>
              <a:t>of</a:t>
            </a:r>
            <a:r>
              <a:rPr lang="nb-NO" dirty="0" smtClean="0"/>
              <a:t> Open Access Journals (DOAJ)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65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918882" y="331851"/>
            <a:ext cx="10515600" cy="722500"/>
          </a:xfrm>
        </p:spPr>
        <p:txBody>
          <a:bodyPr>
            <a:normAutofit/>
          </a:bodyPr>
          <a:lstStyle/>
          <a:p>
            <a:r>
              <a:rPr lang="nb-NO" sz="3200" b="1" dirty="0"/>
              <a:t>Do </a:t>
            </a:r>
            <a:r>
              <a:rPr lang="nb-NO" sz="3200" b="1" dirty="0" err="1"/>
              <a:t>you</a:t>
            </a:r>
            <a:r>
              <a:rPr lang="nb-NO" sz="3200" b="1" dirty="0"/>
              <a:t> </a:t>
            </a:r>
            <a:r>
              <a:rPr lang="nb-NO" sz="3200" b="1" dirty="0" err="1"/>
              <a:t>want</a:t>
            </a:r>
            <a:r>
              <a:rPr lang="nb-NO" sz="3200" b="1" dirty="0"/>
              <a:t> </a:t>
            </a:r>
            <a:r>
              <a:rPr lang="nb-NO" sz="3200" b="1" dirty="0" err="1"/>
              <a:t>publication</a:t>
            </a:r>
            <a:r>
              <a:rPr lang="nb-NO" sz="3200" b="1" dirty="0"/>
              <a:t> </a:t>
            </a:r>
            <a:r>
              <a:rPr lang="nb-NO" sz="3200" b="1" dirty="0" err="1"/>
              <a:t>points</a:t>
            </a:r>
            <a:r>
              <a:rPr lang="nb-NO" sz="3200" b="1" dirty="0"/>
              <a:t> for </a:t>
            </a:r>
            <a:r>
              <a:rPr lang="nb-NO" sz="3200" b="1" dirty="0" err="1"/>
              <a:t>the</a:t>
            </a:r>
            <a:r>
              <a:rPr lang="nb-NO" sz="3200" b="1" dirty="0"/>
              <a:t> </a:t>
            </a:r>
            <a:r>
              <a:rPr lang="nb-NO" sz="3200" b="1" dirty="0" err="1"/>
              <a:t>article</a:t>
            </a:r>
            <a:r>
              <a:rPr lang="nb-NO" sz="3200" b="1" dirty="0" smtClean="0"/>
              <a:t>?</a:t>
            </a:r>
            <a:endParaRPr lang="nb-NO" sz="32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19954" y="1876424"/>
            <a:ext cx="4537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Norwegian </a:t>
            </a:r>
            <a:r>
              <a:rPr lang="nb-NO" sz="2400" dirty="0" err="1" smtClean="0"/>
              <a:t>accreditation</a:t>
            </a:r>
            <a:r>
              <a:rPr lang="nb-NO" sz="2400" dirty="0" smtClean="0"/>
              <a:t> system for all journals (OA &amp; </a:t>
            </a:r>
            <a:r>
              <a:rPr lang="nb-NO" sz="2400" dirty="0" err="1" smtClean="0"/>
              <a:t>subscription</a:t>
            </a:r>
            <a:r>
              <a:rPr lang="nb-NO" sz="2400" dirty="0" smtClean="0"/>
              <a:t>)</a:t>
            </a:r>
          </a:p>
          <a:p>
            <a:endParaRPr lang="nb-NO" sz="2400" dirty="0" smtClean="0"/>
          </a:p>
          <a:p>
            <a:r>
              <a:rPr lang="nb-NO" sz="2400" dirty="0" smtClean="0"/>
              <a:t>Journal </a:t>
            </a:r>
            <a:r>
              <a:rPr lang="nb-NO" sz="2400" dirty="0"/>
              <a:t>must be </a:t>
            </a:r>
            <a:r>
              <a:rPr lang="nb-NO" sz="2400" dirty="0" err="1"/>
              <a:t>level</a:t>
            </a:r>
            <a:r>
              <a:rPr lang="nb-NO" sz="2400" dirty="0"/>
              <a:t> 1 or 2.</a:t>
            </a:r>
          </a:p>
          <a:p>
            <a:endParaRPr lang="nb-NO" sz="2400" dirty="0"/>
          </a:p>
          <a:p>
            <a:r>
              <a:rPr lang="en-US" sz="2400" dirty="0"/>
              <a:t>Cross-check with DOAJ to be sure that the OA information is up to date.</a:t>
            </a:r>
          </a:p>
          <a:p>
            <a:endParaRPr lang="en-US" sz="2400" dirty="0"/>
          </a:p>
          <a:p>
            <a:r>
              <a:rPr lang="en-US" sz="2400" dirty="0"/>
              <a:t>NB! You can also suggest new journals for accreditation</a:t>
            </a:r>
            <a:r>
              <a:rPr lang="en-US" sz="2400" dirty="0"/>
              <a:t>.</a:t>
            </a:r>
            <a:endParaRPr lang="nb-NO" sz="2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5629161" y="6299602"/>
            <a:ext cx="61244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33" dirty="0">
                <a:hlinkClick r:id="rId3"/>
              </a:rPr>
              <a:t>https://</a:t>
            </a:r>
            <a:r>
              <a:rPr lang="nb-NO" sz="2133" dirty="0">
                <a:hlinkClick r:id="rId3"/>
              </a:rPr>
              <a:t>dbh.nsd.uib.no/publiseringskanaler/Forside</a:t>
            </a:r>
            <a:r>
              <a:rPr lang="nb-NO" sz="2133" dirty="0"/>
              <a:t> </a:t>
            </a:r>
            <a:endParaRPr lang="nb-NO" sz="2133" dirty="0"/>
          </a:p>
        </p:txBody>
      </p:sp>
      <p:pic>
        <p:nvPicPr>
          <p:cNvPr id="2" name="Bilde 1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61" y="1554787"/>
            <a:ext cx="5649113" cy="4429743"/>
          </a:xfrm>
          <a:prstGeom prst="rect">
            <a:avLst/>
          </a:prstGeom>
        </p:spPr>
      </p:pic>
      <p:pic>
        <p:nvPicPr>
          <p:cNvPr id="5" name="Plassholder for innhold 4" descr="Skjermutklipp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/>
          <a:stretch/>
        </p:blipFill>
        <p:spPr>
          <a:xfrm>
            <a:off x="5611567" y="1093899"/>
            <a:ext cx="5684299" cy="467676"/>
          </a:xfrm>
        </p:spPr>
      </p:pic>
    </p:spTree>
    <p:extLst>
      <p:ext uri="{BB962C8B-B14F-4D97-AF65-F5344CB8AC3E}">
        <p14:creationId xmlns:p14="http://schemas.microsoft.com/office/powerpoint/2010/main" val="22358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b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TM04033923[[fn=Dybde]]</Template>
  <TotalTime>691</TotalTime>
  <Words>1311</Words>
  <Application>Microsoft Office PowerPoint</Application>
  <PresentationFormat>Widescreen</PresentationFormat>
  <Paragraphs>237</Paragraphs>
  <Slides>29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5" baseType="lpstr">
      <vt:lpstr>Aharoni</vt:lpstr>
      <vt:lpstr>Arial</vt:lpstr>
      <vt:lpstr>Calibri</vt:lpstr>
      <vt:lpstr>Corbel</vt:lpstr>
      <vt:lpstr>Wingdings</vt:lpstr>
      <vt:lpstr>Dybde</vt:lpstr>
      <vt:lpstr>Open access to your publications Aysa Ekanger, PhD University Library of Tromsø </vt:lpstr>
      <vt:lpstr>Open Access content</vt:lpstr>
      <vt:lpstr>Why go open?</vt:lpstr>
      <vt:lpstr>Examples of OA in linguistics?</vt:lpstr>
      <vt:lpstr>How to go open</vt:lpstr>
      <vt:lpstr>What is an «Open Access journal»?</vt:lpstr>
      <vt:lpstr>A super-short history of scholarly publishing</vt:lpstr>
      <vt:lpstr>How to choose an OA journal</vt:lpstr>
      <vt:lpstr>Do you want publication points for the article?</vt:lpstr>
      <vt:lpstr>The Directory of Open Access Journals (DOAJ)</vt:lpstr>
      <vt:lpstr>Article Processing Charges</vt:lpstr>
      <vt:lpstr>Open Library of Humanities</vt:lpstr>
      <vt:lpstr>OA monographs</vt:lpstr>
      <vt:lpstr>OA monographs</vt:lpstr>
      <vt:lpstr>UiT Publication fund</vt:lpstr>
      <vt:lpstr>SELF-ARCHIVE!*</vt:lpstr>
      <vt:lpstr>Archive your work in an open repository</vt:lpstr>
      <vt:lpstr>PowerPoint-presentasjon</vt:lpstr>
      <vt:lpstr>Archiving in UiT’s open repository, Munin</vt:lpstr>
      <vt:lpstr>PowerPoint-presentasjon</vt:lpstr>
      <vt:lpstr>PowerPoint-presentasjon</vt:lpstr>
      <vt:lpstr>Author addendum</vt:lpstr>
      <vt:lpstr>So what are the requirements in all those policies?</vt:lpstr>
      <vt:lpstr>National policy, 2017</vt:lpstr>
      <vt:lpstr>Funders’ policies</vt:lpstr>
      <vt:lpstr>Funder requirements? Important to plan!</vt:lpstr>
      <vt:lpstr>And then there’s research data…</vt:lpstr>
      <vt:lpstr>Principles and guidelines for research data management at UiT</vt:lpstr>
      <vt:lpstr>PowerPoint-presentasjon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to your publications</dc:title>
  <dc:creator>Ekanger Aysa</dc:creator>
  <cp:lastModifiedBy>Aysa Ekanger</cp:lastModifiedBy>
  <cp:revision>35</cp:revision>
  <dcterms:created xsi:type="dcterms:W3CDTF">2018-02-18T12:32:52Z</dcterms:created>
  <dcterms:modified xsi:type="dcterms:W3CDTF">2018-02-28T16:22:12Z</dcterms:modified>
</cp:coreProperties>
</file>