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5" r:id="rId12"/>
    <p:sldId id="274" r:id="rId13"/>
    <p:sldId id="271" r:id="rId14"/>
    <p:sldId id="281" r:id="rId15"/>
    <p:sldId id="280" r:id="rId16"/>
    <p:sldId id="278" r:id="rId17"/>
    <p:sldId id="277" r:id="rId18"/>
    <p:sldId id="272" r:id="rId19"/>
    <p:sldId id="273" r:id="rId20"/>
    <p:sldId id="282" r:id="rId21"/>
    <p:sldId id="283" r:id="rId22"/>
    <p:sldId id="284" r:id="rId23"/>
  </p:sldIdLst>
  <p:sldSz cx="9144000" cy="6858000" type="screen4x3"/>
  <p:notesSz cx="6805613" cy="9944100"/>
  <p:defaultTextStyle>
    <a:defPPr>
      <a:defRPr lang="nn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5">
          <p15:clr>
            <a:srgbClr val="A4A3A4"/>
          </p15:clr>
        </p15:guide>
        <p15:guide id="2" pos="4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523"/>
    <a:srgbClr val="EDEDED"/>
    <a:srgbClr val="FFB952"/>
    <a:srgbClr val="B1B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086" y="114"/>
      </p:cViewPr>
      <p:guideLst>
        <p:guide orient="horz" pos="3865"/>
        <p:guide pos="49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504E6-BB96-49B2-A0BC-419785F0BF3C}" type="datetimeFigureOut">
              <a:rPr lang="nb-NO" smtClean="0"/>
              <a:t>18.02.2018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050C9-0449-4B4A-B1AD-E1955AC3C3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5783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AD87E-AFFA-4CD9-ADC4-428FCCC607E3}" type="datetimeFigureOut">
              <a:rPr lang="nb-NO" smtClean="0"/>
              <a:t>18.02.2018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0003A-D27F-4F32-A7E0-EA1DD5254DE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7463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74688" y="808038"/>
            <a:ext cx="5384800" cy="40401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2685" y="5117068"/>
            <a:ext cx="5387777" cy="484774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048" tIns="44024" rIns="88048" bIns="44024"/>
          <a:lstStyle/>
          <a:p>
            <a:pPr eaLnBrk="1" hangingPunct="1"/>
            <a:r>
              <a:rPr lang="nb-NO" smtClean="0"/>
              <a:t>Hva vurderer </a:t>
            </a:r>
            <a:r>
              <a:rPr lang="nb-NO" dirty="0" smtClean="0"/>
              <a:t>og behandler ergoterapeuter og hvorfor?</a:t>
            </a:r>
          </a:p>
          <a:p>
            <a:pPr eaLnBrk="1" hangingPunct="1"/>
            <a:r>
              <a:rPr lang="nb-NO" dirty="0" smtClean="0"/>
              <a:t>Begrepsmodeller skal besvare dette spørsmålet.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Hvordan vi gjør det er basert på </a:t>
            </a:r>
          </a:p>
          <a:p>
            <a:pPr eaLnBrk="1" hangingPunct="1"/>
            <a:r>
              <a:rPr lang="nb-NO" dirty="0" smtClean="0"/>
              <a:t>Hvorfor – forskning og teori, vår kunnskapsbase både </a:t>
            </a:r>
            <a:r>
              <a:rPr lang="nb-NO" dirty="0" err="1" smtClean="0"/>
              <a:t>erfaringsbasert</a:t>
            </a:r>
            <a:r>
              <a:rPr lang="nb-NO" dirty="0" smtClean="0"/>
              <a:t>, forskningsbaser og bruker basert.</a:t>
            </a:r>
          </a:p>
          <a:p>
            <a:pPr eaLnBrk="1" hangingPunct="1"/>
            <a:r>
              <a:rPr lang="nb-NO" dirty="0" smtClean="0"/>
              <a:t>Vår tenkning, vår </a:t>
            </a:r>
            <a:r>
              <a:rPr lang="nb-NO" dirty="0" err="1" smtClean="0"/>
              <a:t>ressonering</a:t>
            </a:r>
            <a:r>
              <a:rPr lang="nb-NO" dirty="0" smtClean="0"/>
              <a:t> med mer</a:t>
            </a:r>
          </a:p>
          <a:p>
            <a:pPr eaLnBrk="1" hangingPunct="1"/>
            <a:r>
              <a:rPr lang="nb-NO" dirty="0" err="1" smtClean="0"/>
              <a:t>Utviker</a:t>
            </a:r>
            <a:r>
              <a:rPr lang="nb-NO" dirty="0" smtClean="0"/>
              <a:t> kartleggingsmetoder og behandlingsstrategier.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s. 14 Madsen og s. 3 Gunilla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Case:</a:t>
            </a:r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036111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4800" cy="4040187"/>
          </a:xfrm>
          <a:prstGeom prst="rect">
            <a:avLst/>
          </a:prstGeo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673015" y="5116524"/>
            <a:ext cx="5387119" cy="4847499"/>
          </a:xfrm>
          <a:prstGeom prst="rect">
            <a:avLst/>
          </a:prstGeom>
        </p:spPr>
        <p:txBody>
          <a:bodyPr lIns="88048" tIns="44024" rIns="88048" bIns="44024"/>
          <a:lstStyle/>
          <a:p>
            <a:pPr eaLnBrk="1" hangingPunct="1"/>
            <a:r>
              <a:rPr lang="nb-NO" dirty="0" smtClean="0"/>
              <a:t>Aktivitetsutførelse (1) er viktigste overordnede begrep</a:t>
            </a:r>
          </a:p>
          <a:p>
            <a:pPr eaLnBrk="1" hangingPunct="1"/>
            <a:r>
              <a:rPr lang="nb-NO" dirty="0" smtClean="0"/>
              <a:t>Forholdet mellom mennesker i aktivitet og hennes omgivelser.</a:t>
            </a:r>
          </a:p>
          <a:p>
            <a:pPr eaLnBrk="1" hangingPunct="1"/>
            <a:r>
              <a:rPr lang="nb-NO" dirty="0" smtClean="0">
                <a:solidFill>
                  <a:schemeClr val="accent2"/>
                </a:solidFill>
              </a:rPr>
              <a:t>Indre omgivelser</a:t>
            </a:r>
            <a:r>
              <a:rPr lang="nb-NO" dirty="0" smtClean="0"/>
              <a:t> (4) er de samlende strukturer, forhold og påvirkninger i aktivitetsutførelsen som finnes i oss: aktivitetsrolle, aktivitetsområder, komponenter i aktivitetsutførelse, kjerneelement i aktivitetsutførelse, aspekter i tid og rom</a:t>
            </a:r>
          </a:p>
          <a:p>
            <a:pPr eaLnBrk="1" hangingPunct="1"/>
            <a:r>
              <a:rPr lang="nb-NO" dirty="0" smtClean="0">
                <a:solidFill>
                  <a:schemeClr val="accent2"/>
                </a:solidFill>
              </a:rPr>
              <a:t>Ytre omgivelser</a:t>
            </a:r>
            <a:r>
              <a:rPr lang="nb-NO" dirty="0" smtClean="0"/>
              <a:t> (3) er strukturer, forhold og påvirkninger som er utenfor den indre omgivelse der aktivitetene utføres: sensoriske, fysiske, sosiale og kulturelle omgivelser som eksiterer i tid og rom.</a:t>
            </a:r>
          </a:p>
          <a:p>
            <a:pPr eaLnBrk="1" hangingPunct="1"/>
            <a:r>
              <a:rPr lang="nb-NO" dirty="0" smtClean="0"/>
              <a:t>Pilene viser dynamikken. Et område vil påvirke et annet.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Vi snakker om at personen ikke mestrer aktiviteter… men noen ganger er det slik at det blir </a:t>
            </a:r>
            <a:r>
              <a:rPr lang="nb-NO" dirty="0" err="1" smtClean="0"/>
              <a:t>omfatteende</a:t>
            </a:r>
            <a:r>
              <a:rPr lang="nb-NO" dirty="0" smtClean="0"/>
              <a:t>… kanskje det er et lite område som er vanskelig som må avklares og gjøres noe med. Da blir det konkret og tydelig.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>
          <a:xfrm>
            <a:off x="3813744" y="10233050"/>
            <a:ext cx="2917897" cy="538054"/>
          </a:xfrm>
          <a:prstGeom prst="rect">
            <a:avLst/>
          </a:prstGeom>
        </p:spPr>
        <p:txBody>
          <a:bodyPr lIns="88048" tIns="44024" rIns="88048" bIns="44024"/>
          <a:lstStyle/>
          <a:p>
            <a:pPr>
              <a:defRPr/>
            </a:pPr>
            <a:fld id="{F4726EAE-916E-44A5-9A96-5CE3C7570FC2}" type="slidenum">
              <a:rPr lang="nb-NO" smtClean="0"/>
              <a:pPr>
                <a:defRPr/>
              </a:pPr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2542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63575" y="828675"/>
            <a:ext cx="5395913" cy="40481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265" y="5127428"/>
            <a:ext cx="4908863" cy="48788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81" tIns="46442" rIns="91281" bIns="46442"/>
          <a:lstStyle/>
          <a:p>
            <a:pPr eaLnBrk="1" hangingPunct="1"/>
            <a:endParaRPr lang="nb-NO" smtClean="0"/>
          </a:p>
        </p:txBody>
      </p:sp>
    </p:spTree>
    <p:extLst>
      <p:ext uri="{BB962C8B-B14F-4D97-AF65-F5344CB8AC3E}">
        <p14:creationId xmlns:p14="http://schemas.microsoft.com/office/powerpoint/2010/main" val="544948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2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accent6"/>
              </a:gs>
              <a:gs pos="0">
                <a:schemeClr val="bg1"/>
              </a:gs>
            </a:gsLst>
            <a:lin ang="132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noProof="0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910403"/>
            <a:ext cx="4934354" cy="1470025"/>
          </a:xfrm>
        </p:spPr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94366" y="3606172"/>
            <a:ext cx="4675782" cy="175260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 smtClean="0"/>
              <a:t>Klikk for å redigere undertittelstil i malen</a:t>
            </a:r>
            <a:endParaRPr lang="nb-NO" noProof="0"/>
          </a:p>
        </p:txBody>
      </p:sp>
      <p:cxnSp>
        <p:nvCxnSpPr>
          <p:cNvPr id="15" name="Rett linje 14"/>
          <p:cNvCxnSpPr/>
          <p:nvPr userDrawn="1"/>
        </p:nvCxnSpPr>
        <p:spPr>
          <a:xfrm flipV="1">
            <a:off x="2190060" y="3750273"/>
            <a:ext cx="6953942" cy="3107727"/>
          </a:xfrm>
          <a:prstGeom prst="line">
            <a:avLst/>
          </a:prstGeom>
          <a:ln w="25400" cap="flat" cmpd="sng" algn="ctr">
            <a:solidFill>
              <a:schemeClr val="accent6">
                <a:lumMod val="20000"/>
                <a:lumOff val="80000"/>
                <a:alpha val="37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/>
          <p:nvPr userDrawn="1"/>
        </p:nvCxnSpPr>
        <p:spPr>
          <a:xfrm rot="16200000" flipH="1">
            <a:off x="4816284" y="3694065"/>
            <a:ext cx="4297813" cy="2030055"/>
          </a:xfrm>
          <a:prstGeom prst="line">
            <a:avLst/>
          </a:prstGeom>
          <a:ln w="19050" cap="flat" cmpd="sng" algn="ctr">
            <a:solidFill>
              <a:schemeClr val="accent6">
                <a:lumMod val="20000"/>
                <a:lumOff val="80000"/>
                <a:alpha val="49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ett linje 17"/>
          <p:cNvCxnSpPr/>
          <p:nvPr userDrawn="1"/>
        </p:nvCxnSpPr>
        <p:spPr>
          <a:xfrm>
            <a:off x="5370147" y="4006212"/>
            <a:ext cx="3773855" cy="1504193"/>
          </a:xfrm>
          <a:prstGeom prst="line">
            <a:avLst/>
          </a:prstGeom>
          <a:ln w="19050" cap="flat" cmpd="sng" algn="ctr">
            <a:solidFill>
              <a:schemeClr val="accent6">
                <a:lumMod val="20000"/>
                <a:lumOff val="80000"/>
                <a:alpha val="19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 userDrawn="1"/>
        </p:nvCxnSpPr>
        <p:spPr>
          <a:xfrm rot="5400000">
            <a:off x="2187498" y="2118964"/>
            <a:ext cx="6858000" cy="2620072"/>
          </a:xfrm>
          <a:prstGeom prst="line">
            <a:avLst/>
          </a:prstGeom>
          <a:ln w="50800" cap="flat" cmpd="sng" algn="ctr">
            <a:solidFill>
              <a:srgbClr val="CB343B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Bilde 22" descr="UiT_Navn_blaa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" y="0"/>
            <a:ext cx="1360023" cy="2275550"/>
          </a:xfrm>
          <a:prstGeom prst="rect">
            <a:avLst/>
          </a:prstGeom>
        </p:spPr>
      </p:pic>
      <p:cxnSp>
        <p:nvCxnSpPr>
          <p:cNvPr id="28" name="Rett linje 27"/>
          <p:cNvCxnSpPr/>
          <p:nvPr userDrawn="1"/>
        </p:nvCxnSpPr>
        <p:spPr>
          <a:xfrm>
            <a:off x="790575" y="3490439"/>
            <a:ext cx="4579572" cy="1588"/>
          </a:xfrm>
          <a:prstGeom prst="line">
            <a:avLst/>
          </a:prstGeom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Bilde 28" descr="LogoNors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31441" y="5990437"/>
            <a:ext cx="543971" cy="532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18.02.2018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70300" y="1837780"/>
            <a:ext cx="3710048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18.02.2018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8" name="Plassholder for innhold 2"/>
          <p:cNvSpPr>
            <a:spLocks noGrp="1"/>
          </p:cNvSpPr>
          <p:nvPr>
            <p:ph sz="half" idx="13"/>
          </p:nvPr>
        </p:nvSpPr>
        <p:spPr>
          <a:xfrm>
            <a:off x="4848834" y="1837780"/>
            <a:ext cx="3710048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18.02.2018</a:t>
            </a:fld>
            <a:endParaRPr lang="nb-NO" noProof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2" y="0"/>
            <a:ext cx="9144000" cy="6858000"/>
          </a:xfrm>
          <a:prstGeom prst="rect">
            <a:avLst/>
          </a:prstGeom>
          <a:gradFill>
            <a:gsLst>
              <a:gs pos="17000">
                <a:schemeClr val="bg1"/>
              </a:gs>
              <a:gs pos="100000">
                <a:schemeClr val="accent6">
                  <a:lumMod val="20000"/>
                  <a:lumOff val="80000"/>
                  <a:alpha val="49000"/>
                </a:schemeClr>
              </a:gs>
            </a:gsLst>
            <a:lin ang="3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noProof="0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18.02.2018</a:t>
            </a:fld>
            <a:endParaRPr lang="nb-NO" noProof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18.02.2018</a:t>
            </a:fld>
            <a:endParaRPr lang="nb-NO" noProof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6" name="Rektangel 5"/>
          <p:cNvSpPr/>
          <p:nvPr userDrawn="1"/>
        </p:nvSpPr>
        <p:spPr>
          <a:xfrm>
            <a:off x="2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accent6"/>
              </a:gs>
              <a:gs pos="0">
                <a:schemeClr val="bg1"/>
              </a:gs>
            </a:gsLst>
            <a:lin ang="132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noProof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694366" y="3606172"/>
            <a:ext cx="4675782" cy="160670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 smtClean="0"/>
              <a:t>Klikk for å redigere undertittelstil i malen</a:t>
            </a:r>
            <a:endParaRPr lang="nb-NO" noProof="0"/>
          </a:p>
        </p:txBody>
      </p:sp>
      <p:cxnSp>
        <p:nvCxnSpPr>
          <p:cNvPr id="9" name="Rett linje 8"/>
          <p:cNvCxnSpPr/>
          <p:nvPr userDrawn="1"/>
        </p:nvCxnSpPr>
        <p:spPr>
          <a:xfrm flipV="1">
            <a:off x="2190060" y="3750273"/>
            <a:ext cx="6953942" cy="3107727"/>
          </a:xfrm>
          <a:prstGeom prst="line">
            <a:avLst/>
          </a:prstGeom>
          <a:ln w="25400" cap="flat" cmpd="sng" algn="ctr">
            <a:solidFill>
              <a:schemeClr val="accent6">
                <a:lumMod val="20000"/>
                <a:lumOff val="80000"/>
                <a:alpha val="37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/>
          <p:cNvCxnSpPr/>
          <p:nvPr userDrawn="1"/>
        </p:nvCxnSpPr>
        <p:spPr>
          <a:xfrm rot="16200000" flipH="1">
            <a:off x="4816284" y="3694065"/>
            <a:ext cx="4297813" cy="2030055"/>
          </a:xfrm>
          <a:prstGeom prst="line">
            <a:avLst/>
          </a:prstGeom>
          <a:ln w="19050" cap="flat" cmpd="sng" algn="ctr">
            <a:solidFill>
              <a:schemeClr val="accent6">
                <a:lumMod val="20000"/>
                <a:lumOff val="80000"/>
                <a:alpha val="49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Rett linje 10"/>
          <p:cNvCxnSpPr/>
          <p:nvPr userDrawn="1"/>
        </p:nvCxnSpPr>
        <p:spPr>
          <a:xfrm>
            <a:off x="5370147" y="4006212"/>
            <a:ext cx="3773855" cy="1504193"/>
          </a:xfrm>
          <a:prstGeom prst="line">
            <a:avLst/>
          </a:prstGeom>
          <a:ln w="19050" cap="flat" cmpd="sng" algn="ctr">
            <a:solidFill>
              <a:schemeClr val="accent6">
                <a:lumMod val="20000"/>
                <a:lumOff val="80000"/>
                <a:alpha val="19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 userDrawn="1"/>
        </p:nvCxnSpPr>
        <p:spPr>
          <a:xfrm rot="5400000">
            <a:off x="2187498" y="2118964"/>
            <a:ext cx="6858000" cy="2620072"/>
          </a:xfrm>
          <a:prstGeom prst="line">
            <a:avLst/>
          </a:prstGeom>
          <a:ln w="50800" cap="flat" cmpd="sng" algn="ctr">
            <a:solidFill>
              <a:srgbClr val="CB343B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Bilde 12" descr="UiT_Navn_blaa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" y="0"/>
            <a:ext cx="1360023" cy="2275550"/>
          </a:xfrm>
          <a:prstGeom prst="rect">
            <a:avLst/>
          </a:prstGeom>
        </p:spPr>
      </p:pic>
      <p:pic>
        <p:nvPicPr>
          <p:cNvPr id="15" name="Bilde 14" descr="LogoNors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31441" y="5990437"/>
            <a:ext cx="543971" cy="532755"/>
          </a:xfrm>
          <a:prstGeom prst="rect">
            <a:avLst/>
          </a:prstGeom>
        </p:spPr>
      </p:pic>
      <p:sp>
        <p:nvSpPr>
          <p:cNvPr id="16" name="Undertittel 2"/>
          <p:cNvSpPr txBox="1">
            <a:spLocks/>
          </p:cNvSpPr>
          <p:nvPr userDrawn="1"/>
        </p:nvSpPr>
        <p:spPr>
          <a:xfrm>
            <a:off x="694366" y="5910518"/>
            <a:ext cx="4675782" cy="390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uit.no</a:t>
            </a:r>
            <a:endParaRPr kumimoji="0" lang="nb-NO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Open Sans"/>
              <a:ea typeface="+mn-ea"/>
              <a:cs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tel, tekst og utkli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590800" y="90488"/>
            <a:ext cx="6019800" cy="11906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00500" cy="45720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utklipp 3"/>
          <p:cNvSpPr>
            <a:spLocks noGrp="1"/>
          </p:cNvSpPr>
          <p:nvPr>
            <p:ph type="clipArt" sz="half" idx="2"/>
          </p:nvPr>
        </p:nvSpPr>
        <p:spPr>
          <a:xfrm>
            <a:off x="4610100" y="1371600"/>
            <a:ext cx="4000500" cy="4572000"/>
          </a:xfrm>
        </p:spPr>
        <p:txBody>
          <a:bodyPr/>
          <a:lstStyle/>
          <a:p>
            <a:pPr lvl="0"/>
            <a:endParaRPr lang="nb-NO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67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5F3B9-A6C1-46E1-87ED-CF3AB5D55AA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452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2" y="0"/>
            <a:ext cx="9144000" cy="6858000"/>
          </a:xfrm>
          <a:prstGeom prst="rect">
            <a:avLst/>
          </a:prstGeom>
          <a:gradFill>
            <a:gsLst>
              <a:gs pos="17000">
                <a:schemeClr val="bg1"/>
              </a:gs>
              <a:gs pos="100000">
                <a:schemeClr val="accent6">
                  <a:lumMod val="20000"/>
                  <a:lumOff val="80000"/>
                  <a:alpha val="49000"/>
                </a:schemeClr>
              </a:gs>
            </a:gsLst>
            <a:lin ang="3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70300" y="300207"/>
            <a:ext cx="7880116" cy="12169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70300" y="1751183"/>
            <a:ext cx="7888582" cy="4374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dirty="0" smtClean="0"/>
              <a:t>Klikk for å redigere tekststiler i malen</a:t>
            </a:r>
          </a:p>
          <a:p>
            <a:pPr lvl="1"/>
            <a:r>
              <a:rPr lang="nb-NO" noProof="0" dirty="0" smtClean="0"/>
              <a:t>Andre nivå</a:t>
            </a:r>
          </a:p>
          <a:p>
            <a:pPr lvl="2"/>
            <a:r>
              <a:rPr lang="nb-NO" noProof="0" dirty="0" smtClean="0"/>
              <a:t>Tredje nivå</a:t>
            </a:r>
          </a:p>
          <a:p>
            <a:pPr lvl="3"/>
            <a:r>
              <a:rPr lang="nb-NO" noProof="0" dirty="0" smtClean="0"/>
              <a:t>Fjerde nivå</a:t>
            </a:r>
          </a:p>
          <a:p>
            <a:pPr lvl="4"/>
            <a:r>
              <a:rPr lang="nb-NO" noProof="0" dirty="0" smtClean="0"/>
              <a:t>Femte nivå</a:t>
            </a:r>
            <a:endParaRPr lang="nb-NO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2376" y="6356350"/>
            <a:ext cx="647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DF9E8F3-4849-FA48-B4C8-2D894E979956}" type="datetimeFigureOut">
              <a:rPr lang="nb-NO" noProof="0" smtClean="0"/>
              <a:pPr/>
              <a:t>18.02.2018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9119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0056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cxnSp>
        <p:nvCxnSpPr>
          <p:cNvPr id="10" name="Rett linje 9"/>
          <p:cNvCxnSpPr/>
          <p:nvPr/>
        </p:nvCxnSpPr>
        <p:spPr>
          <a:xfrm rot="5400000">
            <a:off x="7719376" y="5433376"/>
            <a:ext cx="2085544" cy="763704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/>
        </p:nvCxnSpPr>
        <p:spPr>
          <a:xfrm rot="10800000" flipV="1">
            <a:off x="6927456" y="5850106"/>
            <a:ext cx="2216545" cy="1007893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  <a:alpha val="54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Rett linje 13"/>
          <p:cNvCxnSpPr/>
          <p:nvPr/>
        </p:nvCxnSpPr>
        <p:spPr>
          <a:xfrm rot="5400000">
            <a:off x="8334481" y="6048478"/>
            <a:ext cx="1161841" cy="457200"/>
          </a:xfrm>
          <a:prstGeom prst="line">
            <a:avLst/>
          </a:prstGeom>
          <a:ln w="19050" cap="flat" cmpd="sng" algn="ctr">
            <a:solidFill>
              <a:schemeClr val="accent6">
                <a:alpha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/>
          <p:cNvCxnSpPr/>
          <p:nvPr/>
        </p:nvCxnSpPr>
        <p:spPr>
          <a:xfrm>
            <a:off x="770102" y="1603376"/>
            <a:ext cx="7788780" cy="1588"/>
          </a:xfrm>
          <a:prstGeom prst="line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600" b="1" i="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n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ccupationalperformance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Perceive, Recall, Plan and Perform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74473"/>
            <a:ext cx="8064500" cy="609600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nb-NO" dirty="0" smtClean="0"/>
              <a:t>Ergoterapeutisk kartlegging og vurdering av basert på observasjon</a:t>
            </a:r>
          </a:p>
          <a:p>
            <a:pPr eaLnBrk="1" hangingPunct="1"/>
            <a:r>
              <a:rPr lang="nb-NO" sz="2000" dirty="0" smtClean="0"/>
              <a:t>Universitetet i Tromsø, </a:t>
            </a:r>
          </a:p>
          <a:p>
            <a:pPr eaLnBrk="1" hangingPunct="1"/>
            <a:r>
              <a:rPr lang="nb-NO" sz="2000" dirty="0" smtClean="0"/>
              <a:t>Førstelektor Rita Jentoft</a:t>
            </a:r>
          </a:p>
        </p:txBody>
      </p:sp>
    </p:spTree>
    <p:extLst>
      <p:ext uri="{BB962C8B-B14F-4D97-AF65-F5344CB8AC3E}">
        <p14:creationId xmlns:p14="http://schemas.microsoft.com/office/powerpoint/2010/main" val="97175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nb-NO" dirty="0" smtClean="0"/>
              <a:t>Ulike s</a:t>
            </a:r>
            <a:r>
              <a:rPr lang="nb-NO" dirty="0" smtClean="0"/>
              <a:t>trategier gjennom tilnærmingen</a:t>
            </a:r>
            <a:endParaRPr lang="nb-NO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 lIns="92075" tIns="46038" rIns="92075" bIns="46038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b-NO" dirty="0" smtClean="0"/>
              <a:t>Identifiser </a:t>
            </a:r>
            <a:r>
              <a:rPr lang="nb-NO" dirty="0" smtClean="0"/>
              <a:t>hvilken </a:t>
            </a:r>
            <a:r>
              <a:rPr lang="nb-NO" dirty="0" smtClean="0"/>
              <a:t>aktivitetsrolle </a:t>
            </a:r>
            <a:r>
              <a:rPr lang="nb-NO" dirty="0" smtClean="0"/>
              <a:t>som </a:t>
            </a:r>
            <a:r>
              <a:rPr lang="nb-NO" dirty="0" smtClean="0"/>
              <a:t>er mest betydningsfull for undersøkelse</a:t>
            </a:r>
            <a:endParaRPr lang="nb-NO" dirty="0" smtClean="0"/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Vurdere hvordan omgivelsene og aktivitetsrollen passer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</a:t>
            </a:r>
            <a:r>
              <a:rPr lang="nb-NO" dirty="0" smtClean="0"/>
              <a:t>personens oppmerksomhet på </a:t>
            </a:r>
            <a:r>
              <a:rPr lang="nb-NO" dirty="0" smtClean="0"/>
              <a:t>rollen</a:t>
            </a:r>
            <a:endParaRPr lang="nb-NO" dirty="0" smtClean="0"/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Undersøke “gjøre” aspektet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“vite” aspektet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Utforske og utvikle “være” aspektet i rollen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samarbeid i rollen</a:t>
            </a:r>
          </a:p>
        </p:txBody>
      </p:sp>
      <p:sp>
        <p:nvSpPr>
          <p:cNvPr id="2" name="Plassholder for innhold 1"/>
          <p:cNvSpPr>
            <a:spLocks noGrp="1"/>
          </p:cNvSpPr>
          <p:nvPr>
            <p:ph sz="half" idx="13"/>
          </p:nvPr>
        </p:nvSpPr>
        <p:spPr>
          <a:xfrm>
            <a:off x="4496430" y="1837780"/>
            <a:ext cx="4062452" cy="428838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b-NO" dirty="0"/>
              <a:t>Hvilke aktivitetsrutiner, oppgaver og del-oppgaver kreves innenfor de ulike aktivitetsområdene for å mestre utførelse av rollen?</a:t>
            </a:r>
          </a:p>
          <a:p>
            <a:pPr>
              <a:lnSpc>
                <a:spcPct val="90000"/>
              </a:lnSpc>
            </a:pPr>
            <a:r>
              <a:rPr lang="nb-NO" dirty="0"/>
              <a:t>Hvilke utførelseskomponenter eller miljøfaktorer er det som forårsaker problem med utførelse av oppgaver?</a:t>
            </a:r>
          </a:p>
          <a:p>
            <a:pPr>
              <a:lnSpc>
                <a:spcPct val="90000"/>
              </a:lnSpc>
            </a:pPr>
            <a:r>
              <a:rPr lang="nb-NO" dirty="0"/>
              <a:t>Hvilken tilnærming foretrekker jeg som terapeut?</a:t>
            </a:r>
          </a:p>
          <a:p>
            <a:pPr>
              <a:lnSpc>
                <a:spcPct val="90000"/>
              </a:lnSpc>
            </a:pPr>
            <a:r>
              <a:rPr lang="nb-NO" dirty="0"/>
              <a:t>Hvordan kan jeg tilpasse de metodene jeg foretrekker for å fremme klientens mestring av rolle, rutine, oppgave eller del-oppgave?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339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Oppgaveanalyse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05905"/>
            <a:ext cx="7560840" cy="4551311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nb-NO" sz="2400" b="1" i="1" dirty="0" smtClean="0"/>
              <a:t>Prosedyre oppgaveanalyse </a:t>
            </a:r>
            <a:r>
              <a:rPr lang="nb-NO" sz="2400" dirty="0" smtClean="0"/>
              <a:t>der oppgaver, rutiner eller roller deles inn i </a:t>
            </a:r>
            <a:r>
              <a:rPr lang="nb-NO" sz="2400" dirty="0" smtClean="0"/>
              <a:t>målbare steg slik at vansker </a:t>
            </a:r>
            <a:r>
              <a:rPr lang="nb-NO" sz="2400" dirty="0" smtClean="0"/>
              <a:t>med utførelse som identifiseres (Nivå 1).</a:t>
            </a:r>
            <a:r>
              <a:rPr lang="nb-NO" sz="28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GB" sz="2000" i="1" dirty="0" smtClean="0">
                <a:cs typeface="Times New Roman" pitchFamily="18" charset="0"/>
              </a:rPr>
              <a:t>	”The process of systematically breaking down a task (a job; an activity, a routine) into its operationally defined steps (unit; elements; components)”.</a:t>
            </a:r>
            <a:r>
              <a:rPr lang="en-GB" sz="2000" dirty="0" smtClean="0">
                <a:cs typeface="Times New Roman" pitchFamily="18" charset="0"/>
              </a:rPr>
              <a:t> </a:t>
            </a:r>
            <a:endParaRPr lang="en-GB" sz="20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nb-NO" sz="2800" dirty="0" smtClean="0"/>
          </a:p>
          <a:p>
            <a:r>
              <a:rPr lang="nb-NO" sz="2400" b="1" i="1" dirty="0" smtClean="0"/>
              <a:t>Prosess oppgaveanalyse </a:t>
            </a:r>
            <a:r>
              <a:rPr lang="nb-NO" sz="2400" dirty="0" smtClean="0"/>
              <a:t>der utførelsesvansker </a:t>
            </a:r>
            <a:r>
              <a:rPr lang="nb-NO" sz="2400" dirty="0" smtClean="0"/>
              <a:t>undersøkes nærmere </a:t>
            </a:r>
            <a:r>
              <a:rPr lang="nb-NO" sz="2400" dirty="0" smtClean="0"/>
              <a:t>for </a:t>
            </a:r>
            <a:r>
              <a:rPr lang="nb-NO" sz="2400" dirty="0" smtClean="0"/>
              <a:t>å vurdere de underliggende kognitive prosesser som skaper </a:t>
            </a:r>
            <a:r>
              <a:rPr lang="nb-NO" sz="2400" dirty="0" smtClean="0"/>
              <a:t>vanskene </a:t>
            </a:r>
            <a:r>
              <a:rPr lang="nb-NO" sz="2400" dirty="0" smtClean="0"/>
              <a:t>(Nivå 2).</a:t>
            </a:r>
          </a:p>
          <a:p>
            <a:pPr eaLnBrk="1" hangingPunct="1">
              <a:buFontTx/>
              <a:buNone/>
            </a:pPr>
            <a:r>
              <a:rPr lang="en-GB" sz="2000" i="1" dirty="0" smtClean="0">
                <a:cs typeface="Times New Roman" pitchFamily="18" charset="0"/>
              </a:rPr>
              <a:t>	</a:t>
            </a:r>
            <a:r>
              <a:rPr lang="en-GB" sz="2000" i="1" dirty="0" smtClean="0">
                <a:cs typeface="Times New Roman" pitchFamily="18" charset="0"/>
              </a:rPr>
              <a:t>“A</a:t>
            </a:r>
            <a:r>
              <a:rPr lang="en-GB" sz="2000" i="1" dirty="0" smtClean="0">
                <a:cs typeface="Times New Roman" pitchFamily="18" charset="0"/>
              </a:rPr>
              <a:t> detailed descriptor </a:t>
            </a:r>
            <a:r>
              <a:rPr lang="en-GB" sz="2000" i="1" dirty="0" smtClean="0">
                <a:cs typeface="Times New Roman" pitchFamily="18" charset="0"/>
              </a:rPr>
              <a:t>of each behaviour needed to accomplish a functional goal, given a person’s level of </a:t>
            </a:r>
            <a:r>
              <a:rPr lang="en-GB" sz="2000" i="1" dirty="0" smtClean="0">
                <a:cs typeface="Times New Roman" pitchFamily="18" charset="0"/>
              </a:rPr>
              <a:t>ability”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cs typeface="Times New Roman" pitchFamily="18" charset="0"/>
              </a:rPr>
              <a:t>(Brown, 1987</a:t>
            </a:r>
            <a:r>
              <a:rPr lang="en-GB" sz="2000" dirty="0" smtClean="0">
                <a:cs typeface="Times New Roman" pitchFamily="18" charset="0"/>
              </a:rPr>
              <a:t>).</a:t>
            </a:r>
            <a:r>
              <a:rPr lang="nb-NO" sz="2000" dirty="0" smtClean="0"/>
              <a:t> </a:t>
            </a:r>
            <a:endParaRPr lang="nb-NO" sz="2000" dirty="0" smtClean="0"/>
          </a:p>
          <a:p>
            <a:pPr eaLnBrk="1" hangingPunct="1"/>
            <a:endParaRPr lang="nb-NO" sz="20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9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12509" y="381697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Prosedyre oppgaveanalyse </a:t>
            </a:r>
            <a:r>
              <a:rPr lang="nb-NO" dirty="0" smtClean="0"/>
              <a:t>av nivå </a:t>
            </a:r>
            <a:r>
              <a:rPr lang="nb-NO" dirty="0" smtClean="0"/>
              <a:t>1</a:t>
            </a:r>
            <a:endParaRPr lang="nb-NO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913" y="1777185"/>
            <a:ext cx="7583735" cy="473696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b-NO" sz="2000" dirty="0" smtClean="0"/>
              <a:t>PRPP </a:t>
            </a:r>
            <a:r>
              <a:rPr lang="nb-NO" sz="2000" dirty="0" smtClean="0"/>
              <a:t>systemet anvender prosedyre oppgaveanalyse for å identifisere vansker med utførelsen. Info kan brukes </a:t>
            </a:r>
            <a:r>
              <a:rPr lang="nb-NO" sz="2000" dirty="0" smtClean="0"/>
              <a:t>til å:</a:t>
            </a:r>
            <a:endParaRPr lang="nb-NO" sz="20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v</a:t>
            </a:r>
            <a:r>
              <a:rPr lang="nb-NO" sz="2000" dirty="0" smtClean="0"/>
              <a:t>urdere </a:t>
            </a:r>
            <a:r>
              <a:rPr lang="nb-NO" sz="2000" dirty="0" smtClean="0"/>
              <a:t>aktuell mestring mot forventet </a:t>
            </a:r>
            <a:r>
              <a:rPr lang="nb-NO" sz="2000" dirty="0" smtClean="0"/>
              <a:t>mestringsnivå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nb-NO" sz="20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v</a:t>
            </a:r>
            <a:r>
              <a:rPr lang="nb-NO" sz="2000" dirty="0" smtClean="0"/>
              <a:t>urdere </a:t>
            </a:r>
            <a:r>
              <a:rPr lang="nb-NO" sz="2000" dirty="0" smtClean="0"/>
              <a:t>type vansker som oppstår i </a:t>
            </a:r>
            <a:r>
              <a:rPr lang="nb-NO" sz="2000" dirty="0" smtClean="0"/>
              <a:t>aktivitetsutførelsen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nb-NO" sz="20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 smtClean="0"/>
              <a:t>ut</a:t>
            </a:r>
            <a:r>
              <a:rPr lang="nb-NO" sz="2000" dirty="0" smtClean="0"/>
              <a:t>vikle </a:t>
            </a:r>
            <a:r>
              <a:rPr lang="nb-NO" sz="2000" dirty="0" smtClean="0"/>
              <a:t>en basis for å vurdere / måle små og store trinnvise </a:t>
            </a:r>
            <a:r>
              <a:rPr lang="nb-NO" sz="2000" dirty="0" smtClean="0"/>
              <a:t>forandringer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nb-NO" sz="20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f</a:t>
            </a:r>
            <a:r>
              <a:rPr lang="nb-NO" sz="2000" dirty="0" smtClean="0"/>
              <a:t>rembringe </a:t>
            </a:r>
            <a:r>
              <a:rPr lang="nb-NO" sz="2000" dirty="0" smtClean="0"/>
              <a:t>kunnskap om hvilken systematisk instruksjon som kreves for å fremme </a:t>
            </a:r>
            <a:r>
              <a:rPr lang="nb-NO" sz="2000" dirty="0" smtClean="0"/>
              <a:t>aktivitetsutførelse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nb-NO" sz="20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 smtClean="0"/>
              <a:t>frembringe </a:t>
            </a:r>
            <a:r>
              <a:rPr lang="nb-NO" sz="2000" dirty="0" smtClean="0"/>
              <a:t>grunnleggende informasjon om ferdigheter i </a:t>
            </a:r>
            <a:r>
              <a:rPr lang="nb-NO" sz="2000" dirty="0" smtClean="0"/>
              <a:t>aktivitetsutførelse</a:t>
            </a:r>
            <a:endParaRPr lang="nb-NO" sz="2000" dirty="0" smtClean="0"/>
          </a:p>
        </p:txBody>
      </p:sp>
    </p:spTree>
    <p:extLst>
      <p:ext uri="{BB962C8B-B14F-4D97-AF65-F5344CB8AC3E}">
        <p14:creationId xmlns:p14="http://schemas.microsoft.com/office/powerpoint/2010/main" val="712124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32599" y="274185"/>
            <a:ext cx="6019800" cy="1190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b-NO" b="0" i="1" dirty="0" smtClean="0">
                <a:latin typeface="Arial" charset="0"/>
                <a:cs typeface="Arial" charset="0"/>
              </a:rPr>
              <a:t>PRPP NIVÅ 1: </a:t>
            </a:r>
            <a:br>
              <a:rPr lang="nb-NO" b="0" i="1" dirty="0" smtClean="0">
                <a:latin typeface="Arial" charset="0"/>
                <a:cs typeface="Arial" charset="0"/>
              </a:rPr>
            </a:br>
            <a:r>
              <a:rPr lang="nb-NO" dirty="0"/>
              <a:t>Kartlegge mestring i aktivitetsutførelse</a:t>
            </a:r>
            <a:r>
              <a:rPr lang="nb-NO" b="0" i="1" dirty="0" smtClean="0">
                <a:latin typeface="Arial" charset="0"/>
                <a:cs typeface="Arial" charset="0"/>
              </a:rPr>
              <a:t/>
            </a:r>
            <a:br>
              <a:rPr lang="nb-NO" b="0" i="1" dirty="0" smtClean="0">
                <a:latin typeface="Arial" charset="0"/>
                <a:cs typeface="Arial" charset="0"/>
              </a:rPr>
            </a:br>
            <a:endParaRPr lang="nb-NO" b="0" i="1" dirty="0" smtClean="0">
              <a:latin typeface="Arial" charset="0"/>
              <a:cs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676413"/>
            <a:ext cx="3428952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nb-NO" sz="2400" dirty="0" smtClean="0">
                <a:cs typeface="Times New Roman" pitchFamily="18" charset="0"/>
              </a:rPr>
              <a:t>Analyse av NIVÅ 1: </a:t>
            </a:r>
            <a:r>
              <a:rPr lang="nb-NO" sz="2400" dirty="0" err="1" smtClean="0">
                <a:cs typeface="Times New Roman" pitchFamily="18" charset="0"/>
              </a:rPr>
              <a:t>Kriterie</a:t>
            </a:r>
            <a:r>
              <a:rPr lang="nb-NO" sz="2400" dirty="0" smtClean="0">
                <a:cs typeface="Times New Roman" pitchFamily="18" charset="0"/>
              </a:rPr>
              <a:t> %___________</a:t>
            </a:r>
          </a:p>
          <a:p>
            <a:pPr eaLnBrk="1" hangingPunct="1"/>
            <a:r>
              <a:rPr lang="nb-NO" sz="2800" dirty="0" smtClean="0">
                <a:cs typeface="Times New Roman" pitchFamily="18" charset="0"/>
              </a:rPr>
              <a:t>Hvilke trinn gjør de feil?          </a:t>
            </a:r>
          </a:p>
          <a:p>
            <a:pPr eaLnBrk="1" hangingPunct="1"/>
            <a:r>
              <a:rPr lang="nb-NO" sz="2800" dirty="0" smtClean="0">
                <a:cs typeface="Times New Roman" pitchFamily="18" charset="0"/>
              </a:rPr>
              <a:t>Hva skyldes vanskene?</a:t>
            </a:r>
          </a:p>
          <a:p>
            <a:pPr lvl="1" eaLnBrk="1" hangingPunct="1"/>
            <a:r>
              <a:rPr lang="nb-NO" sz="2400" dirty="0" smtClean="0">
                <a:cs typeface="Times New Roman" pitchFamily="18" charset="0"/>
              </a:rPr>
              <a:t>Nøyaktighet</a:t>
            </a:r>
          </a:p>
          <a:p>
            <a:pPr lvl="1" eaLnBrk="1" hangingPunct="1"/>
            <a:r>
              <a:rPr lang="nb-NO" sz="2400" dirty="0" smtClean="0">
                <a:cs typeface="Times New Roman" pitchFamily="18" charset="0"/>
              </a:rPr>
              <a:t>Repetering</a:t>
            </a:r>
          </a:p>
          <a:p>
            <a:pPr lvl="1" eaLnBrk="1" hangingPunct="1"/>
            <a:r>
              <a:rPr lang="nb-NO" sz="2400" dirty="0" smtClean="0">
                <a:cs typeface="Times New Roman" pitchFamily="18" charset="0"/>
              </a:rPr>
              <a:t>Utelatelse</a:t>
            </a:r>
          </a:p>
          <a:p>
            <a:pPr lvl="1" eaLnBrk="1" hangingPunct="1"/>
            <a:r>
              <a:rPr lang="nb-NO" sz="2400" dirty="0" smtClean="0">
                <a:cs typeface="Times New Roman" pitchFamily="18" charset="0"/>
              </a:rPr>
              <a:t>Tid</a:t>
            </a:r>
            <a:endParaRPr lang="nb-NO" sz="2400" dirty="0" smtClean="0"/>
          </a:p>
        </p:txBody>
      </p:sp>
      <p:sp>
        <p:nvSpPr>
          <p:cNvPr id="14340" name="Rectangle 267"/>
          <p:cNvSpPr>
            <a:spLocks noChangeArrowheads="1"/>
          </p:cNvSpPr>
          <p:nvPr/>
        </p:nvSpPr>
        <p:spPr bwMode="auto">
          <a:xfrm>
            <a:off x="3175" y="852488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1600200" algn="l"/>
              </a:tabLst>
            </a:pPr>
            <a:r>
              <a:rPr lang="nb-NO" sz="600">
                <a:latin typeface="Arial Narrow" pitchFamily="34" charset="0"/>
                <a:cs typeface="Times New Roman" pitchFamily="18" charset="0"/>
              </a:rPr>
              <a:t>	</a:t>
            </a:r>
            <a:endParaRPr lang="nb-NO" sz="120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1600200" algn="l"/>
              </a:tabLst>
            </a:pPr>
            <a:endParaRPr lang="nb-NO" sz="2400">
              <a:latin typeface="Times New Roman" pitchFamily="18" charset="0"/>
            </a:endParaRPr>
          </a:p>
        </p:txBody>
      </p:sp>
      <p:grpSp>
        <p:nvGrpSpPr>
          <p:cNvPr id="14341" name="Group 374"/>
          <p:cNvGrpSpPr>
            <a:grpSpLocks/>
          </p:cNvGrpSpPr>
          <p:nvPr/>
        </p:nvGrpSpPr>
        <p:grpSpPr bwMode="auto">
          <a:xfrm>
            <a:off x="3937046" y="1527857"/>
            <a:ext cx="3962400" cy="3733800"/>
            <a:chOff x="-3" y="343"/>
            <a:chExt cx="2180" cy="2904"/>
          </a:xfrm>
        </p:grpSpPr>
        <p:grpSp>
          <p:nvGrpSpPr>
            <p:cNvPr id="14342" name="Group 372"/>
            <p:cNvGrpSpPr>
              <a:grpSpLocks/>
            </p:cNvGrpSpPr>
            <p:nvPr/>
          </p:nvGrpSpPr>
          <p:grpSpPr bwMode="auto">
            <a:xfrm>
              <a:off x="0" y="346"/>
              <a:ext cx="2174" cy="2898"/>
              <a:chOff x="0" y="346"/>
              <a:chExt cx="2174" cy="2898"/>
            </a:xfrm>
          </p:grpSpPr>
          <p:grpSp>
            <p:nvGrpSpPr>
              <p:cNvPr id="14344" name="Group 301"/>
              <p:cNvGrpSpPr>
                <a:grpSpLocks/>
              </p:cNvGrpSpPr>
              <p:nvPr/>
            </p:nvGrpSpPr>
            <p:grpSpPr bwMode="auto">
              <a:xfrm>
                <a:off x="0" y="346"/>
                <a:ext cx="1062" cy="403"/>
                <a:chOff x="0" y="346"/>
                <a:chExt cx="1062" cy="403"/>
              </a:xfrm>
            </p:grpSpPr>
            <p:sp>
              <p:nvSpPr>
                <p:cNvPr id="14446" name="Rectangle 268"/>
                <p:cNvSpPr>
                  <a:spLocks noChangeArrowheads="1"/>
                </p:cNvSpPr>
                <p:nvPr/>
              </p:nvSpPr>
              <p:spPr bwMode="auto">
                <a:xfrm>
                  <a:off x="28" y="346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47" name="Rectangle 300"/>
                <p:cNvSpPr>
                  <a:spLocks noChangeArrowheads="1"/>
                </p:cNvSpPr>
                <p:nvPr/>
              </p:nvSpPr>
              <p:spPr bwMode="auto">
                <a:xfrm>
                  <a:off x="0" y="346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45" name="Group 303"/>
              <p:cNvGrpSpPr>
                <a:grpSpLocks/>
              </p:cNvGrpSpPr>
              <p:nvPr/>
            </p:nvGrpSpPr>
            <p:grpSpPr bwMode="auto">
              <a:xfrm>
                <a:off x="1062" y="346"/>
                <a:ext cx="1112" cy="403"/>
                <a:chOff x="1062" y="346"/>
                <a:chExt cx="1112" cy="403"/>
              </a:xfrm>
            </p:grpSpPr>
            <p:sp>
              <p:nvSpPr>
                <p:cNvPr id="14444" name="Rectangle 269"/>
                <p:cNvSpPr>
                  <a:spLocks noChangeArrowheads="1"/>
                </p:cNvSpPr>
                <p:nvPr/>
              </p:nvSpPr>
              <p:spPr bwMode="auto">
                <a:xfrm>
                  <a:off x="1090" y="346"/>
                  <a:ext cx="105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Arial Narrow" pitchFamily="34" charset="0"/>
                      <a:cs typeface="Times New Roman" pitchFamily="18" charset="0"/>
                    </a:rPr>
                    <a:t>VANSKER</a:t>
                  </a:r>
                  <a:endParaRPr lang="nb-NO" sz="12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45" name="Rectangle 302"/>
                <p:cNvSpPr>
                  <a:spLocks noChangeArrowheads="1"/>
                </p:cNvSpPr>
                <p:nvPr/>
              </p:nvSpPr>
              <p:spPr bwMode="auto">
                <a:xfrm>
                  <a:off x="1062" y="346"/>
                  <a:ext cx="111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46" name="Group 305"/>
              <p:cNvGrpSpPr>
                <a:grpSpLocks/>
              </p:cNvGrpSpPr>
              <p:nvPr/>
            </p:nvGrpSpPr>
            <p:grpSpPr bwMode="auto">
              <a:xfrm>
                <a:off x="0" y="749"/>
                <a:ext cx="1062" cy="480"/>
                <a:chOff x="0" y="749"/>
                <a:chExt cx="1062" cy="480"/>
              </a:xfrm>
            </p:grpSpPr>
            <p:sp>
              <p:nvSpPr>
                <p:cNvPr id="14442" name="Rectangle 270"/>
                <p:cNvSpPr>
                  <a:spLocks noChangeArrowheads="1"/>
                </p:cNvSpPr>
                <p:nvPr/>
              </p:nvSpPr>
              <p:spPr bwMode="auto">
                <a:xfrm>
                  <a:off x="28" y="749"/>
                  <a:ext cx="1006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Arial Narrow" pitchFamily="34" charset="0"/>
                      <a:cs typeface="Times New Roman" pitchFamily="18" charset="0"/>
                    </a:rPr>
                    <a:t>TRINN I OPPGAVEN</a:t>
                  </a:r>
                  <a:endParaRPr lang="nb-NO" sz="12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43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749"/>
                  <a:ext cx="106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47" name="Group 309"/>
              <p:cNvGrpSpPr>
                <a:grpSpLocks/>
              </p:cNvGrpSpPr>
              <p:nvPr/>
            </p:nvGrpSpPr>
            <p:grpSpPr bwMode="auto">
              <a:xfrm>
                <a:off x="1062" y="749"/>
                <a:ext cx="278" cy="480"/>
                <a:chOff x="1062" y="749"/>
                <a:chExt cx="278" cy="480"/>
              </a:xfrm>
            </p:grpSpPr>
            <p:sp>
              <p:nvSpPr>
                <p:cNvPr id="14438" name="Rectangle 308"/>
                <p:cNvSpPr>
                  <a:spLocks noChangeArrowheads="1"/>
                </p:cNvSpPr>
                <p:nvPr/>
              </p:nvSpPr>
              <p:spPr bwMode="auto">
                <a:xfrm>
                  <a:off x="1062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39" name="Group 307"/>
                <p:cNvGrpSpPr>
                  <a:grpSpLocks/>
                </p:cNvGrpSpPr>
                <p:nvPr/>
              </p:nvGrpSpPr>
              <p:grpSpPr bwMode="auto">
                <a:xfrm>
                  <a:off x="1062" y="749"/>
                  <a:ext cx="278" cy="480"/>
                  <a:chOff x="1062" y="749"/>
                  <a:chExt cx="278" cy="480"/>
                </a:xfrm>
              </p:grpSpPr>
              <p:sp>
                <p:nvSpPr>
                  <p:cNvPr id="14440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1090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GB" sz="1000" b="1">
                        <a:latin typeface="Arial Narrow" pitchFamily="34" charset="0"/>
                        <a:cs typeface="Times New Roman" pitchFamily="18" charset="0"/>
                      </a:rPr>
                      <a:t>Nøy.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41" name="Rectangle 306"/>
                  <p:cNvSpPr>
                    <a:spLocks noChangeArrowheads="1"/>
                  </p:cNvSpPr>
                  <p:nvPr/>
                </p:nvSpPr>
                <p:spPr bwMode="auto">
                  <a:xfrm>
                    <a:off x="1062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48" name="Group 313"/>
              <p:cNvGrpSpPr>
                <a:grpSpLocks/>
              </p:cNvGrpSpPr>
              <p:nvPr/>
            </p:nvGrpSpPr>
            <p:grpSpPr bwMode="auto">
              <a:xfrm>
                <a:off x="1340" y="749"/>
                <a:ext cx="278" cy="480"/>
                <a:chOff x="1340" y="749"/>
                <a:chExt cx="278" cy="480"/>
              </a:xfrm>
            </p:grpSpPr>
            <p:sp>
              <p:nvSpPr>
                <p:cNvPr id="1443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340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35" name="Group 311"/>
                <p:cNvGrpSpPr>
                  <a:grpSpLocks/>
                </p:cNvGrpSpPr>
                <p:nvPr/>
              </p:nvGrpSpPr>
              <p:grpSpPr bwMode="auto">
                <a:xfrm>
                  <a:off x="1340" y="749"/>
                  <a:ext cx="278" cy="480"/>
                  <a:chOff x="1340" y="749"/>
                  <a:chExt cx="278" cy="480"/>
                </a:xfrm>
              </p:grpSpPr>
              <p:sp>
                <p:nvSpPr>
                  <p:cNvPr id="14436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1368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GB" sz="1000" b="1">
                        <a:latin typeface="Arial Narrow" pitchFamily="34" charset="0"/>
                        <a:cs typeface="Times New Roman" pitchFamily="18" charset="0"/>
                      </a:rPr>
                      <a:t>Rep.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37" name="Rectangle 310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49" name="Group 317"/>
              <p:cNvGrpSpPr>
                <a:grpSpLocks/>
              </p:cNvGrpSpPr>
              <p:nvPr/>
            </p:nvGrpSpPr>
            <p:grpSpPr bwMode="auto">
              <a:xfrm>
                <a:off x="1618" y="749"/>
                <a:ext cx="278" cy="480"/>
                <a:chOff x="1618" y="749"/>
                <a:chExt cx="278" cy="480"/>
              </a:xfrm>
            </p:grpSpPr>
            <p:sp>
              <p:nvSpPr>
                <p:cNvPr id="14430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18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31" name="Group 315"/>
                <p:cNvGrpSpPr>
                  <a:grpSpLocks/>
                </p:cNvGrpSpPr>
                <p:nvPr/>
              </p:nvGrpSpPr>
              <p:grpSpPr bwMode="auto">
                <a:xfrm>
                  <a:off x="1618" y="749"/>
                  <a:ext cx="278" cy="480"/>
                  <a:chOff x="1618" y="749"/>
                  <a:chExt cx="278" cy="480"/>
                </a:xfrm>
              </p:grpSpPr>
              <p:sp>
                <p:nvSpPr>
                  <p:cNvPr id="14432" name="Rectangle 273"/>
                  <p:cNvSpPr>
                    <a:spLocks noChangeArrowheads="1"/>
                  </p:cNvSpPr>
                  <p:nvPr/>
                </p:nvSpPr>
                <p:spPr bwMode="auto">
                  <a:xfrm>
                    <a:off x="1646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GB" sz="1000" b="1">
                        <a:latin typeface="Arial Narrow" pitchFamily="34" charset="0"/>
                        <a:cs typeface="Times New Roman" pitchFamily="18" charset="0"/>
                      </a:rPr>
                      <a:t>Utel.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33" name="Rectangle 314"/>
                  <p:cNvSpPr>
                    <a:spLocks noChangeArrowheads="1"/>
                  </p:cNvSpPr>
                  <p:nvPr/>
                </p:nvSpPr>
                <p:spPr bwMode="auto">
                  <a:xfrm>
                    <a:off x="1618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50" name="Group 321"/>
              <p:cNvGrpSpPr>
                <a:grpSpLocks/>
              </p:cNvGrpSpPr>
              <p:nvPr/>
            </p:nvGrpSpPr>
            <p:grpSpPr bwMode="auto">
              <a:xfrm>
                <a:off x="1896" y="749"/>
                <a:ext cx="278" cy="480"/>
                <a:chOff x="1896" y="749"/>
                <a:chExt cx="278" cy="480"/>
              </a:xfrm>
            </p:grpSpPr>
            <p:sp>
              <p:nvSpPr>
                <p:cNvPr id="14426" name="Rectangle 320"/>
                <p:cNvSpPr>
                  <a:spLocks noChangeArrowheads="1"/>
                </p:cNvSpPr>
                <p:nvPr/>
              </p:nvSpPr>
              <p:spPr bwMode="auto">
                <a:xfrm>
                  <a:off x="1896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27" name="Group 319"/>
                <p:cNvGrpSpPr>
                  <a:grpSpLocks/>
                </p:cNvGrpSpPr>
                <p:nvPr/>
              </p:nvGrpSpPr>
              <p:grpSpPr bwMode="auto">
                <a:xfrm>
                  <a:off x="1896" y="749"/>
                  <a:ext cx="278" cy="480"/>
                  <a:chOff x="1896" y="749"/>
                  <a:chExt cx="278" cy="480"/>
                </a:xfrm>
              </p:grpSpPr>
              <p:sp>
                <p:nvSpPr>
                  <p:cNvPr id="14428" name="Rectangle 274"/>
                  <p:cNvSpPr>
                    <a:spLocks noChangeArrowheads="1"/>
                  </p:cNvSpPr>
                  <p:nvPr/>
                </p:nvSpPr>
                <p:spPr bwMode="auto">
                  <a:xfrm>
                    <a:off x="1924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b-NO" sz="1000" b="1">
                        <a:latin typeface="Arial Narrow" pitchFamily="34" charset="0"/>
                        <a:cs typeface="Times New Roman" pitchFamily="18" charset="0"/>
                      </a:rPr>
                      <a:t>Tid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29" name="Rectangle 318"/>
                  <p:cNvSpPr>
                    <a:spLocks noChangeArrowheads="1"/>
                  </p:cNvSpPr>
                  <p:nvPr/>
                </p:nvSpPr>
                <p:spPr bwMode="auto">
                  <a:xfrm>
                    <a:off x="1896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51" name="Group 323"/>
              <p:cNvGrpSpPr>
                <a:grpSpLocks/>
              </p:cNvGrpSpPr>
              <p:nvPr/>
            </p:nvGrpSpPr>
            <p:grpSpPr bwMode="auto">
              <a:xfrm>
                <a:off x="0" y="1229"/>
                <a:ext cx="1062" cy="403"/>
                <a:chOff x="0" y="1229"/>
                <a:chExt cx="1062" cy="403"/>
              </a:xfrm>
            </p:grpSpPr>
            <p:sp>
              <p:nvSpPr>
                <p:cNvPr id="14424" name="Rectangle 275"/>
                <p:cNvSpPr>
                  <a:spLocks noChangeArrowheads="1"/>
                </p:cNvSpPr>
                <p:nvPr/>
              </p:nvSpPr>
              <p:spPr bwMode="auto">
                <a:xfrm>
                  <a:off x="28" y="1229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25" name="Rectangle 322"/>
                <p:cNvSpPr>
                  <a:spLocks noChangeArrowheads="1"/>
                </p:cNvSpPr>
                <p:nvPr/>
              </p:nvSpPr>
              <p:spPr bwMode="auto">
                <a:xfrm>
                  <a:off x="0" y="1229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2" name="Group 325"/>
              <p:cNvGrpSpPr>
                <a:grpSpLocks/>
              </p:cNvGrpSpPr>
              <p:nvPr/>
            </p:nvGrpSpPr>
            <p:grpSpPr bwMode="auto">
              <a:xfrm>
                <a:off x="1062" y="1229"/>
                <a:ext cx="278" cy="403"/>
                <a:chOff x="1062" y="1229"/>
                <a:chExt cx="278" cy="403"/>
              </a:xfrm>
            </p:grpSpPr>
            <p:sp>
              <p:nvSpPr>
                <p:cNvPr id="14422" name="Rectangle 276"/>
                <p:cNvSpPr>
                  <a:spLocks noChangeArrowheads="1"/>
                </p:cNvSpPr>
                <p:nvPr/>
              </p:nvSpPr>
              <p:spPr bwMode="auto">
                <a:xfrm>
                  <a:off x="1090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23" name="Rectangle 324"/>
                <p:cNvSpPr>
                  <a:spLocks noChangeArrowheads="1"/>
                </p:cNvSpPr>
                <p:nvPr/>
              </p:nvSpPr>
              <p:spPr bwMode="auto">
                <a:xfrm>
                  <a:off x="1062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3" name="Group 327"/>
              <p:cNvGrpSpPr>
                <a:grpSpLocks/>
              </p:cNvGrpSpPr>
              <p:nvPr/>
            </p:nvGrpSpPr>
            <p:grpSpPr bwMode="auto">
              <a:xfrm>
                <a:off x="1340" y="1229"/>
                <a:ext cx="278" cy="403"/>
                <a:chOff x="1340" y="1229"/>
                <a:chExt cx="278" cy="403"/>
              </a:xfrm>
            </p:grpSpPr>
            <p:sp>
              <p:nvSpPr>
                <p:cNvPr id="14420" name="Rectangle 277"/>
                <p:cNvSpPr>
                  <a:spLocks noChangeArrowheads="1"/>
                </p:cNvSpPr>
                <p:nvPr/>
              </p:nvSpPr>
              <p:spPr bwMode="auto">
                <a:xfrm>
                  <a:off x="1368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21" name="Rectangle 326"/>
                <p:cNvSpPr>
                  <a:spLocks noChangeArrowheads="1"/>
                </p:cNvSpPr>
                <p:nvPr/>
              </p:nvSpPr>
              <p:spPr bwMode="auto">
                <a:xfrm>
                  <a:off x="1340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4" name="Group 329"/>
              <p:cNvGrpSpPr>
                <a:grpSpLocks/>
              </p:cNvGrpSpPr>
              <p:nvPr/>
            </p:nvGrpSpPr>
            <p:grpSpPr bwMode="auto">
              <a:xfrm>
                <a:off x="1618" y="1229"/>
                <a:ext cx="278" cy="403"/>
                <a:chOff x="1618" y="1229"/>
                <a:chExt cx="278" cy="403"/>
              </a:xfrm>
            </p:grpSpPr>
            <p:sp>
              <p:nvSpPr>
                <p:cNvPr id="14418" name="Rectangle 278"/>
                <p:cNvSpPr>
                  <a:spLocks noChangeArrowheads="1"/>
                </p:cNvSpPr>
                <p:nvPr/>
              </p:nvSpPr>
              <p:spPr bwMode="auto">
                <a:xfrm>
                  <a:off x="1646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9" name="Rectangle 328"/>
                <p:cNvSpPr>
                  <a:spLocks noChangeArrowheads="1"/>
                </p:cNvSpPr>
                <p:nvPr/>
              </p:nvSpPr>
              <p:spPr bwMode="auto">
                <a:xfrm>
                  <a:off x="1618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5" name="Group 331"/>
              <p:cNvGrpSpPr>
                <a:grpSpLocks/>
              </p:cNvGrpSpPr>
              <p:nvPr/>
            </p:nvGrpSpPr>
            <p:grpSpPr bwMode="auto">
              <a:xfrm>
                <a:off x="1896" y="1229"/>
                <a:ext cx="278" cy="403"/>
                <a:chOff x="1896" y="1229"/>
                <a:chExt cx="278" cy="403"/>
              </a:xfrm>
            </p:grpSpPr>
            <p:sp>
              <p:nvSpPr>
                <p:cNvPr id="14416" name="Rectangle 279"/>
                <p:cNvSpPr>
                  <a:spLocks noChangeArrowheads="1"/>
                </p:cNvSpPr>
                <p:nvPr/>
              </p:nvSpPr>
              <p:spPr bwMode="auto">
                <a:xfrm>
                  <a:off x="1924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7" name="Rectangle 330"/>
                <p:cNvSpPr>
                  <a:spLocks noChangeArrowheads="1"/>
                </p:cNvSpPr>
                <p:nvPr/>
              </p:nvSpPr>
              <p:spPr bwMode="auto">
                <a:xfrm>
                  <a:off x="1896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6" name="Group 333"/>
              <p:cNvGrpSpPr>
                <a:grpSpLocks/>
              </p:cNvGrpSpPr>
              <p:nvPr/>
            </p:nvGrpSpPr>
            <p:grpSpPr bwMode="auto">
              <a:xfrm>
                <a:off x="0" y="1632"/>
                <a:ext cx="1062" cy="403"/>
                <a:chOff x="0" y="1632"/>
                <a:chExt cx="1062" cy="403"/>
              </a:xfrm>
            </p:grpSpPr>
            <p:sp>
              <p:nvSpPr>
                <p:cNvPr id="14414" name="Rectangle 280"/>
                <p:cNvSpPr>
                  <a:spLocks noChangeArrowheads="1"/>
                </p:cNvSpPr>
                <p:nvPr/>
              </p:nvSpPr>
              <p:spPr bwMode="auto">
                <a:xfrm>
                  <a:off x="28" y="1632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5" name="Rectangle 332"/>
                <p:cNvSpPr>
                  <a:spLocks noChangeArrowheads="1"/>
                </p:cNvSpPr>
                <p:nvPr/>
              </p:nvSpPr>
              <p:spPr bwMode="auto">
                <a:xfrm>
                  <a:off x="0" y="1632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7" name="Group 335"/>
              <p:cNvGrpSpPr>
                <a:grpSpLocks/>
              </p:cNvGrpSpPr>
              <p:nvPr/>
            </p:nvGrpSpPr>
            <p:grpSpPr bwMode="auto">
              <a:xfrm>
                <a:off x="1062" y="1632"/>
                <a:ext cx="278" cy="403"/>
                <a:chOff x="1062" y="1632"/>
                <a:chExt cx="278" cy="403"/>
              </a:xfrm>
            </p:grpSpPr>
            <p:sp>
              <p:nvSpPr>
                <p:cNvPr id="14412" name="Rectangle 281"/>
                <p:cNvSpPr>
                  <a:spLocks noChangeArrowheads="1"/>
                </p:cNvSpPr>
                <p:nvPr/>
              </p:nvSpPr>
              <p:spPr bwMode="auto">
                <a:xfrm>
                  <a:off x="1090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3" name="Rectangle 334"/>
                <p:cNvSpPr>
                  <a:spLocks noChangeArrowheads="1"/>
                </p:cNvSpPr>
                <p:nvPr/>
              </p:nvSpPr>
              <p:spPr bwMode="auto">
                <a:xfrm>
                  <a:off x="1062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8" name="Group 337"/>
              <p:cNvGrpSpPr>
                <a:grpSpLocks/>
              </p:cNvGrpSpPr>
              <p:nvPr/>
            </p:nvGrpSpPr>
            <p:grpSpPr bwMode="auto">
              <a:xfrm>
                <a:off x="1340" y="1632"/>
                <a:ext cx="278" cy="403"/>
                <a:chOff x="1340" y="1632"/>
                <a:chExt cx="278" cy="403"/>
              </a:xfrm>
            </p:grpSpPr>
            <p:sp>
              <p:nvSpPr>
                <p:cNvPr id="1441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368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1" name="Rectangle 336"/>
                <p:cNvSpPr>
                  <a:spLocks noChangeArrowheads="1"/>
                </p:cNvSpPr>
                <p:nvPr/>
              </p:nvSpPr>
              <p:spPr bwMode="auto">
                <a:xfrm>
                  <a:off x="1340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9" name="Group 339"/>
              <p:cNvGrpSpPr>
                <a:grpSpLocks/>
              </p:cNvGrpSpPr>
              <p:nvPr/>
            </p:nvGrpSpPr>
            <p:grpSpPr bwMode="auto">
              <a:xfrm>
                <a:off x="1618" y="1632"/>
                <a:ext cx="278" cy="403"/>
                <a:chOff x="1618" y="1632"/>
                <a:chExt cx="278" cy="403"/>
              </a:xfrm>
            </p:grpSpPr>
            <p:sp>
              <p:nvSpPr>
                <p:cNvPr id="1440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646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9" name="Rectangle 338"/>
                <p:cNvSpPr>
                  <a:spLocks noChangeArrowheads="1"/>
                </p:cNvSpPr>
                <p:nvPr/>
              </p:nvSpPr>
              <p:spPr bwMode="auto">
                <a:xfrm>
                  <a:off x="1618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0" name="Group 341"/>
              <p:cNvGrpSpPr>
                <a:grpSpLocks/>
              </p:cNvGrpSpPr>
              <p:nvPr/>
            </p:nvGrpSpPr>
            <p:grpSpPr bwMode="auto">
              <a:xfrm>
                <a:off x="1896" y="1632"/>
                <a:ext cx="278" cy="403"/>
                <a:chOff x="1896" y="1632"/>
                <a:chExt cx="278" cy="403"/>
              </a:xfrm>
            </p:grpSpPr>
            <p:sp>
              <p:nvSpPr>
                <p:cNvPr id="14406" name="Rectangle 284"/>
                <p:cNvSpPr>
                  <a:spLocks noChangeArrowheads="1"/>
                </p:cNvSpPr>
                <p:nvPr/>
              </p:nvSpPr>
              <p:spPr bwMode="auto">
                <a:xfrm>
                  <a:off x="1924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7" name="Rectangle 340"/>
                <p:cNvSpPr>
                  <a:spLocks noChangeArrowheads="1"/>
                </p:cNvSpPr>
                <p:nvPr/>
              </p:nvSpPr>
              <p:spPr bwMode="auto">
                <a:xfrm>
                  <a:off x="1896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1" name="Group 343"/>
              <p:cNvGrpSpPr>
                <a:grpSpLocks/>
              </p:cNvGrpSpPr>
              <p:nvPr/>
            </p:nvGrpSpPr>
            <p:grpSpPr bwMode="auto">
              <a:xfrm>
                <a:off x="0" y="2035"/>
                <a:ext cx="1062" cy="403"/>
                <a:chOff x="0" y="2035"/>
                <a:chExt cx="1062" cy="403"/>
              </a:xfrm>
            </p:grpSpPr>
            <p:sp>
              <p:nvSpPr>
                <p:cNvPr id="14404" name="Rectangle 285"/>
                <p:cNvSpPr>
                  <a:spLocks noChangeArrowheads="1"/>
                </p:cNvSpPr>
                <p:nvPr/>
              </p:nvSpPr>
              <p:spPr bwMode="auto">
                <a:xfrm>
                  <a:off x="28" y="2035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5" name="Rectangle 342"/>
                <p:cNvSpPr>
                  <a:spLocks noChangeArrowheads="1"/>
                </p:cNvSpPr>
                <p:nvPr/>
              </p:nvSpPr>
              <p:spPr bwMode="auto">
                <a:xfrm>
                  <a:off x="0" y="2035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2" name="Group 345"/>
              <p:cNvGrpSpPr>
                <a:grpSpLocks/>
              </p:cNvGrpSpPr>
              <p:nvPr/>
            </p:nvGrpSpPr>
            <p:grpSpPr bwMode="auto">
              <a:xfrm>
                <a:off x="1062" y="2035"/>
                <a:ext cx="278" cy="403"/>
                <a:chOff x="1062" y="2035"/>
                <a:chExt cx="278" cy="403"/>
              </a:xfrm>
            </p:grpSpPr>
            <p:sp>
              <p:nvSpPr>
                <p:cNvPr id="14402" name="Rectangle 286"/>
                <p:cNvSpPr>
                  <a:spLocks noChangeArrowheads="1"/>
                </p:cNvSpPr>
                <p:nvPr/>
              </p:nvSpPr>
              <p:spPr bwMode="auto">
                <a:xfrm>
                  <a:off x="1090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3" name="Rectangle 344"/>
                <p:cNvSpPr>
                  <a:spLocks noChangeArrowheads="1"/>
                </p:cNvSpPr>
                <p:nvPr/>
              </p:nvSpPr>
              <p:spPr bwMode="auto">
                <a:xfrm>
                  <a:off x="1062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3" name="Group 347"/>
              <p:cNvGrpSpPr>
                <a:grpSpLocks/>
              </p:cNvGrpSpPr>
              <p:nvPr/>
            </p:nvGrpSpPr>
            <p:grpSpPr bwMode="auto">
              <a:xfrm>
                <a:off x="1340" y="2035"/>
                <a:ext cx="278" cy="403"/>
                <a:chOff x="1340" y="2035"/>
                <a:chExt cx="278" cy="403"/>
              </a:xfrm>
            </p:grpSpPr>
            <p:sp>
              <p:nvSpPr>
                <p:cNvPr id="14400" name="Rectangle 287"/>
                <p:cNvSpPr>
                  <a:spLocks noChangeArrowheads="1"/>
                </p:cNvSpPr>
                <p:nvPr/>
              </p:nvSpPr>
              <p:spPr bwMode="auto">
                <a:xfrm>
                  <a:off x="1368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1" name="Rectangle 346"/>
                <p:cNvSpPr>
                  <a:spLocks noChangeArrowheads="1"/>
                </p:cNvSpPr>
                <p:nvPr/>
              </p:nvSpPr>
              <p:spPr bwMode="auto">
                <a:xfrm>
                  <a:off x="1340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4" name="Group 349"/>
              <p:cNvGrpSpPr>
                <a:grpSpLocks/>
              </p:cNvGrpSpPr>
              <p:nvPr/>
            </p:nvGrpSpPr>
            <p:grpSpPr bwMode="auto">
              <a:xfrm>
                <a:off x="1618" y="2035"/>
                <a:ext cx="278" cy="403"/>
                <a:chOff x="1618" y="2035"/>
                <a:chExt cx="278" cy="403"/>
              </a:xfrm>
            </p:grpSpPr>
            <p:sp>
              <p:nvSpPr>
                <p:cNvPr id="14398" name="Rectangle 288"/>
                <p:cNvSpPr>
                  <a:spLocks noChangeArrowheads="1"/>
                </p:cNvSpPr>
                <p:nvPr/>
              </p:nvSpPr>
              <p:spPr bwMode="auto">
                <a:xfrm>
                  <a:off x="1646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9" name="Rectangle 348"/>
                <p:cNvSpPr>
                  <a:spLocks noChangeArrowheads="1"/>
                </p:cNvSpPr>
                <p:nvPr/>
              </p:nvSpPr>
              <p:spPr bwMode="auto">
                <a:xfrm>
                  <a:off x="1618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5" name="Group 351"/>
              <p:cNvGrpSpPr>
                <a:grpSpLocks/>
              </p:cNvGrpSpPr>
              <p:nvPr/>
            </p:nvGrpSpPr>
            <p:grpSpPr bwMode="auto">
              <a:xfrm>
                <a:off x="1896" y="2035"/>
                <a:ext cx="278" cy="403"/>
                <a:chOff x="1896" y="2035"/>
                <a:chExt cx="278" cy="403"/>
              </a:xfrm>
            </p:grpSpPr>
            <p:sp>
              <p:nvSpPr>
                <p:cNvPr id="14396" name="Rectangle 289"/>
                <p:cNvSpPr>
                  <a:spLocks noChangeArrowheads="1"/>
                </p:cNvSpPr>
                <p:nvPr/>
              </p:nvSpPr>
              <p:spPr bwMode="auto">
                <a:xfrm>
                  <a:off x="1924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7" name="Rectangle 350"/>
                <p:cNvSpPr>
                  <a:spLocks noChangeArrowheads="1"/>
                </p:cNvSpPr>
                <p:nvPr/>
              </p:nvSpPr>
              <p:spPr bwMode="auto">
                <a:xfrm>
                  <a:off x="1896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6" name="Group 353"/>
              <p:cNvGrpSpPr>
                <a:grpSpLocks/>
              </p:cNvGrpSpPr>
              <p:nvPr/>
            </p:nvGrpSpPr>
            <p:grpSpPr bwMode="auto">
              <a:xfrm>
                <a:off x="0" y="2438"/>
                <a:ext cx="1062" cy="403"/>
                <a:chOff x="0" y="2438"/>
                <a:chExt cx="1062" cy="403"/>
              </a:xfrm>
            </p:grpSpPr>
            <p:sp>
              <p:nvSpPr>
                <p:cNvPr id="14394" name="Rectangle 290"/>
                <p:cNvSpPr>
                  <a:spLocks noChangeArrowheads="1"/>
                </p:cNvSpPr>
                <p:nvPr/>
              </p:nvSpPr>
              <p:spPr bwMode="auto">
                <a:xfrm>
                  <a:off x="28" y="2438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5" name="Rectangle 352"/>
                <p:cNvSpPr>
                  <a:spLocks noChangeArrowheads="1"/>
                </p:cNvSpPr>
                <p:nvPr/>
              </p:nvSpPr>
              <p:spPr bwMode="auto">
                <a:xfrm>
                  <a:off x="0" y="2438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7" name="Group 355"/>
              <p:cNvGrpSpPr>
                <a:grpSpLocks/>
              </p:cNvGrpSpPr>
              <p:nvPr/>
            </p:nvGrpSpPr>
            <p:grpSpPr bwMode="auto">
              <a:xfrm>
                <a:off x="1062" y="2438"/>
                <a:ext cx="278" cy="403"/>
                <a:chOff x="1062" y="2438"/>
                <a:chExt cx="278" cy="403"/>
              </a:xfrm>
            </p:grpSpPr>
            <p:sp>
              <p:nvSpPr>
                <p:cNvPr id="14392" name="Rectangle 291"/>
                <p:cNvSpPr>
                  <a:spLocks noChangeArrowheads="1"/>
                </p:cNvSpPr>
                <p:nvPr/>
              </p:nvSpPr>
              <p:spPr bwMode="auto">
                <a:xfrm>
                  <a:off x="1090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3" name="Rectangle 354"/>
                <p:cNvSpPr>
                  <a:spLocks noChangeArrowheads="1"/>
                </p:cNvSpPr>
                <p:nvPr/>
              </p:nvSpPr>
              <p:spPr bwMode="auto">
                <a:xfrm>
                  <a:off x="1062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8" name="Group 357"/>
              <p:cNvGrpSpPr>
                <a:grpSpLocks/>
              </p:cNvGrpSpPr>
              <p:nvPr/>
            </p:nvGrpSpPr>
            <p:grpSpPr bwMode="auto">
              <a:xfrm>
                <a:off x="1340" y="2438"/>
                <a:ext cx="278" cy="403"/>
                <a:chOff x="1340" y="2438"/>
                <a:chExt cx="278" cy="403"/>
              </a:xfrm>
            </p:grpSpPr>
            <p:sp>
              <p:nvSpPr>
                <p:cNvPr id="143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1368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1" name="Rectangle 356"/>
                <p:cNvSpPr>
                  <a:spLocks noChangeArrowheads="1"/>
                </p:cNvSpPr>
                <p:nvPr/>
              </p:nvSpPr>
              <p:spPr bwMode="auto">
                <a:xfrm>
                  <a:off x="1340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9" name="Group 359"/>
              <p:cNvGrpSpPr>
                <a:grpSpLocks/>
              </p:cNvGrpSpPr>
              <p:nvPr/>
            </p:nvGrpSpPr>
            <p:grpSpPr bwMode="auto">
              <a:xfrm>
                <a:off x="1618" y="2438"/>
                <a:ext cx="278" cy="403"/>
                <a:chOff x="1618" y="2438"/>
                <a:chExt cx="278" cy="403"/>
              </a:xfrm>
            </p:grpSpPr>
            <p:sp>
              <p:nvSpPr>
                <p:cNvPr id="14388" name="Rectangle 293"/>
                <p:cNvSpPr>
                  <a:spLocks noChangeArrowheads="1"/>
                </p:cNvSpPr>
                <p:nvPr/>
              </p:nvSpPr>
              <p:spPr bwMode="auto">
                <a:xfrm>
                  <a:off x="1646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9" name="Rectangle 358"/>
                <p:cNvSpPr>
                  <a:spLocks noChangeArrowheads="1"/>
                </p:cNvSpPr>
                <p:nvPr/>
              </p:nvSpPr>
              <p:spPr bwMode="auto">
                <a:xfrm>
                  <a:off x="1618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0" name="Group 361"/>
              <p:cNvGrpSpPr>
                <a:grpSpLocks/>
              </p:cNvGrpSpPr>
              <p:nvPr/>
            </p:nvGrpSpPr>
            <p:grpSpPr bwMode="auto">
              <a:xfrm>
                <a:off x="1896" y="2438"/>
                <a:ext cx="278" cy="403"/>
                <a:chOff x="1896" y="2438"/>
                <a:chExt cx="278" cy="403"/>
              </a:xfrm>
            </p:grpSpPr>
            <p:sp>
              <p:nvSpPr>
                <p:cNvPr id="14386" name="Rectangle 294"/>
                <p:cNvSpPr>
                  <a:spLocks noChangeArrowheads="1"/>
                </p:cNvSpPr>
                <p:nvPr/>
              </p:nvSpPr>
              <p:spPr bwMode="auto">
                <a:xfrm>
                  <a:off x="1924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7" name="Rectangle 360"/>
                <p:cNvSpPr>
                  <a:spLocks noChangeArrowheads="1"/>
                </p:cNvSpPr>
                <p:nvPr/>
              </p:nvSpPr>
              <p:spPr bwMode="auto">
                <a:xfrm>
                  <a:off x="1896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1" name="Group 363"/>
              <p:cNvGrpSpPr>
                <a:grpSpLocks/>
              </p:cNvGrpSpPr>
              <p:nvPr/>
            </p:nvGrpSpPr>
            <p:grpSpPr bwMode="auto">
              <a:xfrm>
                <a:off x="0" y="2841"/>
                <a:ext cx="1062" cy="403"/>
                <a:chOff x="0" y="2841"/>
                <a:chExt cx="1062" cy="403"/>
              </a:xfrm>
            </p:grpSpPr>
            <p:sp>
              <p:nvSpPr>
                <p:cNvPr id="14384" name="Rectangle 295"/>
                <p:cNvSpPr>
                  <a:spLocks noChangeArrowheads="1"/>
                </p:cNvSpPr>
                <p:nvPr/>
              </p:nvSpPr>
              <p:spPr bwMode="auto">
                <a:xfrm>
                  <a:off x="28" y="2841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5" name="Rectangle 362"/>
                <p:cNvSpPr>
                  <a:spLocks noChangeArrowheads="1"/>
                </p:cNvSpPr>
                <p:nvPr/>
              </p:nvSpPr>
              <p:spPr bwMode="auto">
                <a:xfrm>
                  <a:off x="0" y="2841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2" name="Group 365"/>
              <p:cNvGrpSpPr>
                <a:grpSpLocks/>
              </p:cNvGrpSpPr>
              <p:nvPr/>
            </p:nvGrpSpPr>
            <p:grpSpPr bwMode="auto">
              <a:xfrm>
                <a:off x="1062" y="2841"/>
                <a:ext cx="278" cy="403"/>
                <a:chOff x="1062" y="2841"/>
                <a:chExt cx="278" cy="403"/>
              </a:xfrm>
            </p:grpSpPr>
            <p:sp>
              <p:nvSpPr>
                <p:cNvPr id="14382" name="Rectangle 296"/>
                <p:cNvSpPr>
                  <a:spLocks noChangeArrowheads="1"/>
                </p:cNvSpPr>
                <p:nvPr/>
              </p:nvSpPr>
              <p:spPr bwMode="auto">
                <a:xfrm>
                  <a:off x="1090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3" name="Rectangle 364"/>
                <p:cNvSpPr>
                  <a:spLocks noChangeArrowheads="1"/>
                </p:cNvSpPr>
                <p:nvPr/>
              </p:nvSpPr>
              <p:spPr bwMode="auto">
                <a:xfrm>
                  <a:off x="1062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3" name="Group 367"/>
              <p:cNvGrpSpPr>
                <a:grpSpLocks/>
              </p:cNvGrpSpPr>
              <p:nvPr/>
            </p:nvGrpSpPr>
            <p:grpSpPr bwMode="auto">
              <a:xfrm>
                <a:off x="1340" y="2841"/>
                <a:ext cx="278" cy="403"/>
                <a:chOff x="1340" y="2841"/>
                <a:chExt cx="278" cy="403"/>
              </a:xfrm>
            </p:grpSpPr>
            <p:sp>
              <p:nvSpPr>
                <p:cNvPr id="14380" name="Rectangle 297"/>
                <p:cNvSpPr>
                  <a:spLocks noChangeArrowheads="1"/>
                </p:cNvSpPr>
                <p:nvPr/>
              </p:nvSpPr>
              <p:spPr bwMode="auto">
                <a:xfrm>
                  <a:off x="1368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1" name="Rectangle 366"/>
                <p:cNvSpPr>
                  <a:spLocks noChangeArrowheads="1"/>
                </p:cNvSpPr>
                <p:nvPr/>
              </p:nvSpPr>
              <p:spPr bwMode="auto">
                <a:xfrm>
                  <a:off x="1340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4" name="Group 369"/>
              <p:cNvGrpSpPr>
                <a:grpSpLocks/>
              </p:cNvGrpSpPr>
              <p:nvPr/>
            </p:nvGrpSpPr>
            <p:grpSpPr bwMode="auto">
              <a:xfrm>
                <a:off x="1618" y="2841"/>
                <a:ext cx="278" cy="403"/>
                <a:chOff x="1618" y="2841"/>
                <a:chExt cx="278" cy="403"/>
              </a:xfrm>
            </p:grpSpPr>
            <p:sp>
              <p:nvSpPr>
                <p:cNvPr id="14378" name="Rectangle 298"/>
                <p:cNvSpPr>
                  <a:spLocks noChangeArrowheads="1"/>
                </p:cNvSpPr>
                <p:nvPr/>
              </p:nvSpPr>
              <p:spPr bwMode="auto">
                <a:xfrm>
                  <a:off x="1646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79" name="Rectangle 368"/>
                <p:cNvSpPr>
                  <a:spLocks noChangeArrowheads="1"/>
                </p:cNvSpPr>
                <p:nvPr/>
              </p:nvSpPr>
              <p:spPr bwMode="auto">
                <a:xfrm>
                  <a:off x="1618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5" name="Group 371"/>
              <p:cNvGrpSpPr>
                <a:grpSpLocks/>
              </p:cNvGrpSpPr>
              <p:nvPr/>
            </p:nvGrpSpPr>
            <p:grpSpPr bwMode="auto">
              <a:xfrm>
                <a:off x="1896" y="2841"/>
                <a:ext cx="278" cy="403"/>
                <a:chOff x="1896" y="2841"/>
                <a:chExt cx="278" cy="403"/>
              </a:xfrm>
            </p:grpSpPr>
            <p:sp>
              <p:nvSpPr>
                <p:cNvPr id="14376" name="Rectangle 299"/>
                <p:cNvSpPr>
                  <a:spLocks noChangeArrowheads="1"/>
                </p:cNvSpPr>
                <p:nvPr/>
              </p:nvSpPr>
              <p:spPr bwMode="auto">
                <a:xfrm>
                  <a:off x="1924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77" name="Rectangle 370"/>
                <p:cNvSpPr>
                  <a:spLocks noChangeArrowheads="1"/>
                </p:cNvSpPr>
                <p:nvPr/>
              </p:nvSpPr>
              <p:spPr bwMode="auto">
                <a:xfrm>
                  <a:off x="1896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</p:grpSp>
        <p:sp>
          <p:nvSpPr>
            <p:cNvPr id="14343" name="Rectangle 373"/>
            <p:cNvSpPr>
              <a:spLocks noChangeArrowheads="1"/>
            </p:cNvSpPr>
            <p:nvPr/>
          </p:nvSpPr>
          <p:spPr bwMode="auto">
            <a:xfrm>
              <a:off x="-3" y="343"/>
              <a:ext cx="2180" cy="2904"/>
            </a:xfrm>
            <a:prstGeom prst="rect">
              <a:avLst/>
            </a:prstGeom>
            <a:noFill/>
            <a:ln w="9525" cap="sq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926127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548680"/>
            <a:ext cx="6283325" cy="981075"/>
          </a:xfrm>
        </p:spPr>
        <p:txBody>
          <a:bodyPr/>
          <a:lstStyle/>
          <a:p>
            <a:pPr algn="ctr" eaLnBrk="1" hangingPunct="1"/>
            <a:r>
              <a:rPr lang="nb-NO" dirty="0" smtClean="0"/>
              <a:t>M</a:t>
            </a:r>
            <a:r>
              <a:rPr lang="nb-NO" sz="2800" b="0" dirty="0" smtClean="0">
                <a:cs typeface="Times New Roman" pitchFamily="18" charset="0"/>
              </a:rPr>
              <a:t>åle endring av ferdigheter og planlegge behandling</a:t>
            </a:r>
            <a:endParaRPr lang="nb-NO" dirty="0" smtClean="0"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72816"/>
            <a:ext cx="7151687" cy="453650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nb-NO" sz="2000" i="1" dirty="0" smtClean="0">
                <a:cs typeface="Times New Roman" pitchFamily="18" charset="0"/>
              </a:rPr>
              <a:t>Total mestring (</a:t>
            </a:r>
            <a:r>
              <a:rPr lang="nb-NO" sz="2000" dirty="0" smtClean="0">
                <a:cs typeface="Times New Roman" pitchFamily="18" charset="0"/>
              </a:rPr>
              <a:t>av alle typer vansker</a:t>
            </a:r>
            <a:r>
              <a:rPr lang="nb-NO" sz="2000" dirty="0" smtClean="0">
                <a:cs typeface="Times New Roman" pitchFamily="18" charset="0"/>
              </a:rPr>
              <a:t>)</a:t>
            </a:r>
            <a:endParaRPr lang="nb-NO" sz="2000" i="1" dirty="0"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nb-NO" sz="2000" dirty="0" smtClean="0">
              <a:cs typeface="Times New Roman" pitchFamily="18" charset="0"/>
            </a:endParaRPr>
          </a:p>
          <a:p>
            <a:pPr eaLnBrk="1" hangingPunct="1"/>
            <a:r>
              <a:rPr lang="nb-NO" sz="2000" i="1" dirty="0" smtClean="0">
                <a:cs typeface="Times New Roman" pitchFamily="18" charset="0"/>
              </a:rPr>
              <a:t>Nøyaktighetsskåring</a:t>
            </a:r>
            <a:r>
              <a:rPr lang="nb-NO" sz="2000" dirty="0" smtClean="0">
                <a:cs typeface="Times New Roman" pitchFamily="18" charset="0"/>
              </a:rPr>
              <a:t> (ofte mest vanlige feil) brukes bare når det skal måles forandring i nøyaktig utførelse </a:t>
            </a:r>
            <a:endParaRPr lang="nb-NO" sz="2000" dirty="0" smtClean="0"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nb-NO" sz="2000" dirty="0" smtClean="0">
              <a:cs typeface="Times New Roman" pitchFamily="18" charset="0"/>
            </a:endParaRPr>
          </a:p>
          <a:p>
            <a:pPr eaLnBrk="1" hangingPunct="1"/>
            <a:r>
              <a:rPr lang="nb-NO" sz="2000" i="1" dirty="0" smtClean="0">
                <a:cs typeface="Times New Roman" pitchFamily="18" charset="0"/>
              </a:rPr>
              <a:t>Utelatelsesskår </a:t>
            </a:r>
            <a:r>
              <a:rPr lang="nb-NO" sz="2000" dirty="0" smtClean="0">
                <a:cs typeface="Times New Roman" pitchFamily="18" charset="0"/>
              </a:rPr>
              <a:t>er nyttig når kun dette evalueres (eks. hukommelsesvansker</a:t>
            </a:r>
            <a:r>
              <a:rPr lang="nb-NO" sz="2000" dirty="0" smtClean="0">
                <a:cs typeface="Times New Roman" pitchFamily="18" charset="0"/>
              </a:rPr>
              <a:t>)</a:t>
            </a:r>
          </a:p>
          <a:p>
            <a:pPr marL="0" indent="0" eaLnBrk="1" hangingPunct="1">
              <a:buNone/>
            </a:pPr>
            <a:endParaRPr lang="nb-NO" sz="2000" dirty="0" smtClean="0">
              <a:cs typeface="Times New Roman" pitchFamily="18" charset="0"/>
            </a:endParaRPr>
          </a:p>
          <a:p>
            <a:pPr eaLnBrk="1" hangingPunct="1"/>
            <a:r>
              <a:rPr lang="nb-NO" sz="2000" i="1" dirty="0" smtClean="0">
                <a:cs typeface="Times New Roman" pitchFamily="18" charset="0"/>
              </a:rPr>
              <a:t>Repeteringsskår</a:t>
            </a:r>
            <a:r>
              <a:rPr lang="nb-NO" sz="2000" dirty="0" smtClean="0">
                <a:cs typeface="Times New Roman" pitchFamily="18" charset="0"/>
              </a:rPr>
              <a:t> brukes når </a:t>
            </a:r>
            <a:r>
              <a:rPr lang="nb-NO" sz="2000" dirty="0" smtClean="0">
                <a:cs typeface="Times New Roman" pitchFamily="18" charset="0"/>
              </a:rPr>
              <a:t>man </a:t>
            </a:r>
            <a:r>
              <a:rPr lang="nb-NO" sz="2000" dirty="0" smtClean="0">
                <a:cs typeface="Times New Roman" pitchFamily="18" charset="0"/>
              </a:rPr>
              <a:t>bare skal måle utelatelse av perseverasjon i </a:t>
            </a:r>
            <a:r>
              <a:rPr lang="nb-NO" sz="2000" dirty="0" smtClean="0">
                <a:cs typeface="Times New Roman" pitchFamily="18" charset="0"/>
              </a:rPr>
              <a:t>utførelsen </a:t>
            </a:r>
          </a:p>
          <a:p>
            <a:pPr marL="0" indent="0" eaLnBrk="1" hangingPunct="1">
              <a:buNone/>
            </a:pPr>
            <a:endParaRPr lang="nb-NO" sz="2000" dirty="0" smtClean="0">
              <a:cs typeface="Times New Roman" pitchFamily="18" charset="0"/>
            </a:endParaRPr>
          </a:p>
          <a:p>
            <a:pPr eaLnBrk="1" hangingPunct="1"/>
            <a:r>
              <a:rPr lang="nb-NO" sz="2000" i="1" dirty="0" smtClean="0">
                <a:cs typeface="Times New Roman" pitchFamily="18" charset="0"/>
              </a:rPr>
              <a:t>Tidsskår</a:t>
            </a:r>
            <a:r>
              <a:rPr lang="nb-NO" sz="2000" dirty="0" smtClean="0">
                <a:cs typeface="Times New Roman" pitchFamily="18" charset="0"/>
              </a:rPr>
              <a:t> når tidsbruken skal måles i et spesielt steg eller hele oppgaven</a:t>
            </a:r>
          </a:p>
        </p:txBody>
      </p:sp>
    </p:spTree>
    <p:extLst>
      <p:ext uri="{BB962C8B-B14F-4D97-AF65-F5344CB8AC3E}">
        <p14:creationId xmlns:p14="http://schemas.microsoft.com/office/powerpoint/2010/main" val="80951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7150100" cy="1143000"/>
          </a:xfrm>
        </p:spPr>
        <p:txBody>
          <a:bodyPr/>
          <a:lstStyle/>
          <a:p>
            <a:pPr eaLnBrk="1" hangingPunct="1"/>
            <a:r>
              <a:rPr lang="nb-NO" sz="2800" b="0" dirty="0" smtClean="0"/>
              <a:t>Videre administrering av Nivå 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44556"/>
            <a:ext cx="7151687" cy="468052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z="2400" dirty="0" smtClean="0">
                <a:cs typeface="Times New Roman" pitchFamily="18" charset="0"/>
              </a:rPr>
              <a:t>Vurdere og dokumenter omfanget av analysen på toppen av PRPP skåringsarket.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 smtClean="0">
                <a:cs typeface="Times New Roman" pitchFamily="18" charset="0"/>
              </a:rPr>
              <a:t>Del virksomheten i utførelsessteg som registreres på PRPP </a:t>
            </a:r>
            <a:r>
              <a:rPr lang="nb-NO" sz="2400" dirty="0" err="1" smtClean="0">
                <a:cs typeface="Times New Roman" pitchFamily="18" charset="0"/>
              </a:rPr>
              <a:t>skåringsskjema</a:t>
            </a:r>
            <a:endParaRPr lang="nb-NO" sz="24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b-NO" sz="2400" dirty="0" smtClean="0">
                <a:cs typeface="Times New Roman" pitchFamily="18" charset="0"/>
              </a:rPr>
              <a:t>Vurdere kriterier og dokumentering på PRPP </a:t>
            </a:r>
            <a:r>
              <a:rPr lang="nb-NO" sz="2400" dirty="0" err="1" smtClean="0">
                <a:cs typeface="Times New Roman" pitchFamily="18" charset="0"/>
              </a:rPr>
              <a:t>skåringsskjema</a:t>
            </a:r>
            <a:endParaRPr lang="nb-NO" sz="24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b-NO" sz="2400" dirty="0" smtClean="0">
                <a:cs typeface="Times New Roman" pitchFamily="18" charset="0"/>
              </a:rPr>
              <a:t>Identifisere vansker og registrere disse på PRPP </a:t>
            </a:r>
            <a:r>
              <a:rPr lang="nb-NO" sz="2400" dirty="0" err="1" smtClean="0">
                <a:cs typeface="Times New Roman" pitchFamily="18" charset="0"/>
              </a:rPr>
              <a:t>skåringsskjema</a:t>
            </a:r>
            <a:endParaRPr lang="nb-NO" sz="24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b-NO" sz="2400" dirty="0" smtClean="0">
                <a:cs typeface="Times New Roman" pitchFamily="18" charset="0"/>
              </a:rPr>
              <a:t>Prosentvise skår av kvantitative data fra analysen i NIVÅ 1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 smtClean="0">
                <a:cs typeface="Times New Roman" pitchFamily="18" charset="0"/>
              </a:rPr>
              <a:t>Oppsummer kvalitative beskrivelser i analyse av NIVÅ 1 </a:t>
            </a:r>
            <a:endParaRPr lang="nb-NO" sz="2400" dirty="0" smtClean="0"/>
          </a:p>
        </p:txBody>
      </p:sp>
    </p:spTree>
    <p:extLst>
      <p:ext uri="{BB962C8B-B14F-4D97-AF65-F5344CB8AC3E}">
        <p14:creationId xmlns:p14="http://schemas.microsoft.com/office/powerpoint/2010/main" val="1579265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116013" y="321680"/>
            <a:ext cx="58311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OCCUPATIONAL PERFORMANCE MODEL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(AUSTRALIA) WORKSHEET</a:t>
            </a:r>
            <a:endParaRPr lang="nb-NO" sz="2400" dirty="0">
              <a:latin typeface="Times New Roman" pitchFamily="18" charset="0"/>
            </a:endParaRPr>
          </a:p>
        </p:txBody>
      </p:sp>
      <p:graphicFrame>
        <p:nvGraphicFramePr>
          <p:cNvPr id="30743" name="Group 23"/>
          <p:cNvGraphicFramePr>
            <a:graphicFrameLocks noGrp="1"/>
          </p:cNvGraphicFramePr>
          <p:nvPr/>
        </p:nvGraphicFramePr>
        <p:xfrm>
          <a:off x="1116013" y="1484313"/>
          <a:ext cx="6551612" cy="5113339"/>
        </p:xfrm>
        <a:graphic>
          <a:graphicData uri="http://schemas.openxmlformats.org/drawingml/2006/table">
            <a:tbl>
              <a:tblPr/>
              <a:tblGrid>
                <a:gridCol w="6551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Occupational Roles: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Core Elements: (Body-Mind-Spirit)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Routines, Tasks, Sub-tasks: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(Self-maintenance, Productivity, Leisure, Rest)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Components of Performance: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(Biomechanical, Sensory-Motor, Cognitive, Intrapersonal, Interpersonal)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Environmental Factors: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(Physical. Sensory. Social. Cultural &amp; Political. Economic)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Time &amp; Space Considerations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(Physical Time, Felt Time; Physical Space, Felt Space)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Goals: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Plan: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94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150100" cy="1143000"/>
          </a:xfrm>
        </p:spPr>
        <p:txBody>
          <a:bodyPr/>
          <a:lstStyle/>
          <a:p>
            <a:pPr eaLnBrk="1" hangingPunct="1"/>
            <a:r>
              <a:rPr lang="nb-NO" sz="3200" b="0" i="1" dirty="0" smtClean="0">
                <a:latin typeface="Arial" charset="0"/>
                <a:cs typeface="Arial" charset="0"/>
              </a:rPr>
              <a:t>Administrering av PRPP-systemet i  oppgaveanalyse</a:t>
            </a:r>
            <a:r>
              <a:rPr lang="nb-NO" b="0" i="1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1109" y="1763881"/>
            <a:ext cx="7884368" cy="4954313"/>
          </a:xfrm>
        </p:spPr>
        <p:txBody>
          <a:bodyPr>
            <a:normAutofit fontScale="92500" lnSpcReduction="10000"/>
          </a:bodyPr>
          <a:lstStyle/>
          <a:p>
            <a:r>
              <a:rPr lang="nb-NO" sz="2400" dirty="0" smtClean="0">
                <a:cs typeface="Times New Roman" pitchFamily="18" charset="0"/>
              </a:rPr>
              <a:t>Identifiser 3 eller 4 oppgaver i dagliglivet som er betydningsfulle for klientens situasjon </a:t>
            </a:r>
            <a:r>
              <a:rPr lang="nb-NO" sz="1800" dirty="0" smtClean="0">
                <a:cs typeface="Times New Roman" pitchFamily="18" charset="0"/>
              </a:rPr>
              <a:t>(</a:t>
            </a:r>
            <a:r>
              <a:rPr lang="nb-NO" sz="1800" dirty="0">
                <a:cs typeface="Times New Roman" pitchFamily="18" charset="0"/>
              </a:rPr>
              <a:t>n</a:t>
            </a:r>
            <a:r>
              <a:rPr lang="nb-NO" sz="1800" dirty="0" smtClean="0">
                <a:cs typeface="Times New Roman" pitchFamily="18" charset="0"/>
              </a:rPr>
              <a:t>ivå1). </a:t>
            </a:r>
            <a:endParaRPr lang="nb-NO" sz="1800" dirty="0" smtClean="0">
              <a:cs typeface="Times New Roman" pitchFamily="18" charset="0"/>
            </a:endParaRPr>
          </a:p>
          <a:p>
            <a:pPr marL="0" indent="0">
              <a:buNone/>
            </a:pPr>
            <a:endParaRPr lang="nb-NO" sz="1800" dirty="0" smtClean="0">
              <a:cs typeface="Times New Roman" pitchFamily="18" charset="0"/>
            </a:endParaRPr>
          </a:p>
          <a:p>
            <a:r>
              <a:rPr lang="nb-NO" sz="2400" dirty="0" smtClean="0">
                <a:cs typeface="Times New Roman" pitchFamily="18" charset="0"/>
              </a:rPr>
              <a:t>Del oppgaven i </a:t>
            </a:r>
            <a:r>
              <a:rPr lang="nb-NO" sz="2400" dirty="0" err="1" smtClean="0">
                <a:cs typeface="Times New Roman" pitchFamily="18" charset="0"/>
              </a:rPr>
              <a:t>hovedsteg</a:t>
            </a:r>
            <a:r>
              <a:rPr lang="nb-NO" sz="2400" dirty="0" smtClean="0">
                <a:cs typeface="Times New Roman" pitchFamily="18" charset="0"/>
              </a:rPr>
              <a:t> og observer utførelse eller intervju personen </a:t>
            </a:r>
            <a:r>
              <a:rPr lang="nb-NO" sz="1800" dirty="0" smtClean="0">
                <a:cs typeface="Times New Roman" pitchFamily="18" charset="0"/>
              </a:rPr>
              <a:t>(nivå 1</a:t>
            </a:r>
            <a:r>
              <a:rPr lang="nb-NO" sz="1800" dirty="0" smtClean="0">
                <a:cs typeface="Times New Roman" pitchFamily="18" charset="0"/>
              </a:rPr>
              <a:t>).</a:t>
            </a:r>
          </a:p>
          <a:p>
            <a:pPr marL="0" indent="0">
              <a:buNone/>
            </a:pPr>
            <a:endParaRPr lang="nb-NO" sz="1800" dirty="0" smtClean="0">
              <a:cs typeface="Times New Roman" pitchFamily="18" charset="0"/>
            </a:endParaRPr>
          </a:p>
          <a:p>
            <a:r>
              <a:rPr lang="nb-NO" sz="2400" dirty="0" smtClean="0">
                <a:cs typeface="Times New Roman" pitchFamily="18" charset="0"/>
              </a:rPr>
              <a:t>Identifiser utførelsessteg som viser vansker med utførelsen (ferdigheter / mestring) </a:t>
            </a:r>
            <a:r>
              <a:rPr lang="nb-NO" sz="1800" dirty="0" smtClean="0">
                <a:cs typeface="Times New Roman" pitchFamily="18" charset="0"/>
              </a:rPr>
              <a:t>(Nivå 1</a:t>
            </a:r>
            <a:r>
              <a:rPr lang="nb-NO" sz="1800" dirty="0" smtClean="0">
                <a:cs typeface="Times New Roman" pitchFamily="18" charset="0"/>
              </a:rPr>
              <a:t>).</a:t>
            </a:r>
          </a:p>
          <a:p>
            <a:pPr marL="0" indent="0">
              <a:buNone/>
            </a:pPr>
            <a:endParaRPr lang="nb-NO" sz="1800" dirty="0" smtClean="0">
              <a:cs typeface="Times New Roman" pitchFamily="18" charset="0"/>
            </a:endParaRPr>
          </a:p>
          <a:p>
            <a:r>
              <a:rPr lang="nb-NO" sz="2400" dirty="0" smtClean="0">
                <a:cs typeface="Times New Roman" pitchFamily="18" charset="0"/>
              </a:rPr>
              <a:t>Bruk PRPP prosessanalysen for å vurdere prosess vansker som knyttes til utførelsesvanskene</a:t>
            </a:r>
            <a:r>
              <a:rPr lang="nb-NO" sz="2400" dirty="0" smtClean="0"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nb-NO" sz="2400" dirty="0" smtClean="0">
              <a:cs typeface="Times New Roman" pitchFamily="18" charset="0"/>
            </a:endParaRPr>
          </a:p>
          <a:p>
            <a:r>
              <a:rPr lang="nb-NO" sz="2400" dirty="0" smtClean="0">
                <a:cs typeface="Times New Roman" pitchFamily="18" charset="0"/>
              </a:rPr>
              <a:t>Planlegg behandling for å mestre ferdigheter i aktivitetsutførelse og / eller bedret kapasitet i informasjonsbearbeiding.</a:t>
            </a:r>
          </a:p>
        </p:txBody>
      </p:sp>
    </p:spTree>
    <p:extLst>
      <p:ext uri="{BB962C8B-B14F-4D97-AF65-F5344CB8AC3E}">
        <p14:creationId xmlns:p14="http://schemas.microsoft.com/office/powerpoint/2010/main" val="2003026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1501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b-NO" sz="3200" dirty="0" smtClean="0"/>
              <a:t>Kognisjon -bearbeiding </a:t>
            </a:r>
            <a:r>
              <a:rPr lang="nb-NO" sz="3200" dirty="0" smtClean="0"/>
              <a:t>av informasjon </a:t>
            </a:r>
            <a:br>
              <a:rPr lang="nb-NO" sz="3200" dirty="0" smtClean="0"/>
            </a:br>
            <a:r>
              <a:rPr lang="nb-NO" sz="3200" dirty="0" smtClean="0"/>
              <a:t>og aktivitetsutførelse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04109"/>
            <a:ext cx="3997325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nb-NO" sz="2400" dirty="0" smtClean="0"/>
              <a:t>Input 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 sansefornemmelser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Ideer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 err="1" smtClean="0"/>
              <a:t>Throughput</a:t>
            </a:r>
            <a:endParaRPr lang="nb-NO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Persepsjon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Kognisjon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 smtClean="0"/>
              <a:t>Output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Handling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Kommunikasjon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Tanker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 smtClean="0"/>
              <a:t>Feedback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Sansefornemmelser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Ideer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95936" y="1556792"/>
            <a:ext cx="3888431" cy="4386808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nb-NO" sz="2400" dirty="0" smtClean="0"/>
              <a:t>Tilpasset menneskelig fungering</a:t>
            </a:r>
          </a:p>
          <a:p>
            <a:pPr eaLnBrk="1" hangingPunct="1"/>
            <a:r>
              <a:rPr lang="nb-NO" sz="2400" dirty="0" smtClean="0"/>
              <a:t>Vansker kan skyldes nevrologisk svikt, emosjoner, stress, søvnvansker, komplekse oppgaver som påvirker evne til refleksjon, valg og handling</a:t>
            </a:r>
          </a:p>
        </p:txBody>
      </p:sp>
    </p:spTree>
    <p:extLst>
      <p:ext uri="{BB962C8B-B14F-4D97-AF65-F5344CB8AC3E}">
        <p14:creationId xmlns:p14="http://schemas.microsoft.com/office/powerpoint/2010/main" val="3915351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41130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Nivå 2: </a:t>
            </a:r>
            <a:r>
              <a:rPr lang="nb-NO" sz="2400" dirty="0" smtClean="0"/>
              <a:t>Kartlegger prosessatferd som påvirker aktivitetsutførelse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777" y="1737273"/>
            <a:ext cx="7151687" cy="3600450"/>
          </a:xfrm>
        </p:spPr>
        <p:txBody>
          <a:bodyPr/>
          <a:lstStyle/>
          <a:p>
            <a:pPr eaLnBrk="1" hangingPunct="1"/>
            <a:r>
              <a:rPr lang="nb-NO" sz="2400" dirty="0" smtClean="0"/>
              <a:t>Oppfatte kvadranten: The </a:t>
            </a:r>
            <a:r>
              <a:rPr lang="nb-NO" sz="2400" dirty="0" err="1" smtClean="0"/>
              <a:t>Perceive</a:t>
            </a:r>
            <a:r>
              <a:rPr lang="nb-NO" sz="2400" dirty="0" smtClean="0"/>
              <a:t> </a:t>
            </a:r>
            <a:r>
              <a:rPr lang="nb-NO" sz="2400" dirty="0" err="1" smtClean="0"/>
              <a:t>Quadrant</a:t>
            </a:r>
            <a:endParaRPr lang="nb-NO" sz="2400" dirty="0" smtClean="0"/>
          </a:p>
          <a:p>
            <a:pPr eaLnBrk="1" hangingPunct="1"/>
            <a:r>
              <a:rPr lang="nb-NO" sz="2400" dirty="0" smtClean="0"/>
              <a:t>Gjenkalle kvadranten: The </a:t>
            </a:r>
            <a:r>
              <a:rPr lang="nb-NO" sz="2400" dirty="0" err="1" smtClean="0"/>
              <a:t>Recall</a:t>
            </a:r>
            <a:r>
              <a:rPr lang="nb-NO" sz="2400" dirty="0" smtClean="0"/>
              <a:t> </a:t>
            </a:r>
            <a:r>
              <a:rPr lang="nb-NO" sz="2400" dirty="0" err="1" smtClean="0"/>
              <a:t>Quadrant</a:t>
            </a:r>
            <a:endParaRPr lang="nb-NO" sz="2400" dirty="0" smtClean="0"/>
          </a:p>
          <a:p>
            <a:pPr eaLnBrk="1" hangingPunct="1"/>
            <a:r>
              <a:rPr lang="nb-NO" sz="2400" dirty="0" smtClean="0"/>
              <a:t>Planlegge kvadranten: The plan </a:t>
            </a:r>
            <a:r>
              <a:rPr lang="nb-NO" sz="2400" dirty="0" err="1" smtClean="0"/>
              <a:t>Quadrant</a:t>
            </a:r>
            <a:endParaRPr lang="nb-NO" sz="2400" dirty="0" smtClean="0"/>
          </a:p>
          <a:p>
            <a:pPr eaLnBrk="1" hangingPunct="1"/>
            <a:r>
              <a:rPr lang="nb-NO" sz="2400" dirty="0" smtClean="0"/>
              <a:t>Utføre kvadranten: The </a:t>
            </a:r>
            <a:r>
              <a:rPr lang="nb-NO" sz="2400" dirty="0" err="1" smtClean="0"/>
              <a:t>Perform</a:t>
            </a:r>
            <a:r>
              <a:rPr lang="nb-NO" sz="2400" dirty="0" smtClean="0"/>
              <a:t> </a:t>
            </a:r>
            <a:r>
              <a:rPr lang="nb-NO" sz="2400" dirty="0" err="1" smtClean="0"/>
              <a:t>Quadrant</a:t>
            </a:r>
            <a:endParaRPr lang="nb-NO" sz="2400" dirty="0" smtClean="0"/>
          </a:p>
        </p:txBody>
      </p:sp>
    </p:spTree>
    <p:extLst>
      <p:ext uri="{BB962C8B-B14F-4D97-AF65-F5344CB8AC3E}">
        <p14:creationId xmlns:p14="http://schemas.microsoft.com/office/powerpoint/2010/main" val="506386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85800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INNHOLD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22318"/>
            <a:ext cx="7151687" cy="4392488"/>
          </a:xfrm>
        </p:spPr>
        <p:txBody>
          <a:bodyPr/>
          <a:lstStyle/>
          <a:p>
            <a:pPr eaLnBrk="1" hangingPunct="1"/>
            <a:r>
              <a:rPr lang="nb-NO" sz="2400" dirty="0" smtClean="0"/>
              <a:t>HVORFOR PRPP?</a:t>
            </a:r>
          </a:p>
          <a:p>
            <a:pPr eaLnBrk="1" hangingPunct="1"/>
            <a:r>
              <a:rPr lang="nb-NO" sz="2400" dirty="0" smtClean="0"/>
              <a:t>EGENSKAPER</a:t>
            </a:r>
          </a:p>
          <a:p>
            <a:pPr eaLnBrk="1" hangingPunct="1"/>
            <a:r>
              <a:rPr lang="nb-NO" sz="2400" dirty="0" smtClean="0"/>
              <a:t>VIRKSOMHETSFOKUSERT KARTLEGGING</a:t>
            </a:r>
          </a:p>
          <a:p>
            <a:pPr eaLnBrk="1" hangingPunct="1"/>
            <a:r>
              <a:rPr lang="nb-NO" sz="2400" dirty="0" smtClean="0"/>
              <a:t>PRPP SYSTEMET</a:t>
            </a:r>
          </a:p>
          <a:p>
            <a:pPr eaLnBrk="1" hangingPunct="1"/>
            <a:r>
              <a:rPr lang="nb-NO" sz="2400" dirty="0" smtClean="0"/>
              <a:t>ANALYSE AV NIVÅ 1 </a:t>
            </a:r>
          </a:p>
          <a:p>
            <a:pPr marL="457200" lvl="1" indent="0" eaLnBrk="1" hangingPunct="1">
              <a:buNone/>
            </a:pPr>
            <a:r>
              <a:rPr lang="nb-NO" sz="2000" dirty="0" smtClean="0"/>
              <a:t>filmanalyse med Nicola, Anna og Terence</a:t>
            </a:r>
          </a:p>
          <a:p>
            <a:pPr eaLnBrk="1" hangingPunct="1"/>
            <a:r>
              <a:rPr lang="nb-NO" sz="2400" dirty="0" smtClean="0"/>
              <a:t>ANALYSE AV NIVÅ 2 </a:t>
            </a:r>
          </a:p>
          <a:p>
            <a:pPr marL="457200" lvl="1" indent="0" eaLnBrk="1" hangingPunct="1">
              <a:buNone/>
            </a:pPr>
            <a:r>
              <a:rPr lang="nb-NO" sz="2000" dirty="0" smtClean="0"/>
              <a:t>filmanalyse med Nicola, Anna og Terence</a:t>
            </a:r>
          </a:p>
          <a:p>
            <a:pPr eaLnBrk="1" hangingPunct="1"/>
            <a:r>
              <a:rPr lang="nb-NO" sz="2400" dirty="0" smtClean="0"/>
              <a:t>ARBEIDSPROSESSEN</a:t>
            </a:r>
          </a:p>
          <a:p>
            <a:pPr eaLnBrk="1" hangingPunct="1"/>
            <a:r>
              <a:rPr lang="nb-NO" sz="2400" dirty="0" smtClean="0"/>
              <a:t>DOKUMENTASJON</a:t>
            </a:r>
          </a:p>
        </p:txBody>
      </p:sp>
    </p:spTree>
    <p:extLst>
      <p:ext uri="{BB962C8B-B14F-4D97-AF65-F5344CB8AC3E}">
        <p14:creationId xmlns:p14="http://schemas.microsoft.com/office/powerpoint/2010/main" val="235452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90488"/>
            <a:ext cx="6019800" cy="809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0" smtClean="0"/>
              <a:t>REFERANSER</a:t>
            </a:r>
            <a:br>
              <a:rPr lang="en-GB" sz="3200" b="0" smtClean="0"/>
            </a:br>
            <a:endParaRPr lang="nb-NO" sz="2800" b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836712"/>
            <a:ext cx="7848872" cy="583264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Christine C., Judy R. (1997): </a:t>
            </a:r>
            <a:r>
              <a:rPr lang="en-GB" sz="1800" i="1" dirty="0" smtClean="0"/>
              <a:t>Occupational Performance Model (Australia)</a:t>
            </a:r>
            <a:r>
              <a:rPr lang="en-GB" sz="1800" dirty="0" smtClean="0"/>
              <a:t> monograph 1, 1997, ISBN:0909353 95 6</a:t>
            </a:r>
          </a:p>
          <a:p>
            <a:pPr eaLnBrk="1" hangingPunct="1">
              <a:lnSpc>
                <a:spcPct val="80000"/>
              </a:lnSpc>
            </a:pPr>
            <a:r>
              <a:rPr lang="nb-NO" sz="1800" dirty="0" err="1" smtClean="0"/>
              <a:t>Fry</a:t>
            </a:r>
            <a:r>
              <a:rPr lang="nb-NO" sz="1800" dirty="0" smtClean="0"/>
              <a:t>, </a:t>
            </a:r>
            <a:r>
              <a:rPr lang="nb-NO" sz="1800" dirty="0" err="1" smtClean="0"/>
              <a:t>O’Brian</a:t>
            </a:r>
            <a:r>
              <a:rPr lang="nb-NO" sz="1800" dirty="0" smtClean="0"/>
              <a:t>: Using </a:t>
            </a:r>
            <a:r>
              <a:rPr lang="nb-NO" sz="1800" dirty="0" err="1" smtClean="0"/>
              <a:t>the</a:t>
            </a:r>
            <a:r>
              <a:rPr lang="nb-NO" sz="1800" dirty="0" smtClean="0"/>
              <a:t> </a:t>
            </a:r>
            <a:r>
              <a:rPr lang="nb-NO" sz="1800" dirty="0" err="1" smtClean="0"/>
              <a:t>Perceive</a:t>
            </a:r>
            <a:r>
              <a:rPr lang="nb-NO" sz="1800" dirty="0" smtClean="0"/>
              <a:t>, </a:t>
            </a:r>
            <a:r>
              <a:rPr lang="nb-NO" sz="1800" dirty="0" err="1" smtClean="0"/>
              <a:t>Recall</a:t>
            </a:r>
            <a:r>
              <a:rPr lang="nb-NO" sz="1800" dirty="0" smtClean="0"/>
              <a:t>, Plan and </a:t>
            </a:r>
            <a:r>
              <a:rPr lang="nb-NO" sz="1800" dirty="0" err="1" smtClean="0"/>
              <a:t>Perform</a:t>
            </a:r>
            <a:r>
              <a:rPr lang="nb-NO" sz="1800" dirty="0" smtClean="0"/>
              <a:t> System to </a:t>
            </a:r>
            <a:r>
              <a:rPr lang="nb-NO" sz="1800" dirty="0" err="1" smtClean="0"/>
              <a:t>assess</a:t>
            </a:r>
            <a:r>
              <a:rPr lang="nb-NO" sz="1800" dirty="0" smtClean="0"/>
              <a:t> </a:t>
            </a:r>
            <a:r>
              <a:rPr lang="nb-NO" sz="1800" dirty="0" err="1" smtClean="0"/>
              <a:t>cognitive</a:t>
            </a:r>
            <a:r>
              <a:rPr lang="nb-NO" sz="1800" dirty="0" smtClean="0"/>
              <a:t> deficits in adults </a:t>
            </a:r>
            <a:r>
              <a:rPr lang="nb-NO" sz="1800" dirty="0" err="1" smtClean="0"/>
              <a:t>with</a:t>
            </a:r>
            <a:r>
              <a:rPr lang="nb-NO" sz="1800" dirty="0" smtClean="0"/>
              <a:t> </a:t>
            </a:r>
            <a:r>
              <a:rPr lang="nb-NO" sz="1800" dirty="0" err="1" smtClean="0"/>
              <a:t>traumatic</a:t>
            </a:r>
            <a:r>
              <a:rPr lang="nb-NO" sz="1800" dirty="0" smtClean="0"/>
              <a:t> </a:t>
            </a:r>
            <a:r>
              <a:rPr lang="nb-NO" sz="1800" dirty="0" err="1" smtClean="0"/>
              <a:t>brain</a:t>
            </a:r>
            <a:r>
              <a:rPr lang="nb-NO" sz="1800" dirty="0" smtClean="0"/>
              <a:t> </a:t>
            </a:r>
            <a:r>
              <a:rPr lang="nb-NO" sz="1800" dirty="0" err="1" smtClean="0"/>
              <a:t>injury</a:t>
            </a:r>
            <a:r>
              <a:rPr lang="nb-NO" sz="1800" dirty="0" smtClean="0"/>
              <a:t>: a case </a:t>
            </a:r>
            <a:r>
              <a:rPr lang="nb-NO" sz="1800" dirty="0" err="1" smtClean="0"/>
              <a:t>study</a:t>
            </a:r>
            <a:r>
              <a:rPr lang="nb-NO" sz="1800" dirty="0" smtClean="0"/>
              <a:t>, </a:t>
            </a:r>
            <a:r>
              <a:rPr lang="nb-NO" sz="1800" i="1" dirty="0" err="1" smtClean="0"/>
              <a:t>Australian</a:t>
            </a:r>
            <a:r>
              <a:rPr lang="nb-NO" sz="1800" i="1" dirty="0" smtClean="0"/>
              <a:t> </a:t>
            </a:r>
            <a:r>
              <a:rPr lang="nb-NO" sz="1800" i="1" dirty="0" err="1" smtClean="0"/>
              <a:t>OccupationalTherapy</a:t>
            </a:r>
            <a:r>
              <a:rPr lang="nb-NO" sz="1800" i="1" dirty="0" smtClean="0"/>
              <a:t> Journal</a:t>
            </a:r>
            <a:r>
              <a:rPr lang="nb-NO" sz="1800" dirty="0" smtClean="0"/>
              <a:t>, 2002,vol 49, </a:t>
            </a:r>
            <a:r>
              <a:rPr lang="nb-NO" sz="1800" dirty="0" err="1" smtClean="0"/>
              <a:t>Issue</a:t>
            </a:r>
            <a:r>
              <a:rPr lang="nb-NO" sz="1800" dirty="0" smtClean="0"/>
              <a:t> 4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Fischer A. (1997) </a:t>
            </a:r>
            <a:r>
              <a:rPr lang="en-GB" sz="1800" i="1" dirty="0" smtClean="0"/>
              <a:t>Assessment of Motor and Process skills</a:t>
            </a:r>
            <a:r>
              <a:rPr lang="en-GB" sz="1800" dirty="0" smtClean="0"/>
              <a:t> (2nd ed.) Fort Collins, CO: Three Star Press</a:t>
            </a:r>
            <a:endParaRPr lang="nb-NO" sz="1800" dirty="0" smtClean="0"/>
          </a:p>
          <a:p>
            <a:pPr eaLnBrk="1" hangingPunct="1">
              <a:lnSpc>
                <a:spcPct val="80000"/>
              </a:lnSpc>
            </a:pPr>
            <a:r>
              <a:rPr lang="en-GB" sz="1800" dirty="0" err="1" smtClean="0"/>
              <a:t>Kielhofner</a:t>
            </a:r>
            <a:r>
              <a:rPr lang="en-GB" sz="1800" dirty="0" smtClean="0"/>
              <a:t> G., Henry A., </a:t>
            </a:r>
            <a:r>
              <a:rPr lang="en-GB" sz="1800" dirty="0" err="1" smtClean="0"/>
              <a:t>Walens</a:t>
            </a:r>
            <a:r>
              <a:rPr lang="en-GB" sz="1800" dirty="0" smtClean="0"/>
              <a:t> D., Rogers E.S. (1991): Generalizability study of the Occupational Performance history Interview. </a:t>
            </a:r>
            <a:r>
              <a:rPr lang="en-GB" sz="1800" i="1" dirty="0" smtClean="0"/>
              <a:t>Occupational Therapy Journal of Research</a:t>
            </a:r>
            <a:r>
              <a:rPr lang="en-GB" sz="1800" dirty="0" smtClean="0"/>
              <a:t>, 11, 292-306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Nott, </a:t>
            </a:r>
            <a:r>
              <a:rPr lang="en-GB" sz="1800" dirty="0" err="1" smtClean="0"/>
              <a:t>Chapparo,Heard</a:t>
            </a:r>
            <a:r>
              <a:rPr lang="en-GB" sz="1800" dirty="0" smtClean="0"/>
              <a:t> (2009: Reliability of the Perceive, Recall, Plan and Perform System of Task Analysis; A </a:t>
            </a:r>
            <a:r>
              <a:rPr lang="en-GB" sz="1800" dirty="0" err="1" smtClean="0"/>
              <a:t>crierion</a:t>
            </a:r>
            <a:r>
              <a:rPr lang="en-GB" sz="1800" dirty="0" smtClean="0"/>
              <a:t>-referenced assessment, </a:t>
            </a:r>
            <a:r>
              <a:rPr lang="en-GB" sz="1800" i="1" dirty="0" smtClean="0"/>
              <a:t>Australian Occupational Therapy Journal,</a:t>
            </a:r>
            <a:r>
              <a:rPr lang="en-GB" sz="1800" dirty="0" smtClean="0"/>
              <a:t> 56,307-314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Journal </a:t>
            </a:r>
            <a:r>
              <a:rPr lang="en-GB" sz="1800" dirty="0" err="1" smtClean="0"/>
              <a:t>Romiszowski</a:t>
            </a:r>
            <a:r>
              <a:rPr lang="en-GB" sz="1800" dirty="0" smtClean="0"/>
              <a:t>, A. (1984) </a:t>
            </a:r>
            <a:r>
              <a:rPr lang="en-GB" sz="1800" i="1" dirty="0" smtClean="0"/>
              <a:t>Designing instructional systems</a:t>
            </a:r>
            <a:r>
              <a:rPr lang="en-GB" sz="1800" dirty="0" smtClean="0"/>
              <a:t>. London: </a:t>
            </a:r>
            <a:r>
              <a:rPr lang="en-GB" sz="1800" dirty="0" err="1" smtClean="0"/>
              <a:t>Kogan</a:t>
            </a:r>
            <a:r>
              <a:rPr lang="en-GB" sz="1800" dirty="0" smtClean="0"/>
              <a:t> Page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err="1" smtClean="0"/>
              <a:t>Trombley</a:t>
            </a:r>
            <a:r>
              <a:rPr lang="en-GB" sz="1800" dirty="0" smtClean="0"/>
              <a:t>, C.A. (1993) The issue is: Anticipating the future: Assessment of occupational function. </a:t>
            </a:r>
            <a:r>
              <a:rPr lang="en-GB" sz="1800" i="1" dirty="0" smtClean="0"/>
              <a:t>American Journal of Occupational Therapy</a:t>
            </a:r>
            <a:r>
              <a:rPr lang="en-GB" sz="1800" dirty="0" smtClean="0"/>
              <a:t>, 47(3). 253-257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err="1" smtClean="0"/>
              <a:t>Turpin&amp;Iwama</a:t>
            </a:r>
            <a:r>
              <a:rPr lang="en-GB" sz="1800" dirty="0" smtClean="0"/>
              <a:t>: OPMA, kap.3</a:t>
            </a:r>
          </a:p>
          <a:p>
            <a:pPr eaLnBrk="1" hangingPunct="1">
              <a:lnSpc>
                <a:spcPct val="80000"/>
              </a:lnSpc>
            </a:pPr>
            <a:r>
              <a:rPr lang="nb-NO" sz="1600" b="1" dirty="0" smtClean="0">
                <a:hlinkClick r:id="rId2"/>
              </a:rPr>
              <a:t>www.occupationalperformance.com</a:t>
            </a:r>
            <a:endParaRPr lang="nb-NO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9615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150100" cy="1143000"/>
          </a:xfrm>
        </p:spPr>
        <p:txBody>
          <a:bodyPr/>
          <a:lstStyle/>
          <a:p>
            <a:pPr eaLnBrk="1" hangingPunct="1"/>
            <a:r>
              <a:rPr lang="nb-NO" sz="3200" b="0" dirty="0" smtClean="0"/>
              <a:t>Referanser på dansk / norsk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600200"/>
            <a:ext cx="7776864" cy="514191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b-NO" dirty="0" smtClean="0"/>
              <a:t>Borg, Runge, </a:t>
            </a:r>
            <a:r>
              <a:rPr lang="nb-NO" dirty="0" err="1" smtClean="0"/>
              <a:t>Tjørnov</a:t>
            </a:r>
            <a:r>
              <a:rPr lang="nb-NO" dirty="0" smtClean="0"/>
              <a:t> (red) Basisbok i ergoterapi, </a:t>
            </a:r>
            <a:r>
              <a:rPr lang="nb-NO" dirty="0" err="1" smtClean="0"/>
              <a:t>Munksgaard</a:t>
            </a:r>
            <a:r>
              <a:rPr lang="nb-NO" dirty="0" smtClean="0"/>
              <a:t> Danmark, </a:t>
            </a:r>
            <a:endParaRPr lang="nb-NO" dirty="0" smtClean="0"/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Jentoft</a:t>
            </a:r>
            <a:r>
              <a:rPr lang="nb-NO" dirty="0" smtClean="0"/>
              <a:t>, Tonstad: En australsk modell for aktivitetsutførelse (Occupational </a:t>
            </a:r>
            <a:r>
              <a:rPr lang="nb-NO" dirty="0" err="1" smtClean="0"/>
              <a:t>Performance</a:t>
            </a:r>
            <a:r>
              <a:rPr lang="nb-NO" dirty="0" smtClean="0"/>
              <a:t> Model)  </a:t>
            </a:r>
            <a:r>
              <a:rPr lang="nb-NO" i="1" dirty="0" smtClean="0"/>
              <a:t>Ergoterapeuten nr. 5:1998, 28-31 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Jentoft R., Ranka J., </a:t>
            </a:r>
            <a:r>
              <a:rPr lang="nb-NO" dirty="0" err="1" smtClean="0"/>
              <a:t>Chapparo</a:t>
            </a:r>
            <a:r>
              <a:rPr lang="nb-NO" dirty="0" smtClean="0"/>
              <a:t> C., (2006) PRPP- en ergoterapeutisk kartleggingsmetode basert på observasjon, </a:t>
            </a:r>
            <a:r>
              <a:rPr lang="nb-NO" u="sng" dirty="0" smtClean="0"/>
              <a:t>Ergoterapeuten nr. 6</a:t>
            </a:r>
            <a:r>
              <a:rPr lang="nb-NO" dirty="0" smtClean="0"/>
              <a:t>,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Madsen A J: Roller og aktiviteter i hverdagen, en undersøkelse i en </a:t>
            </a:r>
            <a:r>
              <a:rPr lang="nb-NO" dirty="0" err="1" smtClean="0"/>
              <a:t>soscialpsykiatrisk</a:t>
            </a:r>
            <a:r>
              <a:rPr lang="nb-NO" dirty="0" smtClean="0"/>
              <a:t> praksis basert på OPM ( Australia), Odense: 2002 </a:t>
            </a:r>
            <a:r>
              <a:rPr lang="nb-NO" dirty="0" err="1" smtClean="0"/>
              <a:t>Syddansk</a:t>
            </a:r>
            <a:r>
              <a:rPr lang="nb-NO" dirty="0" smtClean="0"/>
              <a:t> Universitetsforlag</a:t>
            </a:r>
          </a:p>
        </p:txBody>
      </p:sp>
    </p:spTree>
    <p:extLst>
      <p:ext uri="{BB962C8B-B14F-4D97-AF65-F5344CB8AC3E}">
        <p14:creationId xmlns:p14="http://schemas.microsoft.com/office/powerpoint/2010/main" val="11524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Pedagogisk opplegg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Presenter teoretisk fundament OPM-Australia og gjøre, vite og være</a:t>
            </a:r>
          </a:p>
          <a:p>
            <a:pPr marL="0" indent="0">
              <a:buNone/>
            </a:pPr>
            <a:r>
              <a:rPr lang="nb-NO" dirty="0" smtClean="0"/>
              <a:t>CASE: </a:t>
            </a:r>
          </a:p>
          <a:p>
            <a:pPr marL="0" indent="0">
              <a:buNone/>
            </a:pPr>
            <a:r>
              <a:rPr lang="nb-NO" dirty="0" smtClean="0"/>
              <a:t>Nicola: lager frokost</a:t>
            </a:r>
          </a:p>
          <a:p>
            <a:pPr marL="0" indent="0">
              <a:buNone/>
            </a:pPr>
            <a:r>
              <a:rPr lang="nb-NO" dirty="0" smtClean="0"/>
              <a:t>Anna: koker kaffe, koker suppe, </a:t>
            </a:r>
          </a:p>
          <a:p>
            <a:pPr marL="0" indent="0">
              <a:buNone/>
            </a:pPr>
            <a:r>
              <a:rPr lang="nb-NO" dirty="0" err="1" smtClean="0"/>
              <a:t>Terrence</a:t>
            </a:r>
            <a:r>
              <a:rPr lang="nb-NO" dirty="0" smtClean="0"/>
              <a:t>: Vasker opp og stryker</a:t>
            </a:r>
          </a:p>
          <a:p>
            <a:pPr marL="0" indent="0">
              <a:buNone/>
            </a:pPr>
            <a:r>
              <a:rPr lang="nb-NO" dirty="0" smtClean="0"/>
              <a:t>De kan bruke samme skjema og kartlegge flere nivå 1 aktiviteter</a:t>
            </a:r>
          </a:p>
          <a:p>
            <a:pPr marL="0" indent="0">
              <a:buNone/>
            </a:pPr>
            <a:r>
              <a:rPr lang="nb-NO" dirty="0" smtClean="0"/>
              <a:t>Nivå to er en fra hver.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err="1" smtClean="0"/>
              <a:t>Kartlegginsskjema</a:t>
            </a:r>
            <a:r>
              <a:rPr lang="nb-NO" dirty="0" smtClean="0"/>
              <a:t>: et ark pr case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7515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PRPP LÆRINGSUTBYTTE</a:t>
            </a:r>
            <a:endParaRPr lang="nb-NO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8698" y="1837780"/>
            <a:ext cx="3997666" cy="479728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nb-NO" sz="1600" dirty="0" err="1" smtClean="0"/>
              <a:t>LUBer</a:t>
            </a:r>
            <a:r>
              <a:rPr lang="nb-NO" sz="1600" dirty="0" smtClean="0"/>
              <a:t> </a:t>
            </a:r>
            <a:r>
              <a:rPr lang="nb-NO" sz="1600" dirty="0"/>
              <a:t>som kan nyttes til </a:t>
            </a:r>
            <a:r>
              <a:rPr lang="nb-NO" sz="1600" dirty="0" smtClean="0"/>
              <a:t>PRPP: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1.Gjennomfører kartlegging av kroppsfunksjoner (motoriske, kognitive, sosiale og </a:t>
            </a:r>
            <a:r>
              <a:rPr lang="nb-NO" sz="1600" dirty="0" err="1"/>
              <a:t>interaksjonelle</a:t>
            </a:r>
            <a:r>
              <a:rPr lang="nb-NO" sz="1600" dirty="0"/>
              <a:t> funksjoner) aktivitetsutførelse og deltakelse hos eldre</a:t>
            </a:r>
            <a:r>
              <a:rPr lang="nb-NO" sz="16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2.Gjennomfører vurdering av aktivitetsfunksjon på grunnlag av kartlegging og relevant teori fra ergoterapi, medisinske fag og andre støttefag</a:t>
            </a:r>
            <a:r>
              <a:rPr lang="nb-NO" sz="16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3.Gjør rede for og gjennomfører ulike ergoterapeutiske metoder for behandling, rehabilitering og kompensering</a:t>
            </a:r>
            <a:r>
              <a:rPr lang="nb-NO" sz="16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4.Dokumenterer hvordan en ergoterapeutisk arbeidsprosess kan anvendes i utførelse av ergoterapi til eldre.</a:t>
            </a:r>
            <a:endParaRPr lang="nb-NO" sz="1600" dirty="0" smtClean="0"/>
          </a:p>
        </p:txBody>
      </p:sp>
      <p:sp>
        <p:nvSpPr>
          <p:cNvPr id="2" name="Plassholder for innhold 1"/>
          <p:cNvSpPr>
            <a:spLocks noGrp="1"/>
          </p:cNvSpPr>
          <p:nvPr>
            <p:ph sz="half" idx="13"/>
          </p:nvPr>
        </p:nvSpPr>
        <p:spPr>
          <a:xfrm>
            <a:off x="4156364" y="1837780"/>
            <a:ext cx="4760925" cy="4797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/>
              <a:t>Intendert </a:t>
            </a:r>
            <a:r>
              <a:rPr lang="nb-NO" dirty="0"/>
              <a:t>læringsutbytte tilknyttet </a:t>
            </a:r>
            <a:r>
              <a:rPr lang="nb-NO" dirty="0" smtClean="0"/>
              <a:t>PRPP: </a:t>
            </a:r>
            <a:r>
              <a:rPr lang="nb-NO" dirty="0"/>
              <a:t/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1. gjennomfører </a:t>
            </a:r>
            <a:r>
              <a:rPr lang="nb-NO" dirty="0"/>
              <a:t>kartlegging av kognitiv kroppsfunksjon og ser dette i sammenheng med aktivitet og deltakelse.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2. gjennomfører </a:t>
            </a:r>
            <a:r>
              <a:rPr lang="nb-NO" dirty="0"/>
              <a:t>vurdering av hvordan spesifikke kognitive utfordringer påvirker personens deltakelse i hverdagslivets aktiviteter.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3. har </a:t>
            </a:r>
            <a:r>
              <a:rPr lang="nb-NO" dirty="0"/>
              <a:t>kjennskap til </a:t>
            </a:r>
            <a:r>
              <a:rPr lang="nb-NO" dirty="0" smtClean="0"/>
              <a:t>sentrale </a:t>
            </a:r>
            <a:r>
              <a:rPr lang="nb-NO" dirty="0"/>
              <a:t>begrep knyttet til PRPP kartlegging og intervensjon.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4. gjør </a:t>
            </a:r>
            <a:r>
              <a:rPr lang="nb-NO" dirty="0"/>
              <a:t>rede for hvordan du kan bistå klienten i å rette oppmerksomhet, trene og </a:t>
            </a:r>
            <a:r>
              <a:rPr lang="nb-NO" dirty="0" err="1"/>
              <a:t>evt</a:t>
            </a:r>
            <a:r>
              <a:rPr lang="nb-NO" dirty="0"/>
              <a:t> kompensere for spesifikke kognitive helseutfordringer.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5. har </a:t>
            </a:r>
            <a:r>
              <a:rPr lang="nb-NO" dirty="0"/>
              <a:t>kjennskap til utforming av kvantitativ og muntlig PRPP dokumentere.</a:t>
            </a:r>
          </a:p>
        </p:txBody>
      </p:sp>
    </p:spTree>
    <p:extLst>
      <p:ext uri="{BB962C8B-B14F-4D97-AF65-F5344CB8AC3E}">
        <p14:creationId xmlns:p14="http://schemas.microsoft.com/office/powerpoint/2010/main" val="30324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Hvorfor er PRPP valgt?</a:t>
            </a:r>
            <a:endParaRPr lang="nb-NO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48" y="1707363"/>
            <a:ext cx="8078460" cy="4746336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nb-NO" sz="2000" dirty="0"/>
              <a:t>Mange tester og undersøkelser er lite egnet til å møte de behov ergoterapeutene møter i </a:t>
            </a:r>
            <a:r>
              <a:rPr lang="nb-NO" sz="2000" dirty="0" smtClean="0"/>
              <a:t>praksis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b-NO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b-NO" sz="2000" dirty="0"/>
              <a:t>Det stilles krav til evaluering og dokumentasjon av </a:t>
            </a:r>
            <a:r>
              <a:rPr lang="nb-NO" sz="2000" dirty="0" smtClean="0"/>
              <a:t>ergoterapiprosessen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b-NO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b-NO" sz="2000" dirty="0" smtClean="0"/>
              <a:t>Identifisering av </a:t>
            </a:r>
            <a:r>
              <a:rPr lang="nb-NO" sz="2000" dirty="0" smtClean="0"/>
              <a:t>kognitive og perseptuelle vansker hos klienter </a:t>
            </a:r>
            <a:r>
              <a:rPr lang="nb-NO" sz="2000" dirty="0" smtClean="0"/>
              <a:t>med</a:t>
            </a:r>
            <a:r>
              <a:rPr lang="nb-NO" sz="2000" dirty="0" smtClean="0"/>
              <a:t> </a:t>
            </a:r>
            <a:r>
              <a:rPr lang="nb-NO" sz="2000" dirty="0"/>
              <a:t>forklare hvilke konsekvenser dette har på </a:t>
            </a:r>
            <a:r>
              <a:rPr lang="nb-NO" sz="2000" dirty="0" smtClean="0"/>
              <a:t>aktivitetsutførelse </a:t>
            </a:r>
            <a:r>
              <a:rPr lang="nb-NO" sz="2000" dirty="0" smtClean="0"/>
              <a:t>er </a:t>
            </a:r>
            <a:r>
              <a:rPr lang="nb-NO" sz="2000" dirty="0" smtClean="0"/>
              <a:t>forventet og nødvendig ergoterapeutisk </a:t>
            </a:r>
            <a:r>
              <a:rPr lang="nb-NO" sz="2000" dirty="0" smtClean="0"/>
              <a:t>kompetanse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b-NO" sz="20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nb-NO" sz="2000" dirty="0" smtClean="0"/>
              <a:t>Vurderingen ligger til grunn for å fremme </a:t>
            </a:r>
            <a:r>
              <a:rPr lang="nb-NO" sz="2000" dirty="0" smtClean="0"/>
              <a:t>funksjonsevne </a:t>
            </a:r>
            <a:r>
              <a:rPr lang="nb-NO" sz="2000" dirty="0" smtClean="0"/>
              <a:t>og støtte i omgivelsene</a:t>
            </a:r>
            <a:r>
              <a:rPr lang="nb-NO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027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476672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Egenskaper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81" y="1817099"/>
            <a:ext cx="7151687" cy="4417446"/>
          </a:xfrm>
        </p:spPr>
        <p:txBody>
          <a:bodyPr>
            <a:normAutofit/>
          </a:bodyPr>
          <a:lstStyle/>
          <a:p>
            <a:pPr eaLnBrk="1" hangingPunct="1"/>
            <a:r>
              <a:rPr lang="nb-NO" sz="2400" dirty="0" smtClean="0">
                <a:latin typeface="Symbol" pitchFamily="18" charset="2"/>
                <a:cs typeface="Times New Roman" pitchFamily="18" charset="0"/>
              </a:rPr>
              <a:t>E</a:t>
            </a:r>
            <a:r>
              <a:rPr lang="nb-NO" sz="2400" dirty="0" smtClean="0">
                <a:cs typeface="Times New Roman" pitchFamily="18" charset="0"/>
              </a:rPr>
              <a:t>gnet for barn, </a:t>
            </a:r>
            <a:r>
              <a:rPr lang="nb-NO" sz="2400" dirty="0" smtClean="0">
                <a:cs typeface="Times New Roman" pitchFamily="18" charset="0"/>
              </a:rPr>
              <a:t>ungdom, voksne </a:t>
            </a:r>
            <a:r>
              <a:rPr lang="nb-NO" sz="2400" dirty="0" smtClean="0">
                <a:cs typeface="Times New Roman" pitchFamily="18" charset="0"/>
              </a:rPr>
              <a:t>og eldre uavhengig av diagnose, kjønn eller kulturell </a:t>
            </a:r>
            <a:r>
              <a:rPr lang="nb-NO" sz="2400" dirty="0" smtClean="0">
                <a:cs typeface="Times New Roman" pitchFamily="18" charset="0"/>
              </a:rPr>
              <a:t>bakgrunn</a:t>
            </a:r>
          </a:p>
          <a:p>
            <a:pPr marL="0" indent="0" eaLnBrk="1" hangingPunct="1">
              <a:buNone/>
            </a:pPr>
            <a:endParaRPr lang="nb-NO" sz="2400" dirty="0" smtClean="0">
              <a:cs typeface="Times New Roman" pitchFamily="18" charset="0"/>
            </a:endParaRPr>
          </a:p>
          <a:p>
            <a:pPr eaLnBrk="1" hangingPunct="1"/>
            <a:r>
              <a:rPr lang="nb-NO" sz="2400" dirty="0" smtClean="0"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400" dirty="0" smtClean="0">
                <a:cs typeface="Times New Roman" pitchFamily="18" charset="0"/>
              </a:rPr>
              <a:t>rukes i ulike omgivelser der </a:t>
            </a:r>
            <a:r>
              <a:rPr lang="nb-NO" sz="2400" dirty="0" smtClean="0">
                <a:cs typeface="Times New Roman" pitchFamily="18" charset="0"/>
              </a:rPr>
              <a:t>personen utfører </a:t>
            </a:r>
            <a:r>
              <a:rPr lang="nb-NO" sz="2400" dirty="0" smtClean="0">
                <a:cs typeface="Times New Roman" pitchFamily="18" charset="0"/>
              </a:rPr>
              <a:t>sine daglige gjøremål og rutiner </a:t>
            </a:r>
            <a:r>
              <a:rPr lang="nb-NO" sz="2400" dirty="0" smtClean="0">
                <a:cs typeface="Times New Roman" pitchFamily="18" charset="0"/>
              </a:rPr>
              <a:t>på ulike arena</a:t>
            </a:r>
          </a:p>
          <a:p>
            <a:pPr marL="0" indent="0" eaLnBrk="1" hangingPunct="1">
              <a:buNone/>
            </a:pPr>
            <a:endParaRPr lang="nb-NO" sz="2400" dirty="0" smtClean="0">
              <a:cs typeface="Times New Roman" pitchFamily="18" charset="0"/>
            </a:endParaRPr>
          </a:p>
          <a:p>
            <a:pPr eaLnBrk="1" hangingPunct="1"/>
            <a:r>
              <a:rPr lang="nb-NO" sz="2400" dirty="0" smtClean="0"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400" dirty="0" smtClean="0">
                <a:cs typeface="Times New Roman" pitchFamily="18" charset="0"/>
              </a:rPr>
              <a:t>rukes for å kartlegge rutiner, oppgaver eller del-oppgaver som  anses som viktig for klientens utførelse i </a:t>
            </a:r>
            <a:r>
              <a:rPr lang="nb-NO" sz="2400" dirty="0" smtClean="0">
                <a:cs typeface="Times New Roman" pitchFamily="18" charset="0"/>
              </a:rPr>
              <a:t>ulike roller / virksomheter</a:t>
            </a:r>
            <a:endParaRPr lang="nb-NO" sz="24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514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92088"/>
            <a:ext cx="7150100" cy="1143000"/>
          </a:xfrm>
        </p:spPr>
        <p:txBody>
          <a:bodyPr/>
          <a:lstStyle/>
          <a:p>
            <a:pPr algn="ctr" eaLnBrk="1" hangingPunct="1"/>
            <a:r>
              <a:rPr lang="nb-NO" dirty="0" smtClean="0"/>
              <a:t>VIRKSOMHETSFOKUSERT KARTLEGGING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973" y="1763688"/>
            <a:ext cx="7888582" cy="4374980"/>
          </a:xfrm>
        </p:spPr>
        <p:txBody>
          <a:bodyPr/>
          <a:lstStyle/>
          <a:p>
            <a:pPr eaLnBrk="1" hangingPunct="1"/>
            <a:r>
              <a:rPr lang="nb-NO" sz="2400" dirty="0" smtClean="0"/>
              <a:t>Virksomhetsbegrepet</a:t>
            </a:r>
          </a:p>
          <a:p>
            <a:pPr eaLnBrk="1" hangingPunct="1"/>
            <a:r>
              <a:rPr lang="nb-NO" sz="2400" dirty="0" smtClean="0"/>
              <a:t>Tester, undersøkelser</a:t>
            </a:r>
          </a:p>
          <a:p>
            <a:pPr eaLnBrk="1" hangingPunct="1"/>
            <a:r>
              <a:rPr lang="nb-NO" sz="2400" dirty="0" smtClean="0"/>
              <a:t>Objektivitet / subjektivitet</a:t>
            </a:r>
          </a:p>
          <a:p>
            <a:pPr eaLnBrk="1" hangingPunct="1"/>
            <a:r>
              <a:rPr lang="nb-NO" sz="2400" dirty="0" smtClean="0"/>
              <a:t>Top-</a:t>
            </a:r>
            <a:r>
              <a:rPr lang="nb-NO" sz="2400" dirty="0" err="1" smtClean="0"/>
              <a:t>down</a:t>
            </a:r>
            <a:r>
              <a:rPr lang="nb-NO" sz="2400" dirty="0" smtClean="0"/>
              <a:t> - /</a:t>
            </a:r>
            <a:r>
              <a:rPr lang="nb-NO" sz="2400" dirty="0" err="1" smtClean="0"/>
              <a:t>Bottom</a:t>
            </a:r>
            <a:r>
              <a:rPr lang="nb-NO" sz="2400" dirty="0" smtClean="0"/>
              <a:t>-up kartlegging</a:t>
            </a:r>
          </a:p>
          <a:p>
            <a:pPr eaLnBrk="1" hangingPunct="1"/>
            <a:endParaRPr lang="nb-NO" sz="2400" dirty="0" smtClean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844343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PRPP SYSTEMET</a:t>
            </a:r>
            <a:br>
              <a:rPr lang="nb-NO" smtClean="0"/>
            </a:br>
            <a:r>
              <a:rPr lang="nb-NO" smtClean="0"/>
              <a:t>Teori og struktur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45673"/>
            <a:ext cx="3997325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nb-NO" sz="2400" dirty="0" smtClean="0"/>
              <a:t>Basis i </a:t>
            </a:r>
            <a:r>
              <a:rPr lang="nb-NO" sz="2400" dirty="0" err="1" smtClean="0"/>
              <a:t>Occupational</a:t>
            </a:r>
            <a:r>
              <a:rPr lang="nb-NO" sz="2400" dirty="0" smtClean="0"/>
              <a:t> </a:t>
            </a:r>
            <a:r>
              <a:rPr lang="nb-NO" sz="2400" dirty="0" err="1" smtClean="0"/>
              <a:t>Performance</a:t>
            </a:r>
            <a:r>
              <a:rPr lang="nb-NO" sz="2400" dirty="0" smtClean="0"/>
              <a:t> Model (Australia)</a:t>
            </a:r>
          </a:p>
          <a:p>
            <a:pPr eaLnBrk="1" hangingPunct="1"/>
            <a:r>
              <a:rPr lang="nb-NO" sz="2400" dirty="0" smtClean="0"/>
              <a:t>Teori om utførelse av hverdagslivets aktiviteter, samt</a:t>
            </a:r>
          </a:p>
          <a:p>
            <a:pPr eaLnBrk="1" hangingPunct="1"/>
            <a:r>
              <a:rPr lang="nb-NO" sz="2400" dirty="0" err="1" smtClean="0">
                <a:cs typeface="Times New Roman" pitchFamily="18" charset="0"/>
              </a:rPr>
              <a:t>Humanisistisk</a:t>
            </a:r>
            <a:r>
              <a:rPr lang="nb-NO" sz="2400" dirty="0" smtClean="0">
                <a:cs typeface="Times New Roman" pitchFamily="18" charset="0"/>
              </a:rPr>
              <a:t> og holistisk filosofi, økologisk helsemodell, dynamisk system teori og teori om </a:t>
            </a:r>
            <a:r>
              <a:rPr lang="nb-NO" sz="2400" dirty="0" smtClean="0">
                <a:cs typeface="Times New Roman" pitchFamily="18" charset="0"/>
              </a:rPr>
              <a:t>informasjonsbearbeid</a:t>
            </a:r>
            <a:r>
              <a:rPr lang="nb-NO" sz="2400" dirty="0" smtClean="0"/>
              <a:t>ing</a:t>
            </a:r>
            <a:endParaRPr lang="nb-NO" sz="2400" dirty="0" smtClean="0"/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3205163" y="2357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nb-NO"/>
          </a:p>
        </p:txBody>
      </p:sp>
      <p:pic>
        <p:nvPicPr>
          <p:cNvPr id="9221" name="Picture 7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39952" y="2132856"/>
            <a:ext cx="4176463" cy="3038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1197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9228"/>
            <a:ext cx="7150100" cy="1143000"/>
          </a:xfrm>
        </p:spPr>
        <p:txBody>
          <a:bodyPr/>
          <a:lstStyle/>
          <a:p>
            <a:pPr eaLnBrk="1" hangingPunct="1">
              <a:defRPr/>
            </a:pPr>
            <a:r>
              <a:rPr lang="nb-NO" sz="3200" dirty="0" smtClean="0"/>
              <a:t>Begrepsmodell i ergoterapi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2400" dirty="0" smtClean="0"/>
              <a:t>vurderinger, antagelser og prinsipper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836083"/>
            <a:ext cx="7151687" cy="352839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dirty="0" smtClean="0"/>
              <a:t>Antakelse om menneskelig aktivitet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Holistisk perspektiv; kropp, fornuft og sjel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Engasjement i menneskelig aktivitet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Syn på helse: kjenne tilfredsstillelse i roller, rutiner, </a:t>
            </a:r>
            <a:endParaRPr lang="nb-NO" sz="2000" dirty="0" smtClean="0"/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nb-NO" sz="2000" dirty="0" smtClean="0"/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Aktivitetsutførelse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gjøre, kunne/vite og </a:t>
            </a:r>
            <a:r>
              <a:rPr lang="nb-NO" sz="2000" dirty="0" smtClean="0"/>
              <a:t>være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nb-NO" sz="2000" dirty="0" smtClean="0"/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Selvorganisering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 smtClean="0"/>
              <a:t>Dynamisk system  </a:t>
            </a:r>
          </a:p>
        </p:txBody>
      </p:sp>
    </p:spTree>
    <p:extLst>
      <p:ext uri="{BB962C8B-B14F-4D97-AF65-F5344CB8AC3E}">
        <p14:creationId xmlns:p14="http://schemas.microsoft.com/office/powerpoint/2010/main" val="32467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198563"/>
            <a:ext cx="7569200" cy="545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Z:\DOKUMENTER\MODELLER.ET\OPM\OPM\OPMA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241378"/>
      </p:ext>
    </p:extLst>
  </p:cSld>
  <p:clrMapOvr>
    <a:masterClrMapping/>
  </p:clrMapOvr>
</p:sld>
</file>

<file path=ppt/theme/theme1.xml><?xml version="1.0" encoding="utf-8"?>
<a:theme xmlns:a="http://schemas.openxmlformats.org/drawingml/2006/main" name="Mal_rod">
  <a:themeElements>
    <a:clrScheme name="Egendefinert 5">
      <a:dk1>
        <a:sysClr val="windowText" lastClr="000000"/>
      </a:dk1>
      <a:lt1>
        <a:sysClr val="window" lastClr="FFFFFF"/>
      </a:lt1>
      <a:dk2>
        <a:srgbClr val="00617F"/>
      </a:dk2>
      <a:lt2>
        <a:srgbClr val="EEECE1"/>
      </a:lt2>
      <a:accent1>
        <a:srgbClr val="00617F"/>
      </a:accent1>
      <a:accent2>
        <a:srgbClr val="CB343B"/>
      </a:accent2>
      <a:accent3>
        <a:srgbClr val="15718F"/>
      </a:accent3>
      <a:accent4>
        <a:srgbClr val="59A1A2"/>
      </a:accent4>
      <a:accent5>
        <a:srgbClr val="26828C"/>
      </a:accent5>
      <a:accent6>
        <a:srgbClr val="DE7C00"/>
      </a:accent6>
      <a:hlink>
        <a:srgbClr val="007396"/>
      </a:hlink>
      <a:folHlink>
        <a:srgbClr val="A6BBC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Mal_rod</Template>
  <TotalTime>118</TotalTime>
  <Words>1433</Words>
  <Application>Microsoft Office PowerPoint</Application>
  <PresentationFormat>Skjermfremvisning (4:3)</PresentationFormat>
  <Paragraphs>236</Paragraphs>
  <Slides>22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22</vt:i4>
      </vt:variant>
    </vt:vector>
  </HeadingPairs>
  <TitlesOfParts>
    <vt:vector size="30" baseType="lpstr">
      <vt:lpstr>Arial</vt:lpstr>
      <vt:lpstr>Arial Narrow</vt:lpstr>
      <vt:lpstr>Calibri</vt:lpstr>
      <vt:lpstr>Open Sans</vt:lpstr>
      <vt:lpstr>Symbol</vt:lpstr>
      <vt:lpstr>Times New Roman</vt:lpstr>
      <vt:lpstr>Wingdings</vt:lpstr>
      <vt:lpstr>Mal_rod</vt:lpstr>
      <vt:lpstr>Perceive, Recall, Plan and Perform</vt:lpstr>
      <vt:lpstr>INNHOLD</vt:lpstr>
      <vt:lpstr>PRPP LÆRINGSUTBYTTE</vt:lpstr>
      <vt:lpstr>Hvorfor er PRPP valgt?</vt:lpstr>
      <vt:lpstr>Egenskaper</vt:lpstr>
      <vt:lpstr>VIRKSOMHETSFOKUSERT KARTLEGGING</vt:lpstr>
      <vt:lpstr>PRPP SYSTEMET Teori og struktur</vt:lpstr>
      <vt:lpstr>Begrepsmodell i ergoterapi vurderinger, antagelser og prinsipper</vt:lpstr>
      <vt:lpstr>PowerPoint-presentasjon</vt:lpstr>
      <vt:lpstr>Ulike strategier gjennom tilnærmingen</vt:lpstr>
      <vt:lpstr>Oppgaveanalyse</vt:lpstr>
      <vt:lpstr>Prosedyre oppgaveanalyse av nivå 1</vt:lpstr>
      <vt:lpstr>PRPP NIVÅ 1:  Kartlegge mestring i aktivitetsutførelse </vt:lpstr>
      <vt:lpstr>Måle endring av ferdigheter og planlegge behandling</vt:lpstr>
      <vt:lpstr>Videre administrering av Nivå 1</vt:lpstr>
      <vt:lpstr>PowerPoint-presentasjon</vt:lpstr>
      <vt:lpstr>Administrering av PRPP-systemet i  oppgaveanalyse </vt:lpstr>
      <vt:lpstr>Kognisjon -bearbeiding av informasjon  og aktivitetsutførelse</vt:lpstr>
      <vt:lpstr>Nivå 2: Kartlegger prosessatferd som påvirker aktivitetsutførelse</vt:lpstr>
      <vt:lpstr>REFERANSER </vt:lpstr>
      <vt:lpstr>Referanser på dansk / norsk</vt:lpstr>
      <vt:lpstr>Pedagogisk opplegg</vt:lpstr>
    </vt:vector>
  </TitlesOfParts>
  <Company>UiT Norges arktiske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Perceive, Recall, Plan and Perform</dc:title>
  <dc:creator>Jentoft Rita</dc:creator>
  <cp:lastModifiedBy>Rita Jentoft</cp:lastModifiedBy>
  <cp:revision>10</cp:revision>
  <cp:lastPrinted>2016-01-19T10:25:34Z</cp:lastPrinted>
  <dcterms:created xsi:type="dcterms:W3CDTF">2016-01-13T08:54:28Z</dcterms:created>
  <dcterms:modified xsi:type="dcterms:W3CDTF">2018-02-18T16:09:20Z</dcterms:modified>
</cp:coreProperties>
</file>