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6" r:id="rId5"/>
    <p:sldMasterId id="2147483662" r:id="rId6"/>
    <p:sldMasterId id="2147483668" r:id="rId7"/>
  </p:sldMasterIdLst>
  <p:notesMasterIdLst>
    <p:notesMasterId r:id="rId30"/>
  </p:notesMasterIdLst>
  <p:handoutMasterIdLst>
    <p:handoutMasterId r:id="rId31"/>
  </p:handoutMasterIdLst>
  <p:sldIdLst>
    <p:sldId id="256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67" r:id="rId17"/>
    <p:sldId id="368" r:id="rId18"/>
    <p:sldId id="369" r:id="rId19"/>
    <p:sldId id="370" r:id="rId20"/>
    <p:sldId id="371" r:id="rId21"/>
    <p:sldId id="372" r:id="rId22"/>
    <p:sldId id="373" r:id="rId23"/>
    <p:sldId id="374" r:id="rId24"/>
    <p:sldId id="375" r:id="rId25"/>
    <p:sldId id="376" r:id="rId26"/>
    <p:sldId id="377" r:id="rId27"/>
    <p:sldId id="379" r:id="rId28"/>
    <p:sldId id="380" r:id="rId2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56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50899-3D14-4A38-B0C5-4D2CF77B5B8A}" type="datetimeFigureOut">
              <a:rPr lang="nb-NO" smtClean="0"/>
              <a:t>11.02.2020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35F46-3402-4F9A-A575-76C8BB429A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74814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41760-7E6D-46CD-A0D2-F43AE9655314}" type="datetimeFigureOut">
              <a:rPr lang="en-GB" smtClean="0"/>
              <a:t>11/02/2020</a:t>
            </a:fld>
            <a:endParaRPr lang="en-GB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GB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6806FA-DED0-45BD-A689-67762D13B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673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>
          <a:xfrm>
            <a:off x="104503" y="4400550"/>
            <a:ext cx="6609806" cy="360045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806FA-DED0-45BD-A689-67762D13B82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4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223838" y="808038"/>
            <a:ext cx="7181851" cy="40401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2685" y="5117068"/>
            <a:ext cx="5387777" cy="484774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8048" tIns="44024" rIns="88048" bIns="44024"/>
          <a:lstStyle/>
          <a:p>
            <a:pPr eaLnBrk="1" hangingPunct="1"/>
            <a:r>
              <a:rPr lang="nb-NO" smtClean="0"/>
              <a:t>Hva vurderer </a:t>
            </a:r>
            <a:r>
              <a:rPr lang="nb-NO" dirty="0" smtClean="0"/>
              <a:t>og behandler ergoterapeuter og hvorfor?</a:t>
            </a:r>
          </a:p>
          <a:p>
            <a:pPr eaLnBrk="1" hangingPunct="1"/>
            <a:r>
              <a:rPr lang="nb-NO" dirty="0" smtClean="0"/>
              <a:t>Begrepsmodeller skal besvare dette spørsmålet.</a:t>
            </a:r>
          </a:p>
          <a:p>
            <a:pPr eaLnBrk="1" hangingPunct="1"/>
            <a:endParaRPr lang="nb-NO" dirty="0" smtClean="0"/>
          </a:p>
          <a:p>
            <a:pPr eaLnBrk="1" hangingPunct="1"/>
            <a:r>
              <a:rPr lang="nb-NO" dirty="0" smtClean="0"/>
              <a:t>Hvordan vi gjør det er basert på </a:t>
            </a:r>
          </a:p>
          <a:p>
            <a:pPr eaLnBrk="1" hangingPunct="1"/>
            <a:r>
              <a:rPr lang="nb-NO" dirty="0" smtClean="0"/>
              <a:t>Hvorfor – forskning og teori, vår kunnskapsbase både </a:t>
            </a:r>
            <a:r>
              <a:rPr lang="nb-NO" dirty="0" err="1" smtClean="0"/>
              <a:t>erfaringsbasert</a:t>
            </a:r>
            <a:r>
              <a:rPr lang="nb-NO" dirty="0" smtClean="0"/>
              <a:t>, forskningsbaser og bruker basert.</a:t>
            </a:r>
          </a:p>
          <a:p>
            <a:pPr eaLnBrk="1" hangingPunct="1"/>
            <a:r>
              <a:rPr lang="nb-NO" dirty="0" smtClean="0"/>
              <a:t>Vår tenkning, vår </a:t>
            </a:r>
            <a:r>
              <a:rPr lang="nb-NO" dirty="0" err="1" smtClean="0"/>
              <a:t>ressonering</a:t>
            </a:r>
            <a:r>
              <a:rPr lang="nb-NO" dirty="0" smtClean="0"/>
              <a:t> med mer</a:t>
            </a:r>
          </a:p>
          <a:p>
            <a:pPr eaLnBrk="1" hangingPunct="1"/>
            <a:r>
              <a:rPr lang="nb-NO" dirty="0" err="1" smtClean="0"/>
              <a:t>Utviker</a:t>
            </a:r>
            <a:r>
              <a:rPr lang="nb-NO" dirty="0" smtClean="0"/>
              <a:t> kartleggingsmetoder og behandlingsstrategier.</a:t>
            </a:r>
          </a:p>
          <a:p>
            <a:pPr eaLnBrk="1" hangingPunct="1"/>
            <a:endParaRPr lang="nb-NO" dirty="0" smtClean="0"/>
          </a:p>
          <a:p>
            <a:pPr eaLnBrk="1" hangingPunct="1"/>
            <a:r>
              <a:rPr lang="nb-NO" dirty="0" smtClean="0"/>
              <a:t>s. 14 Madsen og s. 3 Gunilla</a:t>
            </a:r>
          </a:p>
          <a:p>
            <a:pPr eaLnBrk="1" hangingPunct="1"/>
            <a:endParaRPr lang="nb-NO" dirty="0" smtClean="0"/>
          </a:p>
          <a:p>
            <a:pPr eaLnBrk="1" hangingPunct="1"/>
            <a:r>
              <a:rPr lang="nb-NO" dirty="0" smtClean="0"/>
              <a:t>Case:</a:t>
            </a:r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0722202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4800" cy="4040187"/>
          </a:xfrm>
          <a:prstGeom prst="rect">
            <a:avLst/>
          </a:prstGeo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>
          <a:xfrm>
            <a:off x="673015" y="5116524"/>
            <a:ext cx="5387119" cy="4847499"/>
          </a:xfrm>
          <a:prstGeom prst="rect">
            <a:avLst/>
          </a:prstGeom>
        </p:spPr>
        <p:txBody>
          <a:bodyPr lIns="88048" tIns="44024" rIns="88048" bIns="44024"/>
          <a:lstStyle/>
          <a:p>
            <a:pPr eaLnBrk="1" hangingPunct="1"/>
            <a:r>
              <a:rPr lang="nb-NO" dirty="0" smtClean="0"/>
              <a:t>Aktivitetsutførelse (1) er viktigste overordnede begrep</a:t>
            </a:r>
          </a:p>
          <a:p>
            <a:pPr eaLnBrk="1" hangingPunct="1"/>
            <a:r>
              <a:rPr lang="nb-NO" dirty="0" smtClean="0"/>
              <a:t>Forholdet mellom mennesker i aktivitet og hennes omgivelser.</a:t>
            </a:r>
          </a:p>
          <a:p>
            <a:pPr eaLnBrk="1" hangingPunct="1"/>
            <a:r>
              <a:rPr lang="nb-NO" dirty="0" smtClean="0">
                <a:solidFill>
                  <a:schemeClr val="accent2"/>
                </a:solidFill>
              </a:rPr>
              <a:t>Indre omgivelser</a:t>
            </a:r>
            <a:r>
              <a:rPr lang="nb-NO" dirty="0" smtClean="0"/>
              <a:t> (4) er de samlende strukturer, forhold og påvirkninger i aktivitetsutførelsen som finnes i oss: aktivitetsrolle, aktivitetsområder, komponenter i aktivitetsutførelse, kjerneelement i aktivitetsutførelse, aspekter i tid og rom</a:t>
            </a:r>
          </a:p>
          <a:p>
            <a:pPr eaLnBrk="1" hangingPunct="1"/>
            <a:r>
              <a:rPr lang="nb-NO" dirty="0" smtClean="0">
                <a:solidFill>
                  <a:schemeClr val="accent2"/>
                </a:solidFill>
              </a:rPr>
              <a:t>Ytre omgivelser</a:t>
            </a:r>
            <a:r>
              <a:rPr lang="nb-NO" dirty="0" smtClean="0"/>
              <a:t> (3) er strukturer, forhold og påvirkninger som er utenfor den indre omgivelse der aktivitetene utføres: sensoriske, fysiske, sosiale og kulturelle omgivelser som eksiterer i tid og rom.</a:t>
            </a:r>
          </a:p>
          <a:p>
            <a:pPr eaLnBrk="1" hangingPunct="1"/>
            <a:r>
              <a:rPr lang="nb-NO" dirty="0" smtClean="0"/>
              <a:t>Pilene viser dynamikken. Et område vil påvirke et annet.</a:t>
            </a:r>
          </a:p>
          <a:p>
            <a:pPr eaLnBrk="1" hangingPunct="1"/>
            <a:endParaRPr lang="nb-NO" dirty="0" smtClean="0"/>
          </a:p>
          <a:p>
            <a:pPr eaLnBrk="1" hangingPunct="1"/>
            <a:r>
              <a:rPr lang="nb-NO" dirty="0" smtClean="0"/>
              <a:t>Vi snakker om at personen ikke mestrer aktiviteter… men noen ganger er det slik at det blir </a:t>
            </a:r>
            <a:r>
              <a:rPr lang="nb-NO" dirty="0" err="1" smtClean="0"/>
              <a:t>omfatteende</a:t>
            </a:r>
            <a:r>
              <a:rPr lang="nb-NO" dirty="0" smtClean="0"/>
              <a:t>… kanskje det er et lite område som er vanskelig som må avklares og gjøres noe med. Da blir det konkret og tydelig.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>
          <a:xfrm>
            <a:off x="3813744" y="10233050"/>
            <a:ext cx="2917897" cy="538054"/>
          </a:xfrm>
          <a:prstGeom prst="rect">
            <a:avLst/>
          </a:prstGeom>
        </p:spPr>
        <p:txBody>
          <a:bodyPr lIns="88048" tIns="44024" rIns="88048" bIns="44024"/>
          <a:lstStyle/>
          <a:p>
            <a:pPr>
              <a:defRPr/>
            </a:pPr>
            <a:fld id="{F4726EAE-916E-44A5-9A96-5CE3C7570FC2}" type="slidenum">
              <a:rPr lang="nb-NO" smtClean="0"/>
              <a:pPr>
                <a:defRPr/>
              </a:pPr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1788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63575" y="828675"/>
            <a:ext cx="5395913" cy="40481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4265" y="5127428"/>
            <a:ext cx="4908863" cy="487882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81" tIns="46442" rIns="91281" bIns="46442"/>
          <a:lstStyle/>
          <a:p>
            <a:pPr eaLnBrk="1" hangingPunct="1"/>
            <a:endParaRPr lang="nb-NO" smtClean="0"/>
          </a:p>
        </p:txBody>
      </p:sp>
    </p:spTree>
    <p:extLst>
      <p:ext uri="{BB962C8B-B14F-4D97-AF65-F5344CB8AC3E}">
        <p14:creationId xmlns:p14="http://schemas.microsoft.com/office/powerpoint/2010/main" val="987455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12189292" cy="6858000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1054464" y="1118585"/>
            <a:ext cx="6012000" cy="1811813"/>
          </a:xfrm>
        </p:spPr>
        <p:txBody>
          <a:bodyPr lIns="0" anchor="b">
            <a:normAutofit/>
          </a:bodyPr>
          <a:lstStyle>
            <a:lvl1pPr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Document title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054464" y="2942591"/>
            <a:ext cx="6012000" cy="1126695"/>
          </a:xfrm>
        </p:spPr>
        <p:txBody>
          <a:bodyPr lIns="0">
            <a:noAutofit/>
          </a:bodyPr>
          <a:lstStyle>
            <a:lvl1pPr marL="0" indent="0">
              <a:buNone/>
              <a:defRPr sz="1800" i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 i="1">
                <a:solidFill>
                  <a:schemeClr val="bg1"/>
                </a:solidFill>
              </a:defRPr>
            </a:lvl2pPr>
            <a:lvl3pPr marL="914400" indent="0">
              <a:buNone/>
              <a:defRPr sz="1800" i="1">
                <a:solidFill>
                  <a:schemeClr val="bg1"/>
                </a:solidFill>
              </a:defRPr>
            </a:lvl3pPr>
            <a:lvl4pPr marL="1371600" indent="0">
              <a:buNone/>
              <a:defRPr sz="1800" i="1">
                <a:solidFill>
                  <a:schemeClr val="bg1"/>
                </a:solidFill>
              </a:defRPr>
            </a:lvl4pPr>
            <a:lvl5pPr marL="1828800" indent="0">
              <a:buNone/>
              <a:defRPr sz="1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 smtClean="0"/>
              <a:t>Subtitle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4464" y="4208016"/>
            <a:ext cx="6012000" cy="1454784"/>
          </a:xfrm>
        </p:spPr>
        <p:txBody>
          <a:bodyPr lIns="0" anchor="b">
            <a:normAutofit/>
          </a:bodyPr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 smtClean="0"/>
              <a:t>Author’s name and last name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054464" y="5674992"/>
            <a:ext cx="6012000" cy="746878"/>
          </a:xfrm>
        </p:spPr>
        <p:txBody>
          <a:bodyPr lIns="0" tIns="0">
            <a:noAutofit/>
          </a:bodyPr>
          <a:lstStyle>
            <a:lvl1pPr marL="0" indent="0">
              <a:buNone/>
              <a:defRPr sz="12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dirty="0" smtClean="0"/>
              <a:t>Address</a:t>
            </a:r>
            <a:endParaRPr lang="en-US" noProof="0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7448550" y="0"/>
            <a:ext cx="4743450" cy="6858000"/>
          </a:xfrm>
          <a:custGeom>
            <a:avLst/>
            <a:gdLst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3557588 w 4743450"/>
              <a:gd name="connsiteY3" fmla="*/ 6858000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2825687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3450" h="6858000">
                <a:moveTo>
                  <a:pt x="0" y="6858000"/>
                </a:moveTo>
                <a:lnTo>
                  <a:pt x="2825687" y="0"/>
                </a:lnTo>
                <a:lnTo>
                  <a:pt x="4743450" y="0"/>
                </a:lnTo>
                <a:cubicBezTo>
                  <a:pt x="4742371" y="2283968"/>
                  <a:pt x="4741291" y="4567936"/>
                  <a:pt x="4740212" y="6851904"/>
                </a:cubicBezTo>
                <a:lnTo>
                  <a:pt x="0" y="685800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Click the icon below to add a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158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12189292" cy="6858000"/>
          </a:xfrm>
          <a:prstGeom prst="rect">
            <a:avLst/>
          </a:prstGeom>
        </p:spPr>
      </p:pic>
      <p:sp>
        <p:nvSpPr>
          <p:cNvPr id="10" name="Title 7"/>
          <p:cNvSpPr>
            <a:spLocks noGrp="1"/>
          </p:cNvSpPr>
          <p:nvPr>
            <p:ph type="title" hasCustomPrompt="1"/>
          </p:nvPr>
        </p:nvSpPr>
        <p:spPr>
          <a:xfrm>
            <a:off x="1054464" y="1118585"/>
            <a:ext cx="6012000" cy="1811813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Document title</a:t>
            </a:r>
            <a:endParaRPr lang="en-US" noProof="0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054464" y="2942591"/>
            <a:ext cx="6012000" cy="112669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1800" i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 i="1">
                <a:solidFill>
                  <a:schemeClr val="bg1"/>
                </a:solidFill>
              </a:defRPr>
            </a:lvl2pPr>
            <a:lvl3pPr marL="914400" indent="0">
              <a:buNone/>
              <a:defRPr sz="1800" i="1">
                <a:solidFill>
                  <a:schemeClr val="bg1"/>
                </a:solidFill>
              </a:defRPr>
            </a:lvl3pPr>
            <a:lvl4pPr marL="1371600" indent="0">
              <a:buNone/>
              <a:defRPr sz="1800" i="1">
                <a:solidFill>
                  <a:schemeClr val="bg1"/>
                </a:solidFill>
              </a:defRPr>
            </a:lvl4pPr>
            <a:lvl5pPr marL="1828800" indent="0">
              <a:buNone/>
              <a:defRPr sz="1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 smtClean="0"/>
              <a:t>Subtitle</a:t>
            </a:r>
            <a:endParaRPr lang="en-US" noProof="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4464" y="4208016"/>
            <a:ext cx="6012000" cy="1454784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 smtClean="0"/>
              <a:t>Author’s name and last name</a:t>
            </a:r>
            <a:endParaRPr lang="en-US" noProof="0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054464" y="5674992"/>
            <a:ext cx="6012000" cy="746878"/>
          </a:xfrm>
          <a:prstGeom prst="rect">
            <a:avLst/>
          </a:prstGeom>
        </p:spPr>
        <p:txBody>
          <a:bodyPr lIns="0" tIns="0">
            <a:noAutofit/>
          </a:bodyPr>
          <a:lstStyle>
            <a:lvl1pPr marL="0" indent="0">
              <a:buNone/>
              <a:defRPr sz="12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dirty="0" smtClean="0"/>
              <a:t>Address</a:t>
            </a:r>
            <a:endParaRPr lang="en-US" noProof="0" dirty="0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7448550" y="0"/>
            <a:ext cx="4743450" cy="6858000"/>
          </a:xfrm>
          <a:custGeom>
            <a:avLst/>
            <a:gdLst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3557588 w 4743450"/>
              <a:gd name="connsiteY3" fmla="*/ 6858000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2825687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3450" h="6858000">
                <a:moveTo>
                  <a:pt x="0" y="6858000"/>
                </a:moveTo>
                <a:lnTo>
                  <a:pt x="2825687" y="0"/>
                </a:lnTo>
                <a:lnTo>
                  <a:pt x="4743450" y="0"/>
                </a:lnTo>
                <a:cubicBezTo>
                  <a:pt x="4742371" y="2283968"/>
                  <a:pt x="4741291" y="4567936"/>
                  <a:pt x="4740212" y="6851904"/>
                </a:cubicBezTo>
                <a:lnTo>
                  <a:pt x="0" y="685800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Click the icon below to add a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67822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0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819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264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905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12189292" cy="6858000"/>
          </a:xfrm>
          <a:prstGeom prst="rect">
            <a:avLst/>
          </a:prstGeom>
        </p:spPr>
      </p:pic>
      <p:sp>
        <p:nvSpPr>
          <p:cNvPr id="10" name="Title 7"/>
          <p:cNvSpPr>
            <a:spLocks noGrp="1"/>
          </p:cNvSpPr>
          <p:nvPr>
            <p:ph type="title" hasCustomPrompt="1"/>
          </p:nvPr>
        </p:nvSpPr>
        <p:spPr>
          <a:xfrm>
            <a:off x="1054464" y="1118585"/>
            <a:ext cx="6012000" cy="1811813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Document title</a:t>
            </a:r>
            <a:endParaRPr lang="en-US" noProof="0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054464" y="2942591"/>
            <a:ext cx="6012000" cy="112669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1800" i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 i="1">
                <a:solidFill>
                  <a:schemeClr val="bg1"/>
                </a:solidFill>
              </a:defRPr>
            </a:lvl2pPr>
            <a:lvl3pPr marL="914400" indent="0">
              <a:buNone/>
              <a:defRPr sz="1800" i="1">
                <a:solidFill>
                  <a:schemeClr val="bg1"/>
                </a:solidFill>
              </a:defRPr>
            </a:lvl3pPr>
            <a:lvl4pPr marL="1371600" indent="0">
              <a:buNone/>
              <a:defRPr sz="1800" i="1">
                <a:solidFill>
                  <a:schemeClr val="bg1"/>
                </a:solidFill>
              </a:defRPr>
            </a:lvl4pPr>
            <a:lvl5pPr marL="1828800" indent="0">
              <a:buNone/>
              <a:defRPr sz="1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 smtClean="0"/>
              <a:t>Subtitle</a:t>
            </a:r>
            <a:endParaRPr lang="en-US" noProof="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4464" y="4208016"/>
            <a:ext cx="6012000" cy="1454784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 smtClean="0"/>
              <a:t>Author’s name and last name</a:t>
            </a:r>
            <a:endParaRPr lang="en-US" noProof="0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054464" y="5674992"/>
            <a:ext cx="6012000" cy="746878"/>
          </a:xfrm>
          <a:prstGeom prst="rect">
            <a:avLst/>
          </a:prstGeom>
        </p:spPr>
        <p:txBody>
          <a:bodyPr lIns="0" tIns="0">
            <a:noAutofit/>
          </a:bodyPr>
          <a:lstStyle>
            <a:lvl1pPr marL="0" indent="0">
              <a:buNone/>
              <a:defRPr sz="12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dirty="0" smtClean="0"/>
              <a:t>Address</a:t>
            </a:r>
            <a:endParaRPr lang="en-US" noProof="0" dirty="0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7448550" y="0"/>
            <a:ext cx="4743450" cy="6858000"/>
          </a:xfrm>
          <a:custGeom>
            <a:avLst/>
            <a:gdLst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3557588 w 4743450"/>
              <a:gd name="connsiteY3" fmla="*/ 6858000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2825687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3450" h="6858000">
                <a:moveTo>
                  <a:pt x="0" y="6858000"/>
                </a:moveTo>
                <a:lnTo>
                  <a:pt x="2825687" y="0"/>
                </a:lnTo>
                <a:lnTo>
                  <a:pt x="4743450" y="0"/>
                </a:lnTo>
                <a:cubicBezTo>
                  <a:pt x="4742371" y="2283968"/>
                  <a:pt x="4741291" y="4567936"/>
                  <a:pt x="4740212" y="6851904"/>
                </a:cubicBezTo>
                <a:lnTo>
                  <a:pt x="0" y="685800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Click the icon below to add a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34680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405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0827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702249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646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770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" y="0"/>
            <a:ext cx="12189292" cy="6858000"/>
          </a:xfrm>
          <a:prstGeom prst="rect">
            <a:avLst/>
          </a:prstGeom>
        </p:spPr>
      </p:pic>
      <p:sp>
        <p:nvSpPr>
          <p:cNvPr id="10" name="Title 7"/>
          <p:cNvSpPr>
            <a:spLocks noGrp="1"/>
          </p:cNvSpPr>
          <p:nvPr>
            <p:ph type="title" hasCustomPrompt="1"/>
          </p:nvPr>
        </p:nvSpPr>
        <p:spPr>
          <a:xfrm>
            <a:off x="1054464" y="1118585"/>
            <a:ext cx="6012000" cy="1811813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Document title</a:t>
            </a:r>
            <a:endParaRPr lang="en-US" noProof="0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4464" y="4208016"/>
            <a:ext cx="6012000" cy="1454784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 marL="0" indent="0" algn="l">
              <a:buNone/>
              <a:defRPr sz="14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 smtClean="0"/>
              <a:t>Author’s name and last name</a:t>
            </a:r>
            <a:endParaRPr lang="en-US" noProof="0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1054464" y="2942591"/>
            <a:ext cx="6012000" cy="112669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1800" i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 i="1">
                <a:solidFill>
                  <a:schemeClr val="bg1"/>
                </a:solidFill>
              </a:defRPr>
            </a:lvl2pPr>
            <a:lvl3pPr marL="914400" indent="0">
              <a:buNone/>
              <a:defRPr sz="1800" i="1">
                <a:solidFill>
                  <a:schemeClr val="bg1"/>
                </a:solidFill>
              </a:defRPr>
            </a:lvl3pPr>
            <a:lvl4pPr marL="1371600" indent="0">
              <a:buNone/>
              <a:defRPr sz="1800" i="1">
                <a:solidFill>
                  <a:schemeClr val="bg1"/>
                </a:solidFill>
              </a:defRPr>
            </a:lvl4pPr>
            <a:lvl5pPr marL="1828800" indent="0">
              <a:buNone/>
              <a:defRPr sz="18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 smtClean="0"/>
              <a:t>Subtitle</a:t>
            </a:r>
            <a:endParaRPr lang="en-US" noProof="0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1054464" y="5674992"/>
            <a:ext cx="6012000" cy="746878"/>
          </a:xfrm>
          <a:prstGeom prst="rect">
            <a:avLst/>
          </a:prstGeom>
        </p:spPr>
        <p:txBody>
          <a:bodyPr lIns="0" tIns="0">
            <a:noAutofit/>
          </a:bodyPr>
          <a:lstStyle>
            <a:lvl1pPr marL="0" indent="0">
              <a:buNone/>
              <a:defRPr sz="12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 dirty="0" smtClean="0"/>
              <a:t>Address</a:t>
            </a:r>
            <a:endParaRPr lang="en-US" noProof="0" dirty="0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7448550" y="0"/>
            <a:ext cx="4743450" cy="6858000"/>
          </a:xfrm>
          <a:custGeom>
            <a:avLst/>
            <a:gdLst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3557588 w 4743450"/>
              <a:gd name="connsiteY3" fmla="*/ 6858000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1185863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  <a:gd name="connsiteX0" fmla="*/ 0 w 4743450"/>
              <a:gd name="connsiteY0" fmla="*/ 6858000 h 6858000"/>
              <a:gd name="connsiteX1" fmla="*/ 2825687 w 4743450"/>
              <a:gd name="connsiteY1" fmla="*/ 0 h 6858000"/>
              <a:gd name="connsiteX2" fmla="*/ 4743450 w 4743450"/>
              <a:gd name="connsiteY2" fmla="*/ 0 h 6858000"/>
              <a:gd name="connsiteX3" fmla="*/ 4740212 w 4743450"/>
              <a:gd name="connsiteY3" fmla="*/ 6851904 h 6858000"/>
              <a:gd name="connsiteX4" fmla="*/ 0 w 474345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43450" h="6858000">
                <a:moveTo>
                  <a:pt x="0" y="6858000"/>
                </a:moveTo>
                <a:lnTo>
                  <a:pt x="2825687" y="0"/>
                </a:lnTo>
                <a:lnTo>
                  <a:pt x="4743450" y="0"/>
                </a:lnTo>
                <a:cubicBezTo>
                  <a:pt x="4742371" y="2283968"/>
                  <a:pt x="4741291" y="4567936"/>
                  <a:pt x="4740212" y="6851904"/>
                </a:cubicBezTo>
                <a:lnTo>
                  <a:pt x="0" y="6858000"/>
                </a:lnTo>
                <a:close/>
              </a:path>
            </a:pathLst>
          </a:custGeo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 smtClean="0"/>
              <a:t>Click the icon below to add a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08539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541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4161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734931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664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876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8764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6345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 smtClean="0"/>
              <a:t>Klikk for å redigere tittelstil</a:t>
            </a:r>
            <a:endParaRPr lang="nb-NO" noProof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93733" y="1837781"/>
            <a:ext cx="4946731" cy="428838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  <a:endParaRPr lang="nb-NO" noProof="0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E8F3-4849-FA48-B4C8-2D894E979956}" type="datetimeFigureOut">
              <a:rPr lang="nb-NO" noProof="0" smtClean="0"/>
              <a:pPr/>
              <a:t>11.02.2020</a:t>
            </a:fld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7F36-0B61-F749-ACDB-F36D75792314}" type="slidenum">
              <a:rPr lang="nb-NO" noProof="0" smtClean="0"/>
              <a:pPr/>
              <a:t>‹#›</a:t>
            </a:fld>
            <a:endParaRPr lang="nb-NO" noProof="0"/>
          </a:p>
        </p:txBody>
      </p:sp>
      <p:sp>
        <p:nvSpPr>
          <p:cNvPr id="8" name="Plassholder for innhold 2"/>
          <p:cNvSpPr>
            <a:spLocks noGrp="1"/>
          </p:cNvSpPr>
          <p:nvPr>
            <p:ph sz="half" idx="13"/>
          </p:nvPr>
        </p:nvSpPr>
        <p:spPr>
          <a:xfrm>
            <a:off x="6465112" y="1837781"/>
            <a:ext cx="4946731" cy="428838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250940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tel, tekst og utklip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54400" y="90489"/>
            <a:ext cx="8026400" cy="11906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609600" y="1371600"/>
            <a:ext cx="5334000" cy="45720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utklipp 3"/>
          <p:cNvSpPr>
            <a:spLocks noGrp="1"/>
          </p:cNvSpPr>
          <p:nvPr>
            <p:ph type="clipArt" sz="half" idx="2"/>
          </p:nvPr>
        </p:nvSpPr>
        <p:spPr>
          <a:xfrm>
            <a:off x="6146800" y="1371600"/>
            <a:ext cx="5334000" cy="4572000"/>
          </a:xfrm>
        </p:spPr>
        <p:txBody>
          <a:bodyPr/>
          <a:lstStyle/>
          <a:p>
            <a:pPr lvl="0"/>
            <a:endParaRPr lang="nb-NO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689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5F3B9-A6C1-46E1-87ED-CF3AB5D55AAC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2265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 smtClean="0"/>
              <a:t>Klikk for å redigere tittelstil</a:t>
            </a:r>
            <a:endParaRPr lang="nb-NO" noProof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93733" y="1837781"/>
            <a:ext cx="4946731" cy="428838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  <a:endParaRPr lang="nb-NO" noProof="0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E8F3-4849-FA48-B4C8-2D894E979956}" type="datetimeFigureOut">
              <a:rPr lang="nb-NO" noProof="0" smtClean="0"/>
              <a:pPr/>
              <a:t>11.02.2020</a:t>
            </a:fld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7F36-0B61-F749-ACDB-F36D75792314}" type="slidenum">
              <a:rPr lang="nb-NO" noProof="0" smtClean="0"/>
              <a:pPr/>
              <a:t>‹#›</a:t>
            </a:fld>
            <a:endParaRPr lang="nb-NO" noProof="0"/>
          </a:p>
        </p:txBody>
      </p:sp>
      <p:sp>
        <p:nvSpPr>
          <p:cNvPr id="8" name="Plassholder for innhold 2"/>
          <p:cNvSpPr>
            <a:spLocks noGrp="1"/>
          </p:cNvSpPr>
          <p:nvPr>
            <p:ph sz="half" idx="13"/>
          </p:nvPr>
        </p:nvSpPr>
        <p:spPr>
          <a:xfrm>
            <a:off x="6465112" y="1837781"/>
            <a:ext cx="4946731" cy="428838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3122159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 smtClean="0"/>
              <a:t>Klikk for å redigere tittelstil</a:t>
            </a:r>
            <a:endParaRPr lang="nb-NO" noProof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93733" y="1837781"/>
            <a:ext cx="4946731" cy="428838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  <a:endParaRPr lang="nb-NO" noProof="0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9E8F3-4849-FA48-B4C8-2D894E979956}" type="datetimeFigureOut">
              <a:rPr lang="nb-NO" noProof="0" smtClean="0"/>
              <a:pPr/>
              <a:t>11.02.2020</a:t>
            </a:fld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7F36-0B61-F749-ACDB-F36D75792314}" type="slidenum">
              <a:rPr lang="nb-NO" noProof="0" smtClean="0"/>
              <a:pPr/>
              <a:t>‹#›</a:t>
            </a:fld>
            <a:endParaRPr lang="nb-NO" noProof="0"/>
          </a:p>
        </p:txBody>
      </p:sp>
      <p:sp>
        <p:nvSpPr>
          <p:cNvPr id="8" name="Plassholder for innhold 2"/>
          <p:cNvSpPr>
            <a:spLocks noGrp="1"/>
          </p:cNvSpPr>
          <p:nvPr>
            <p:ph sz="half" idx="13"/>
          </p:nvPr>
        </p:nvSpPr>
        <p:spPr>
          <a:xfrm>
            <a:off x="6465112" y="1837781"/>
            <a:ext cx="4946731" cy="428838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2505539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56DEE-ECD7-4857-92A6-90269DFA2DF5}" type="datetimeFigureOut">
              <a:rPr lang="en-US" noProof="0" smtClean="0"/>
              <a:t>2/11/2020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02961-D91A-442E-803D-6BE684C4B44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094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83" r:id="rId6"/>
    <p:sldLayoutId id="2147483684" r:id="rId7"/>
    <p:sldLayoutId id="2147483685" r:id="rId8"/>
    <p:sldLayoutId id="214748368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56DEE-ECD7-4857-92A6-90269DFA2DF5}" type="datetimeFigureOut">
              <a:rPr lang="en-US" noProof="0" smtClean="0"/>
              <a:t>2/11/2020</a:t>
            </a:fld>
            <a:endParaRPr lang="en-US" noProof="0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02961-D91A-442E-803D-6BE684C4B44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9761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56DEE-ECD7-4857-92A6-90269DFA2DF5}" type="datetimeFigureOut">
              <a:rPr lang="en-US" noProof="0" smtClean="0"/>
              <a:t>2/11/2020</a:t>
            </a:fld>
            <a:endParaRPr lang="en-US" noProof="0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02961-D91A-442E-803D-6BE684C4B44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88619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Click to add title</a:t>
            </a:r>
            <a:endParaRPr lang="en-US" noProof="0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56DEE-ECD7-4857-92A6-90269DFA2DF5}" type="datetimeFigureOut">
              <a:rPr lang="en-US" noProof="0" smtClean="0"/>
              <a:t>2/11/2020</a:t>
            </a:fld>
            <a:endParaRPr lang="en-US" noProof="0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02961-D91A-442E-803D-6BE684C4B44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82543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site.uit.no/Mediasite/Catalog/Full/9e7be61fa3a94f1abfc722a32c507e1221" TargetMode="External"/><Relationship Id="rId2" Type="http://schemas.openxmlformats.org/officeDocument/2006/relationships/hyperlink" Target="https://mediasite.uit.no/Mediasite/Play/60bb96e526844354ba178599d77b87e81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diasite.uit.no/Mediasite/Play/5525a7969aa34d0c878a41c82693263a1d?catalog=9e7be61fa3a94f1abfc722a32c507e1221" TargetMode="External"/><Relationship Id="rId5" Type="http://schemas.openxmlformats.org/officeDocument/2006/relationships/hyperlink" Target="https://mediasite.uit.no/Mediasite/Play/f278617d7c3a434fb74e09aa5e421fc81d" TargetMode="External"/><Relationship Id="rId4" Type="http://schemas.openxmlformats.org/officeDocument/2006/relationships/hyperlink" Target="https://mediasite.uit.no/Mediasite/Play/81e520f1c492468198d9dca76c6a0a961d?catalog=9e7be61fa3a94f1abfc722a32c507e1221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ccupationalperformance.com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digitalmappe.uit.no/rij100/min-undervisningsfilosof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77" y="2427267"/>
            <a:ext cx="9654471" cy="3059133"/>
          </a:xfrm>
        </p:spPr>
        <p:txBody>
          <a:bodyPr>
            <a:normAutofit/>
          </a:bodyPr>
          <a:lstStyle/>
          <a:p>
            <a:r>
              <a:rPr lang="nb-NO" sz="4400" dirty="0" err="1"/>
              <a:t>Perceive</a:t>
            </a:r>
            <a:r>
              <a:rPr lang="nb-NO" sz="4400" dirty="0"/>
              <a:t>, </a:t>
            </a:r>
            <a:r>
              <a:rPr lang="nb-NO" sz="4400" dirty="0" err="1"/>
              <a:t>Recall</a:t>
            </a:r>
            <a:r>
              <a:rPr lang="nb-NO" sz="4400" dirty="0"/>
              <a:t>, Plan and </a:t>
            </a:r>
            <a:r>
              <a:rPr lang="nb-NO" sz="4400" dirty="0" err="1" smtClean="0"/>
              <a:t>Perform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Ergoterapeutisk </a:t>
            </a:r>
            <a:r>
              <a:rPr lang="nb-NO" dirty="0"/>
              <a:t>kartlegging og vurdering av basert på observasjon</a:t>
            </a:r>
            <a:br>
              <a:rPr lang="nb-NO" dirty="0"/>
            </a:br>
            <a:r>
              <a:rPr lang="nb-NO" dirty="0" smtClean="0"/>
              <a:t>.</a:t>
            </a: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03112" y="872290"/>
            <a:ext cx="4042235" cy="762809"/>
          </a:xfrm>
        </p:spPr>
        <p:txBody>
          <a:bodyPr>
            <a:normAutofit fontScale="25000" lnSpcReduction="20000"/>
          </a:bodyPr>
          <a:lstStyle/>
          <a:p>
            <a:endParaRPr lang="nb-NO" dirty="0" smtClean="0"/>
          </a:p>
          <a:p>
            <a:endParaRPr lang="nb-NO" sz="7200" dirty="0" smtClean="0"/>
          </a:p>
          <a:p>
            <a:r>
              <a:rPr lang="nb-NO" sz="7200" dirty="0" smtClean="0"/>
              <a:t>Rita </a:t>
            </a:r>
            <a:r>
              <a:rPr lang="nb-NO" sz="7200" dirty="0" smtClean="0"/>
              <a:t>Jentoft, Dosent i </a:t>
            </a:r>
            <a:r>
              <a:rPr lang="nb-NO" sz="7200" dirty="0" smtClean="0"/>
              <a:t>ergoterapi</a:t>
            </a:r>
            <a:endParaRPr lang="nb-NO" sz="7200" dirty="0" smtClean="0"/>
          </a:p>
        </p:txBody>
      </p:sp>
      <p:sp>
        <p:nvSpPr>
          <p:cNvPr id="6" name="Plassholder for bilde 5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6808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defRPr/>
            </a:pPr>
            <a:r>
              <a:rPr lang="nb-NO" dirty="0" smtClean="0"/>
              <a:t>Ulike strategier gjennom tilnærmingen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half" idx="1"/>
          </p:nvPr>
        </p:nvSpPr>
        <p:spPr>
          <a:noFill/>
        </p:spPr>
        <p:txBody>
          <a:bodyPr vert="horz" lIns="92075" tIns="46038" rIns="92075" bIns="46038" rtlCol="0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nb-NO" dirty="0" smtClean="0"/>
              <a:t>Identifiser hvilken aktivitetsrolle som er mest betydningsfull for undersøkelse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Vurdere hvordan omgivelsene og aktivitetsrollen passer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Utvikle personens oppmerksomhet på rollen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Undersøke “gjøre” aspektet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Utvikle “vite” aspektet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Utforske og utvikle “være” aspektet i rollen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Utvikle samarbeid i rollen</a:t>
            </a:r>
          </a:p>
        </p:txBody>
      </p:sp>
      <p:sp>
        <p:nvSpPr>
          <p:cNvPr id="2" name="Plassholder for innhold 1"/>
          <p:cNvSpPr>
            <a:spLocks noGrp="1"/>
          </p:cNvSpPr>
          <p:nvPr>
            <p:ph sz="half" idx="13"/>
          </p:nvPr>
        </p:nvSpPr>
        <p:spPr>
          <a:xfrm>
            <a:off x="6020430" y="1837781"/>
            <a:ext cx="4062452" cy="428838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nb-NO" dirty="0"/>
              <a:t>Hvilke aktivitetsrutiner, oppgaver og del-oppgaver kreves innenfor de ulike aktivitetsområdene for å mestre utførelse av rollen?</a:t>
            </a:r>
          </a:p>
          <a:p>
            <a:pPr>
              <a:lnSpc>
                <a:spcPct val="90000"/>
              </a:lnSpc>
            </a:pPr>
            <a:r>
              <a:rPr lang="nb-NO" dirty="0"/>
              <a:t>Hvilke utførelseskomponenter eller miljøfaktorer er det som forårsaker problem med utførelse av oppgaver?</a:t>
            </a:r>
          </a:p>
          <a:p>
            <a:pPr>
              <a:lnSpc>
                <a:spcPct val="90000"/>
              </a:lnSpc>
            </a:pPr>
            <a:r>
              <a:rPr lang="nb-NO" dirty="0"/>
              <a:t>Hvilken tilnærming foretrekker jeg som terapeut?</a:t>
            </a:r>
          </a:p>
          <a:p>
            <a:pPr>
              <a:lnSpc>
                <a:spcPct val="90000"/>
              </a:lnSpc>
            </a:pPr>
            <a:r>
              <a:rPr lang="nb-NO" dirty="0"/>
              <a:t>Hvordan kan jeg tilpasse de metodene jeg foretrekker for å fremme klientens mestring av rolle, rutine, oppgave eller del-oppgave?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8186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31846" y="404664"/>
            <a:ext cx="9009776" cy="1143000"/>
          </a:xfrm>
        </p:spPr>
        <p:txBody>
          <a:bodyPr/>
          <a:lstStyle/>
          <a:p>
            <a:pPr eaLnBrk="1" hangingPunct="1"/>
            <a:r>
              <a:rPr lang="nb-NO" sz="3200" i="1" dirty="0">
                <a:latin typeface="Arial" charset="0"/>
                <a:cs typeface="Arial" charset="0"/>
              </a:rPr>
              <a:t>Administrering av PRPP-systemet i  oppgaveanalyse</a:t>
            </a:r>
            <a:r>
              <a:rPr lang="nb-NO" b="0" i="1" dirty="0" smtClean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4066" y="1763882"/>
            <a:ext cx="9105411" cy="4954313"/>
          </a:xfrm>
        </p:spPr>
        <p:txBody>
          <a:bodyPr>
            <a:normAutofit fontScale="92500" lnSpcReduction="10000"/>
          </a:bodyPr>
          <a:lstStyle/>
          <a:p>
            <a:r>
              <a:rPr lang="nb-NO" sz="2400" dirty="0">
                <a:cs typeface="Times New Roman" pitchFamily="18" charset="0"/>
              </a:rPr>
              <a:t>Identifiser 3 eller 4 oppgaver i dagliglivet som er betydningsfulle for klientens situasjon </a:t>
            </a:r>
            <a:r>
              <a:rPr lang="nb-NO" sz="1800" dirty="0">
                <a:cs typeface="Times New Roman" pitchFamily="18" charset="0"/>
              </a:rPr>
              <a:t>(</a:t>
            </a:r>
            <a:r>
              <a:rPr lang="nb-NO" sz="1800" dirty="0">
                <a:cs typeface="Times New Roman" pitchFamily="18" charset="0"/>
              </a:rPr>
              <a:t>n</a:t>
            </a:r>
            <a:r>
              <a:rPr lang="nb-NO" sz="1800" dirty="0">
                <a:cs typeface="Times New Roman" pitchFamily="18" charset="0"/>
              </a:rPr>
              <a:t>ivå1). </a:t>
            </a:r>
          </a:p>
          <a:p>
            <a:pPr marL="0" indent="0">
              <a:buNone/>
            </a:pPr>
            <a:endParaRPr lang="nb-NO" sz="1800" dirty="0">
              <a:cs typeface="Times New Roman" pitchFamily="18" charset="0"/>
            </a:endParaRPr>
          </a:p>
          <a:p>
            <a:r>
              <a:rPr lang="nb-NO" sz="2400" dirty="0">
                <a:cs typeface="Times New Roman" pitchFamily="18" charset="0"/>
              </a:rPr>
              <a:t>Del oppgaven i </a:t>
            </a:r>
            <a:r>
              <a:rPr lang="nb-NO" sz="2400" dirty="0" err="1">
                <a:cs typeface="Times New Roman" pitchFamily="18" charset="0"/>
              </a:rPr>
              <a:t>hovedsteg</a:t>
            </a:r>
            <a:r>
              <a:rPr lang="nb-NO" sz="2400" dirty="0">
                <a:cs typeface="Times New Roman" pitchFamily="18" charset="0"/>
              </a:rPr>
              <a:t> og observer utførelse eller intervju personen </a:t>
            </a:r>
            <a:r>
              <a:rPr lang="nb-NO" sz="1800" dirty="0">
                <a:cs typeface="Times New Roman" pitchFamily="18" charset="0"/>
              </a:rPr>
              <a:t>(nivå 1 –prosedyre oppgaveanalyse).</a:t>
            </a:r>
          </a:p>
          <a:p>
            <a:pPr marL="0" indent="0">
              <a:buNone/>
            </a:pPr>
            <a:endParaRPr lang="nb-NO" sz="1800" dirty="0">
              <a:cs typeface="Times New Roman" pitchFamily="18" charset="0"/>
            </a:endParaRPr>
          </a:p>
          <a:p>
            <a:r>
              <a:rPr lang="nb-NO" sz="2400" dirty="0">
                <a:cs typeface="Times New Roman" pitchFamily="18" charset="0"/>
              </a:rPr>
              <a:t>Identifiser utførelsessteg som viser vansker med utførelsen (ferdigheter / mestring) </a:t>
            </a:r>
            <a:r>
              <a:rPr lang="nb-NO" sz="1800" dirty="0">
                <a:cs typeface="Times New Roman" pitchFamily="18" charset="0"/>
              </a:rPr>
              <a:t>(Nivå 1 –prosess oppgaveanalyse).</a:t>
            </a:r>
          </a:p>
          <a:p>
            <a:pPr marL="0" indent="0">
              <a:buNone/>
            </a:pPr>
            <a:endParaRPr lang="nb-NO" sz="1800" dirty="0">
              <a:cs typeface="Times New Roman" pitchFamily="18" charset="0"/>
            </a:endParaRPr>
          </a:p>
          <a:p>
            <a:r>
              <a:rPr lang="nb-NO" sz="2400" dirty="0">
                <a:cs typeface="Times New Roman" pitchFamily="18" charset="0"/>
              </a:rPr>
              <a:t>Bruk PRPP prosessanalysen for å vurdere prosess vansker som knyttes til utførelsesvanskene.</a:t>
            </a:r>
          </a:p>
          <a:p>
            <a:pPr marL="0" indent="0">
              <a:buNone/>
            </a:pPr>
            <a:endParaRPr lang="nb-NO" sz="2400" dirty="0">
              <a:cs typeface="Times New Roman" pitchFamily="18" charset="0"/>
            </a:endParaRPr>
          </a:p>
          <a:p>
            <a:r>
              <a:rPr lang="nb-NO" sz="2400" dirty="0">
                <a:cs typeface="Times New Roman" pitchFamily="18" charset="0"/>
              </a:rPr>
              <a:t>Planlegg behandling for å mestre ferdigheter i aktivitetsutførelse og / eller bedret kapasitet i informasjonsbearbeiding.</a:t>
            </a:r>
          </a:p>
        </p:txBody>
      </p:sp>
    </p:spTree>
    <p:extLst>
      <p:ext uri="{BB962C8B-B14F-4D97-AF65-F5344CB8AC3E}">
        <p14:creationId xmlns:p14="http://schemas.microsoft.com/office/powerpoint/2010/main" val="3051850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850" y="404664"/>
            <a:ext cx="8023818" cy="1143000"/>
          </a:xfrm>
        </p:spPr>
        <p:txBody>
          <a:bodyPr/>
          <a:lstStyle/>
          <a:p>
            <a:pPr eaLnBrk="1" hangingPunct="1"/>
            <a:r>
              <a:rPr lang="nb-NO" dirty="0" smtClean="0"/>
              <a:t>Oppgaveanalyse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82180" y="1705906"/>
            <a:ext cx="8398196" cy="4551311"/>
          </a:xfrm>
        </p:spPr>
        <p:txBody>
          <a:bodyPr>
            <a:normAutofit/>
          </a:bodyPr>
          <a:lstStyle/>
          <a:p>
            <a:pPr eaLnBrk="1" hangingPunct="1"/>
            <a:r>
              <a:rPr lang="nb-NO" sz="2400" b="1" i="1" dirty="0"/>
              <a:t>Prosedyre oppgaveanalyse </a:t>
            </a:r>
            <a:r>
              <a:rPr lang="nb-NO" sz="2400" dirty="0"/>
              <a:t>der oppgaver, rutiner eller roller deles inn i målbare steg slik at vansker med utførelse som identifiseres (Nivå 1).</a:t>
            </a:r>
            <a:r>
              <a:rPr lang="nb-NO" dirty="0"/>
              <a:t> </a:t>
            </a:r>
          </a:p>
          <a:p>
            <a:pPr eaLnBrk="1" hangingPunct="1">
              <a:buFontTx/>
              <a:buNone/>
            </a:pPr>
            <a:r>
              <a:rPr lang="en-GB" sz="2000" i="1" dirty="0">
                <a:cs typeface="Times New Roman" pitchFamily="18" charset="0"/>
              </a:rPr>
              <a:t>	”The process of systematically breaking down a task (a job; an activity, a routine) into its operationally defined steps (unit; elements; components)”.</a:t>
            </a:r>
            <a:r>
              <a:rPr lang="en-GB" sz="2000" dirty="0">
                <a:cs typeface="Times New Roman" pitchFamily="18" charset="0"/>
              </a:rPr>
              <a:t> </a:t>
            </a:r>
          </a:p>
          <a:p>
            <a:pPr eaLnBrk="1" hangingPunct="1">
              <a:buFontTx/>
              <a:buNone/>
            </a:pPr>
            <a:endParaRPr lang="nb-NO" dirty="0"/>
          </a:p>
          <a:p>
            <a:r>
              <a:rPr lang="nb-NO" sz="2400" b="1" i="1" dirty="0"/>
              <a:t>Prosess oppgaveanalyse </a:t>
            </a:r>
            <a:r>
              <a:rPr lang="nb-NO" sz="2400" dirty="0"/>
              <a:t>der utførelsesvansker undersøkes nærmere for å vurdere de underliggende kognitive prosesser som skaper vanskene (Nivå 2).</a:t>
            </a:r>
          </a:p>
          <a:p>
            <a:pPr eaLnBrk="1" hangingPunct="1">
              <a:buFontTx/>
              <a:buNone/>
            </a:pPr>
            <a:r>
              <a:rPr lang="en-GB" sz="2000" i="1" dirty="0">
                <a:cs typeface="Times New Roman" pitchFamily="18" charset="0"/>
              </a:rPr>
              <a:t>	“A detailed descriptor of each behaviour needed to accomplish a functional goal, given a person’s level of ability”</a:t>
            </a:r>
            <a:r>
              <a:rPr lang="en-GB" sz="2000" dirty="0">
                <a:cs typeface="Times New Roman" pitchFamily="18" charset="0"/>
              </a:rPr>
              <a:t> (Brown, 1987).</a:t>
            </a:r>
            <a:r>
              <a:rPr lang="nb-NO" sz="2000" dirty="0"/>
              <a:t> </a:t>
            </a:r>
          </a:p>
          <a:p>
            <a:pPr eaLnBrk="1" hangingPunct="1"/>
            <a:endParaRPr lang="nb-NO" sz="20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268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98290" y="381697"/>
            <a:ext cx="9244668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b-NO" dirty="0" smtClean="0"/>
              <a:t>Prosedyre oppgaveanalyse av nivå 1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9568" y="1777186"/>
            <a:ext cx="8481082" cy="473696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nb-NO" sz="2000" dirty="0"/>
              <a:t>PRPP systemet anvender prosedyre oppgaveanalyse for å identifisere vansker med utførelsen. Info kan brukes til å: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nb-NO" sz="2000" dirty="0"/>
              <a:t>v</a:t>
            </a:r>
            <a:r>
              <a:rPr lang="nb-NO" sz="2000" dirty="0"/>
              <a:t>urdere aktuell mestring mot forventet mestringsnivå</a:t>
            </a:r>
          </a:p>
          <a:p>
            <a:pPr marL="457200" lvl="1" indent="0">
              <a:buNone/>
            </a:pPr>
            <a:endParaRPr lang="nb-NO" sz="2000" dirty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nb-NO" sz="2000" dirty="0"/>
              <a:t>v</a:t>
            </a:r>
            <a:r>
              <a:rPr lang="nb-NO" sz="2000" dirty="0"/>
              <a:t>urdere type vansker som oppstår i aktivitetsutførelsen</a:t>
            </a:r>
          </a:p>
          <a:p>
            <a:pPr marL="457200" lvl="1" indent="0">
              <a:buNone/>
            </a:pPr>
            <a:endParaRPr lang="nb-NO" sz="2000" dirty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nb-NO" sz="2000" dirty="0"/>
              <a:t>utvikle en basis for å vurdere / måle små og store trinnvise forandringer</a:t>
            </a:r>
          </a:p>
          <a:p>
            <a:pPr marL="457200" lvl="1" indent="0">
              <a:buNone/>
            </a:pPr>
            <a:endParaRPr lang="nb-NO" sz="2000" dirty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nb-NO" sz="2000" dirty="0"/>
              <a:t>f</a:t>
            </a:r>
            <a:r>
              <a:rPr lang="nb-NO" sz="2000" dirty="0"/>
              <a:t>rembringe kunnskap om hvilken systematisk instruksjon som kreves for å fremme aktivitetsutførelse</a:t>
            </a:r>
          </a:p>
          <a:p>
            <a:pPr marL="457200" lvl="1" indent="0">
              <a:buNone/>
            </a:pPr>
            <a:endParaRPr lang="nb-NO" sz="2000" dirty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nb-NO" sz="2000" dirty="0"/>
              <a:t>frembringe grunnleggende informasjon om ferdigheter i aktivitetsutførelse</a:t>
            </a:r>
          </a:p>
        </p:txBody>
      </p:sp>
    </p:spTree>
    <p:extLst>
      <p:ext uri="{BB962C8B-B14F-4D97-AF65-F5344CB8AC3E}">
        <p14:creationId xmlns:p14="http://schemas.microsoft.com/office/powerpoint/2010/main" val="1772726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57012" y="561598"/>
            <a:ext cx="9068499" cy="11906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b-NO" sz="4000" b="0" i="1" dirty="0" smtClean="0">
                <a:latin typeface="Arial" charset="0"/>
                <a:cs typeface="Arial" charset="0"/>
              </a:rPr>
              <a:t>PRPP NIVÅ 1: </a:t>
            </a:r>
            <a:br>
              <a:rPr lang="nb-NO" sz="4000" b="0" i="1" dirty="0" smtClean="0">
                <a:latin typeface="Arial" charset="0"/>
                <a:cs typeface="Arial" charset="0"/>
              </a:rPr>
            </a:br>
            <a:r>
              <a:rPr lang="nb-NO" sz="4000" dirty="0"/>
              <a:t>Kartlegge mestring i aktivitetsutførelse</a:t>
            </a:r>
            <a:r>
              <a:rPr lang="nb-NO" b="0" i="1" dirty="0" smtClean="0">
                <a:latin typeface="Arial" charset="0"/>
                <a:cs typeface="Arial" charset="0"/>
              </a:rPr>
              <a:t/>
            </a:r>
            <a:br>
              <a:rPr lang="nb-NO" b="0" i="1" dirty="0" smtClean="0">
                <a:latin typeface="Arial" charset="0"/>
                <a:cs typeface="Arial" charset="0"/>
              </a:rPr>
            </a:br>
            <a:endParaRPr lang="nb-NO" b="0" i="1" dirty="0" smtClean="0">
              <a:latin typeface="Arial" charset="0"/>
              <a:cs typeface="Arial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59080" y="1641702"/>
            <a:ext cx="3428952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nb-NO" sz="2400" dirty="0">
                <a:cs typeface="Times New Roman" pitchFamily="18" charset="0"/>
              </a:rPr>
              <a:t>Analyse av NIVÅ 1: </a:t>
            </a:r>
            <a:r>
              <a:rPr lang="nb-NO" sz="2400" dirty="0" err="1">
                <a:cs typeface="Times New Roman" pitchFamily="18" charset="0"/>
              </a:rPr>
              <a:t>Kriterie</a:t>
            </a:r>
            <a:r>
              <a:rPr lang="nb-NO" sz="2400" dirty="0">
                <a:cs typeface="Times New Roman" pitchFamily="18" charset="0"/>
              </a:rPr>
              <a:t> %___________</a:t>
            </a:r>
          </a:p>
          <a:p>
            <a:pPr eaLnBrk="1" hangingPunct="1"/>
            <a:r>
              <a:rPr lang="nb-NO" dirty="0">
                <a:cs typeface="Times New Roman" pitchFamily="18" charset="0"/>
              </a:rPr>
              <a:t>Hvilke trinn gjør de feil?          </a:t>
            </a:r>
          </a:p>
          <a:p>
            <a:pPr eaLnBrk="1" hangingPunct="1"/>
            <a:r>
              <a:rPr lang="nb-NO" dirty="0">
                <a:cs typeface="Times New Roman" pitchFamily="18" charset="0"/>
              </a:rPr>
              <a:t>Hva skyldes vanskene?</a:t>
            </a:r>
          </a:p>
          <a:p>
            <a:pPr lvl="1" eaLnBrk="1" hangingPunct="1"/>
            <a:r>
              <a:rPr lang="nb-NO" dirty="0">
                <a:cs typeface="Times New Roman" pitchFamily="18" charset="0"/>
              </a:rPr>
              <a:t>Nøyaktighet</a:t>
            </a:r>
          </a:p>
          <a:p>
            <a:pPr lvl="1" eaLnBrk="1" hangingPunct="1"/>
            <a:r>
              <a:rPr lang="nb-NO" dirty="0">
                <a:cs typeface="Times New Roman" pitchFamily="18" charset="0"/>
              </a:rPr>
              <a:t>Repetering</a:t>
            </a:r>
          </a:p>
          <a:p>
            <a:pPr lvl="1" eaLnBrk="1" hangingPunct="1"/>
            <a:r>
              <a:rPr lang="nb-NO" dirty="0">
                <a:cs typeface="Times New Roman" pitchFamily="18" charset="0"/>
              </a:rPr>
              <a:t>Utelatelse</a:t>
            </a:r>
          </a:p>
          <a:p>
            <a:pPr lvl="1" eaLnBrk="1" hangingPunct="1"/>
            <a:r>
              <a:rPr lang="nb-NO" dirty="0">
                <a:cs typeface="Times New Roman" pitchFamily="18" charset="0"/>
              </a:rPr>
              <a:t>Tid</a:t>
            </a:r>
            <a:endParaRPr lang="nb-NO" dirty="0"/>
          </a:p>
        </p:txBody>
      </p:sp>
      <p:sp>
        <p:nvSpPr>
          <p:cNvPr id="14340" name="Rectangle 267"/>
          <p:cNvSpPr>
            <a:spLocks noChangeArrowheads="1"/>
          </p:cNvSpPr>
          <p:nvPr/>
        </p:nvSpPr>
        <p:spPr bwMode="auto">
          <a:xfrm>
            <a:off x="1527175" y="852489"/>
            <a:ext cx="9144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tabLst>
                <a:tab pos="1600200" algn="l"/>
              </a:tabLst>
            </a:pPr>
            <a:r>
              <a:rPr lang="nb-NO" sz="600">
                <a:latin typeface="Arial Narrow" pitchFamily="34" charset="0"/>
                <a:cs typeface="Times New Roman" pitchFamily="18" charset="0"/>
              </a:rPr>
              <a:t>	</a:t>
            </a:r>
            <a:endParaRPr lang="nb-NO" sz="120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1600200" algn="l"/>
              </a:tabLst>
            </a:pPr>
            <a:endParaRPr lang="nb-NO" sz="2400">
              <a:latin typeface="Times New Roman" pitchFamily="18" charset="0"/>
            </a:endParaRPr>
          </a:p>
        </p:txBody>
      </p:sp>
      <p:grpSp>
        <p:nvGrpSpPr>
          <p:cNvPr id="14341" name="Group 374"/>
          <p:cNvGrpSpPr>
            <a:grpSpLocks/>
          </p:cNvGrpSpPr>
          <p:nvPr/>
        </p:nvGrpSpPr>
        <p:grpSpPr bwMode="auto">
          <a:xfrm>
            <a:off x="5455593" y="2270378"/>
            <a:ext cx="3962400" cy="3733800"/>
            <a:chOff x="-3" y="343"/>
            <a:chExt cx="2180" cy="2904"/>
          </a:xfrm>
        </p:grpSpPr>
        <p:grpSp>
          <p:nvGrpSpPr>
            <p:cNvPr id="14342" name="Group 372"/>
            <p:cNvGrpSpPr>
              <a:grpSpLocks/>
            </p:cNvGrpSpPr>
            <p:nvPr/>
          </p:nvGrpSpPr>
          <p:grpSpPr bwMode="auto">
            <a:xfrm>
              <a:off x="0" y="346"/>
              <a:ext cx="2174" cy="2898"/>
              <a:chOff x="0" y="346"/>
              <a:chExt cx="2174" cy="2898"/>
            </a:xfrm>
          </p:grpSpPr>
          <p:grpSp>
            <p:nvGrpSpPr>
              <p:cNvPr id="14344" name="Group 301"/>
              <p:cNvGrpSpPr>
                <a:grpSpLocks/>
              </p:cNvGrpSpPr>
              <p:nvPr/>
            </p:nvGrpSpPr>
            <p:grpSpPr bwMode="auto">
              <a:xfrm>
                <a:off x="0" y="346"/>
                <a:ext cx="1062" cy="403"/>
                <a:chOff x="0" y="346"/>
                <a:chExt cx="1062" cy="403"/>
              </a:xfrm>
            </p:grpSpPr>
            <p:sp>
              <p:nvSpPr>
                <p:cNvPr id="14446" name="Rectangle 268"/>
                <p:cNvSpPr>
                  <a:spLocks noChangeArrowheads="1"/>
                </p:cNvSpPr>
                <p:nvPr/>
              </p:nvSpPr>
              <p:spPr bwMode="auto">
                <a:xfrm>
                  <a:off x="28" y="346"/>
                  <a:ext cx="100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47" name="Rectangle 300"/>
                <p:cNvSpPr>
                  <a:spLocks noChangeArrowheads="1"/>
                </p:cNvSpPr>
                <p:nvPr/>
              </p:nvSpPr>
              <p:spPr bwMode="auto">
                <a:xfrm>
                  <a:off x="0" y="346"/>
                  <a:ext cx="106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45" name="Group 303"/>
              <p:cNvGrpSpPr>
                <a:grpSpLocks/>
              </p:cNvGrpSpPr>
              <p:nvPr/>
            </p:nvGrpSpPr>
            <p:grpSpPr bwMode="auto">
              <a:xfrm>
                <a:off x="1062" y="346"/>
                <a:ext cx="1112" cy="403"/>
                <a:chOff x="1062" y="346"/>
                <a:chExt cx="1112" cy="403"/>
              </a:xfrm>
            </p:grpSpPr>
            <p:sp>
              <p:nvSpPr>
                <p:cNvPr id="14444" name="Rectangle 269"/>
                <p:cNvSpPr>
                  <a:spLocks noChangeArrowheads="1"/>
                </p:cNvSpPr>
                <p:nvPr/>
              </p:nvSpPr>
              <p:spPr bwMode="auto">
                <a:xfrm>
                  <a:off x="1090" y="346"/>
                  <a:ext cx="105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 dirty="0">
                      <a:latin typeface="Arial Narrow" pitchFamily="34" charset="0"/>
                      <a:cs typeface="Times New Roman" pitchFamily="18" charset="0"/>
                    </a:rPr>
                    <a:t>VANSKER</a:t>
                  </a:r>
                  <a:endParaRPr lang="nb-NO" sz="1200" dirty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0" hangingPunct="0">
                    <a:tabLst>
                      <a:tab pos="1714500" algn="l"/>
                    </a:tabLst>
                  </a:pPr>
                  <a:r>
                    <a:rPr lang="nb-NO" sz="2400" dirty="0">
                      <a:latin typeface="Times New Roman" pitchFamily="18" charset="0"/>
                    </a:rPr>
                    <a:t>N   R     U  </a:t>
                  </a:r>
                  <a:r>
                    <a:rPr lang="nb-NO" sz="2400" dirty="0" smtClean="0">
                      <a:latin typeface="Times New Roman" pitchFamily="18" charset="0"/>
                    </a:rPr>
                    <a:t> T  </a:t>
                  </a:r>
                  <a:r>
                    <a:rPr lang="nb-NO" sz="2400" dirty="0">
                      <a:latin typeface="Times New Roman" pitchFamily="18" charset="0"/>
                    </a:rPr>
                    <a:t>T</a:t>
                  </a:r>
                  <a:endParaRPr lang="nb-NO" sz="2400" dirty="0">
                    <a:latin typeface="Times New Roman" pitchFamily="18" charset="0"/>
                  </a:endParaRPr>
                </a:p>
              </p:txBody>
            </p:sp>
            <p:sp>
              <p:nvSpPr>
                <p:cNvPr id="14445" name="Rectangle 302"/>
                <p:cNvSpPr>
                  <a:spLocks noChangeArrowheads="1"/>
                </p:cNvSpPr>
                <p:nvPr/>
              </p:nvSpPr>
              <p:spPr bwMode="auto">
                <a:xfrm>
                  <a:off x="1062" y="346"/>
                  <a:ext cx="111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46" name="Group 305"/>
              <p:cNvGrpSpPr>
                <a:grpSpLocks/>
              </p:cNvGrpSpPr>
              <p:nvPr/>
            </p:nvGrpSpPr>
            <p:grpSpPr bwMode="auto">
              <a:xfrm>
                <a:off x="0" y="749"/>
                <a:ext cx="1062" cy="480"/>
                <a:chOff x="0" y="749"/>
                <a:chExt cx="1062" cy="480"/>
              </a:xfrm>
            </p:grpSpPr>
            <p:sp>
              <p:nvSpPr>
                <p:cNvPr id="14442" name="Rectangle 270"/>
                <p:cNvSpPr>
                  <a:spLocks noChangeArrowheads="1"/>
                </p:cNvSpPr>
                <p:nvPr/>
              </p:nvSpPr>
              <p:spPr bwMode="auto">
                <a:xfrm>
                  <a:off x="28" y="749"/>
                  <a:ext cx="1006" cy="4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Arial Narrow" pitchFamily="34" charset="0"/>
                      <a:cs typeface="Times New Roman" pitchFamily="18" charset="0"/>
                    </a:rPr>
                    <a:t>TRINN I OPPGAVEN</a:t>
                  </a:r>
                  <a:endParaRPr lang="nb-NO" sz="1200">
                    <a:latin typeface="Times New Roman" pitchFamily="18" charset="0"/>
                    <a:cs typeface="Times New Roman" pitchFamily="18" charset="0"/>
                  </a:endParaRP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43" name="Rectangle 304"/>
                <p:cNvSpPr>
                  <a:spLocks noChangeArrowheads="1"/>
                </p:cNvSpPr>
                <p:nvPr/>
              </p:nvSpPr>
              <p:spPr bwMode="auto">
                <a:xfrm>
                  <a:off x="0" y="749"/>
                  <a:ext cx="1062" cy="480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47" name="Group 309"/>
              <p:cNvGrpSpPr>
                <a:grpSpLocks/>
              </p:cNvGrpSpPr>
              <p:nvPr/>
            </p:nvGrpSpPr>
            <p:grpSpPr bwMode="auto">
              <a:xfrm>
                <a:off x="1062" y="749"/>
                <a:ext cx="278" cy="480"/>
                <a:chOff x="1062" y="749"/>
                <a:chExt cx="278" cy="480"/>
              </a:xfrm>
            </p:grpSpPr>
            <p:sp>
              <p:nvSpPr>
                <p:cNvPr id="14438" name="Rectangle 308"/>
                <p:cNvSpPr>
                  <a:spLocks noChangeArrowheads="1"/>
                </p:cNvSpPr>
                <p:nvPr/>
              </p:nvSpPr>
              <p:spPr bwMode="auto">
                <a:xfrm>
                  <a:off x="1062" y="749"/>
                  <a:ext cx="278" cy="48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  <p:grpSp>
              <p:nvGrpSpPr>
                <p:cNvPr id="14439" name="Group 307"/>
                <p:cNvGrpSpPr>
                  <a:grpSpLocks/>
                </p:cNvGrpSpPr>
                <p:nvPr/>
              </p:nvGrpSpPr>
              <p:grpSpPr bwMode="auto">
                <a:xfrm>
                  <a:off x="1062" y="749"/>
                  <a:ext cx="278" cy="480"/>
                  <a:chOff x="1062" y="749"/>
                  <a:chExt cx="278" cy="480"/>
                </a:xfrm>
              </p:grpSpPr>
              <p:sp>
                <p:nvSpPr>
                  <p:cNvPr id="14440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1090" y="749"/>
                    <a:ext cx="222" cy="480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sq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GB" sz="1000" b="1">
                        <a:latin typeface="Arial Narrow" pitchFamily="34" charset="0"/>
                        <a:cs typeface="Times New Roman" pitchFamily="18" charset="0"/>
                      </a:rPr>
                      <a:t>Nøy.</a:t>
                    </a:r>
                    <a:endParaRPr lang="nb-NO" sz="12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eaLnBrk="0" hangingPunct="0"/>
                    <a:endParaRPr lang="nb-NO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441" name="Rectangle 306"/>
                  <p:cNvSpPr>
                    <a:spLocks noChangeArrowheads="1"/>
                  </p:cNvSpPr>
                  <p:nvPr/>
                </p:nvSpPr>
                <p:spPr bwMode="auto">
                  <a:xfrm>
                    <a:off x="1062" y="749"/>
                    <a:ext cx="278" cy="480"/>
                  </a:xfrm>
                  <a:prstGeom prst="rect">
                    <a:avLst/>
                  </a:prstGeom>
                  <a:noFill/>
                  <a:ln w="7" cap="sq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nb-NO"/>
                  </a:p>
                </p:txBody>
              </p:sp>
            </p:grpSp>
          </p:grpSp>
          <p:grpSp>
            <p:nvGrpSpPr>
              <p:cNvPr id="14348" name="Group 313"/>
              <p:cNvGrpSpPr>
                <a:grpSpLocks/>
              </p:cNvGrpSpPr>
              <p:nvPr/>
            </p:nvGrpSpPr>
            <p:grpSpPr bwMode="auto">
              <a:xfrm>
                <a:off x="1340" y="749"/>
                <a:ext cx="278" cy="480"/>
                <a:chOff x="1340" y="749"/>
                <a:chExt cx="278" cy="480"/>
              </a:xfrm>
            </p:grpSpPr>
            <p:sp>
              <p:nvSpPr>
                <p:cNvPr id="14434" name="Rectangle 312"/>
                <p:cNvSpPr>
                  <a:spLocks noChangeArrowheads="1"/>
                </p:cNvSpPr>
                <p:nvPr/>
              </p:nvSpPr>
              <p:spPr bwMode="auto">
                <a:xfrm>
                  <a:off x="1340" y="749"/>
                  <a:ext cx="278" cy="48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  <p:grpSp>
              <p:nvGrpSpPr>
                <p:cNvPr id="14435" name="Group 311"/>
                <p:cNvGrpSpPr>
                  <a:grpSpLocks/>
                </p:cNvGrpSpPr>
                <p:nvPr/>
              </p:nvGrpSpPr>
              <p:grpSpPr bwMode="auto">
                <a:xfrm>
                  <a:off x="1340" y="749"/>
                  <a:ext cx="278" cy="480"/>
                  <a:chOff x="1340" y="749"/>
                  <a:chExt cx="278" cy="480"/>
                </a:xfrm>
              </p:grpSpPr>
              <p:sp>
                <p:nvSpPr>
                  <p:cNvPr id="14436" name="Rectangle 272"/>
                  <p:cNvSpPr>
                    <a:spLocks noChangeArrowheads="1"/>
                  </p:cNvSpPr>
                  <p:nvPr/>
                </p:nvSpPr>
                <p:spPr bwMode="auto">
                  <a:xfrm>
                    <a:off x="1368" y="749"/>
                    <a:ext cx="222" cy="480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sq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GB" sz="1000" b="1">
                        <a:latin typeface="Arial Narrow" pitchFamily="34" charset="0"/>
                        <a:cs typeface="Times New Roman" pitchFamily="18" charset="0"/>
                      </a:rPr>
                      <a:t>Rep.</a:t>
                    </a:r>
                    <a:endParaRPr lang="nb-NO" sz="12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eaLnBrk="0" hangingPunct="0"/>
                    <a:endParaRPr lang="nb-NO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437" name="Rectangle 310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749"/>
                    <a:ext cx="278" cy="480"/>
                  </a:xfrm>
                  <a:prstGeom prst="rect">
                    <a:avLst/>
                  </a:prstGeom>
                  <a:noFill/>
                  <a:ln w="7" cap="sq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nb-NO"/>
                  </a:p>
                </p:txBody>
              </p:sp>
            </p:grpSp>
          </p:grpSp>
          <p:grpSp>
            <p:nvGrpSpPr>
              <p:cNvPr id="14349" name="Group 317"/>
              <p:cNvGrpSpPr>
                <a:grpSpLocks/>
              </p:cNvGrpSpPr>
              <p:nvPr/>
            </p:nvGrpSpPr>
            <p:grpSpPr bwMode="auto">
              <a:xfrm>
                <a:off x="1618" y="749"/>
                <a:ext cx="278" cy="480"/>
                <a:chOff x="1618" y="749"/>
                <a:chExt cx="278" cy="480"/>
              </a:xfrm>
            </p:grpSpPr>
            <p:sp>
              <p:nvSpPr>
                <p:cNvPr id="14430" name="Rectangle 316"/>
                <p:cNvSpPr>
                  <a:spLocks noChangeArrowheads="1"/>
                </p:cNvSpPr>
                <p:nvPr/>
              </p:nvSpPr>
              <p:spPr bwMode="auto">
                <a:xfrm>
                  <a:off x="1618" y="749"/>
                  <a:ext cx="278" cy="48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  <p:grpSp>
              <p:nvGrpSpPr>
                <p:cNvPr id="14431" name="Group 315"/>
                <p:cNvGrpSpPr>
                  <a:grpSpLocks/>
                </p:cNvGrpSpPr>
                <p:nvPr/>
              </p:nvGrpSpPr>
              <p:grpSpPr bwMode="auto">
                <a:xfrm>
                  <a:off x="1618" y="749"/>
                  <a:ext cx="278" cy="480"/>
                  <a:chOff x="1618" y="749"/>
                  <a:chExt cx="278" cy="480"/>
                </a:xfrm>
              </p:grpSpPr>
              <p:sp>
                <p:nvSpPr>
                  <p:cNvPr id="14432" name="Rectangle 273"/>
                  <p:cNvSpPr>
                    <a:spLocks noChangeArrowheads="1"/>
                  </p:cNvSpPr>
                  <p:nvPr/>
                </p:nvSpPr>
                <p:spPr bwMode="auto">
                  <a:xfrm>
                    <a:off x="1646" y="749"/>
                    <a:ext cx="222" cy="480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sq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GB" sz="1000" b="1">
                        <a:latin typeface="Arial Narrow" pitchFamily="34" charset="0"/>
                        <a:cs typeface="Times New Roman" pitchFamily="18" charset="0"/>
                      </a:rPr>
                      <a:t>Utel.</a:t>
                    </a:r>
                    <a:endParaRPr lang="nb-NO" sz="12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eaLnBrk="0" hangingPunct="0"/>
                    <a:endParaRPr lang="nb-NO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433" name="Rectangle 314"/>
                  <p:cNvSpPr>
                    <a:spLocks noChangeArrowheads="1"/>
                  </p:cNvSpPr>
                  <p:nvPr/>
                </p:nvSpPr>
                <p:spPr bwMode="auto">
                  <a:xfrm>
                    <a:off x="1618" y="749"/>
                    <a:ext cx="278" cy="480"/>
                  </a:xfrm>
                  <a:prstGeom prst="rect">
                    <a:avLst/>
                  </a:prstGeom>
                  <a:noFill/>
                  <a:ln w="7" cap="sq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nb-NO"/>
                  </a:p>
                </p:txBody>
              </p:sp>
            </p:grpSp>
          </p:grpSp>
          <p:grpSp>
            <p:nvGrpSpPr>
              <p:cNvPr id="14350" name="Group 321"/>
              <p:cNvGrpSpPr>
                <a:grpSpLocks/>
              </p:cNvGrpSpPr>
              <p:nvPr/>
            </p:nvGrpSpPr>
            <p:grpSpPr bwMode="auto">
              <a:xfrm>
                <a:off x="1896" y="749"/>
                <a:ext cx="278" cy="480"/>
                <a:chOff x="1896" y="749"/>
                <a:chExt cx="278" cy="480"/>
              </a:xfrm>
            </p:grpSpPr>
            <p:sp>
              <p:nvSpPr>
                <p:cNvPr id="14426" name="Rectangle 320"/>
                <p:cNvSpPr>
                  <a:spLocks noChangeArrowheads="1"/>
                </p:cNvSpPr>
                <p:nvPr/>
              </p:nvSpPr>
              <p:spPr bwMode="auto">
                <a:xfrm>
                  <a:off x="1896" y="749"/>
                  <a:ext cx="278" cy="480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  <p:grpSp>
              <p:nvGrpSpPr>
                <p:cNvPr id="14427" name="Group 319"/>
                <p:cNvGrpSpPr>
                  <a:grpSpLocks/>
                </p:cNvGrpSpPr>
                <p:nvPr/>
              </p:nvGrpSpPr>
              <p:grpSpPr bwMode="auto">
                <a:xfrm>
                  <a:off x="1896" y="749"/>
                  <a:ext cx="278" cy="480"/>
                  <a:chOff x="1896" y="749"/>
                  <a:chExt cx="278" cy="480"/>
                </a:xfrm>
              </p:grpSpPr>
              <p:sp>
                <p:nvSpPr>
                  <p:cNvPr id="14428" name="Rectangle 274"/>
                  <p:cNvSpPr>
                    <a:spLocks noChangeArrowheads="1"/>
                  </p:cNvSpPr>
                  <p:nvPr/>
                </p:nvSpPr>
                <p:spPr bwMode="auto">
                  <a:xfrm>
                    <a:off x="1924" y="749"/>
                    <a:ext cx="222" cy="480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sq">
                        <a:solidFill>
                          <a:schemeClr val="tx1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nb-NO" sz="1000" b="1">
                        <a:latin typeface="Arial Narrow" pitchFamily="34" charset="0"/>
                        <a:cs typeface="Times New Roman" pitchFamily="18" charset="0"/>
                      </a:rPr>
                      <a:t>Tid</a:t>
                    </a:r>
                    <a:endParaRPr lang="nb-NO" sz="120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eaLnBrk="0" hangingPunct="0"/>
                    <a:endParaRPr lang="nb-NO" sz="2400"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4429" name="Rectangle 318"/>
                  <p:cNvSpPr>
                    <a:spLocks noChangeArrowheads="1"/>
                  </p:cNvSpPr>
                  <p:nvPr/>
                </p:nvSpPr>
                <p:spPr bwMode="auto">
                  <a:xfrm>
                    <a:off x="1896" y="749"/>
                    <a:ext cx="278" cy="480"/>
                  </a:xfrm>
                  <a:prstGeom prst="rect">
                    <a:avLst/>
                  </a:prstGeom>
                  <a:noFill/>
                  <a:ln w="7" cap="sq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nb-NO"/>
                  </a:p>
                </p:txBody>
              </p:sp>
            </p:grpSp>
          </p:grpSp>
          <p:grpSp>
            <p:nvGrpSpPr>
              <p:cNvPr id="14351" name="Group 323"/>
              <p:cNvGrpSpPr>
                <a:grpSpLocks/>
              </p:cNvGrpSpPr>
              <p:nvPr/>
            </p:nvGrpSpPr>
            <p:grpSpPr bwMode="auto">
              <a:xfrm>
                <a:off x="0" y="1229"/>
                <a:ext cx="1062" cy="403"/>
                <a:chOff x="0" y="1229"/>
                <a:chExt cx="1062" cy="403"/>
              </a:xfrm>
            </p:grpSpPr>
            <p:sp>
              <p:nvSpPr>
                <p:cNvPr id="14424" name="Rectangle 275"/>
                <p:cNvSpPr>
                  <a:spLocks noChangeArrowheads="1"/>
                </p:cNvSpPr>
                <p:nvPr/>
              </p:nvSpPr>
              <p:spPr bwMode="auto">
                <a:xfrm>
                  <a:off x="28" y="1229"/>
                  <a:ext cx="100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25" name="Rectangle 322"/>
                <p:cNvSpPr>
                  <a:spLocks noChangeArrowheads="1"/>
                </p:cNvSpPr>
                <p:nvPr/>
              </p:nvSpPr>
              <p:spPr bwMode="auto">
                <a:xfrm>
                  <a:off x="0" y="1229"/>
                  <a:ext cx="106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2" name="Group 325"/>
              <p:cNvGrpSpPr>
                <a:grpSpLocks/>
              </p:cNvGrpSpPr>
              <p:nvPr/>
            </p:nvGrpSpPr>
            <p:grpSpPr bwMode="auto">
              <a:xfrm>
                <a:off x="1062" y="1229"/>
                <a:ext cx="278" cy="403"/>
                <a:chOff x="1062" y="1229"/>
                <a:chExt cx="278" cy="403"/>
              </a:xfrm>
            </p:grpSpPr>
            <p:sp>
              <p:nvSpPr>
                <p:cNvPr id="14422" name="Rectangle 276"/>
                <p:cNvSpPr>
                  <a:spLocks noChangeArrowheads="1"/>
                </p:cNvSpPr>
                <p:nvPr/>
              </p:nvSpPr>
              <p:spPr bwMode="auto">
                <a:xfrm>
                  <a:off x="1090" y="1229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23" name="Rectangle 324"/>
                <p:cNvSpPr>
                  <a:spLocks noChangeArrowheads="1"/>
                </p:cNvSpPr>
                <p:nvPr/>
              </p:nvSpPr>
              <p:spPr bwMode="auto">
                <a:xfrm>
                  <a:off x="1062" y="1229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3" name="Group 327"/>
              <p:cNvGrpSpPr>
                <a:grpSpLocks/>
              </p:cNvGrpSpPr>
              <p:nvPr/>
            </p:nvGrpSpPr>
            <p:grpSpPr bwMode="auto">
              <a:xfrm>
                <a:off x="1340" y="1229"/>
                <a:ext cx="278" cy="403"/>
                <a:chOff x="1340" y="1229"/>
                <a:chExt cx="278" cy="403"/>
              </a:xfrm>
            </p:grpSpPr>
            <p:sp>
              <p:nvSpPr>
                <p:cNvPr id="14420" name="Rectangle 277"/>
                <p:cNvSpPr>
                  <a:spLocks noChangeArrowheads="1"/>
                </p:cNvSpPr>
                <p:nvPr/>
              </p:nvSpPr>
              <p:spPr bwMode="auto">
                <a:xfrm>
                  <a:off x="1368" y="1229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21" name="Rectangle 326"/>
                <p:cNvSpPr>
                  <a:spLocks noChangeArrowheads="1"/>
                </p:cNvSpPr>
                <p:nvPr/>
              </p:nvSpPr>
              <p:spPr bwMode="auto">
                <a:xfrm>
                  <a:off x="1340" y="1229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4" name="Group 329"/>
              <p:cNvGrpSpPr>
                <a:grpSpLocks/>
              </p:cNvGrpSpPr>
              <p:nvPr/>
            </p:nvGrpSpPr>
            <p:grpSpPr bwMode="auto">
              <a:xfrm>
                <a:off x="1618" y="1229"/>
                <a:ext cx="278" cy="403"/>
                <a:chOff x="1618" y="1229"/>
                <a:chExt cx="278" cy="403"/>
              </a:xfrm>
            </p:grpSpPr>
            <p:sp>
              <p:nvSpPr>
                <p:cNvPr id="14418" name="Rectangle 278"/>
                <p:cNvSpPr>
                  <a:spLocks noChangeArrowheads="1"/>
                </p:cNvSpPr>
                <p:nvPr/>
              </p:nvSpPr>
              <p:spPr bwMode="auto">
                <a:xfrm>
                  <a:off x="1646" y="1229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19" name="Rectangle 328"/>
                <p:cNvSpPr>
                  <a:spLocks noChangeArrowheads="1"/>
                </p:cNvSpPr>
                <p:nvPr/>
              </p:nvSpPr>
              <p:spPr bwMode="auto">
                <a:xfrm>
                  <a:off x="1618" y="1229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5" name="Group 331"/>
              <p:cNvGrpSpPr>
                <a:grpSpLocks/>
              </p:cNvGrpSpPr>
              <p:nvPr/>
            </p:nvGrpSpPr>
            <p:grpSpPr bwMode="auto">
              <a:xfrm>
                <a:off x="1896" y="1229"/>
                <a:ext cx="278" cy="403"/>
                <a:chOff x="1896" y="1229"/>
                <a:chExt cx="278" cy="403"/>
              </a:xfrm>
            </p:grpSpPr>
            <p:sp>
              <p:nvSpPr>
                <p:cNvPr id="14416" name="Rectangle 279"/>
                <p:cNvSpPr>
                  <a:spLocks noChangeArrowheads="1"/>
                </p:cNvSpPr>
                <p:nvPr/>
              </p:nvSpPr>
              <p:spPr bwMode="auto">
                <a:xfrm>
                  <a:off x="1924" y="1229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17" name="Rectangle 330"/>
                <p:cNvSpPr>
                  <a:spLocks noChangeArrowheads="1"/>
                </p:cNvSpPr>
                <p:nvPr/>
              </p:nvSpPr>
              <p:spPr bwMode="auto">
                <a:xfrm>
                  <a:off x="1896" y="1229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6" name="Group 333"/>
              <p:cNvGrpSpPr>
                <a:grpSpLocks/>
              </p:cNvGrpSpPr>
              <p:nvPr/>
            </p:nvGrpSpPr>
            <p:grpSpPr bwMode="auto">
              <a:xfrm>
                <a:off x="0" y="1632"/>
                <a:ext cx="1062" cy="403"/>
                <a:chOff x="0" y="1632"/>
                <a:chExt cx="1062" cy="403"/>
              </a:xfrm>
            </p:grpSpPr>
            <p:sp>
              <p:nvSpPr>
                <p:cNvPr id="14414" name="Rectangle 280"/>
                <p:cNvSpPr>
                  <a:spLocks noChangeArrowheads="1"/>
                </p:cNvSpPr>
                <p:nvPr/>
              </p:nvSpPr>
              <p:spPr bwMode="auto">
                <a:xfrm>
                  <a:off x="28" y="1632"/>
                  <a:ext cx="100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15" name="Rectangle 332"/>
                <p:cNvSpPr>
                  <a:spLocks noChangeArrowheads="1"/>
                </p:cNvSpPr>
                <p:nvPr/>
              </p:nvSpPr>
              <p:spPr bwMode="auto">
                <a:xfrm>
                  <a:off x="0" y="1632"/>
                  <a:ext cx="106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7" name="Group 335"/>
              <p:cNvGrpSpPr>
                <a:grpSpLocks/>
              </p:cNvGrpSpPr>
              <p:nvPr/>
            </p:nvGrpSpPr>
            <p:grpSpPr bwMode="auto">
              <a:xfrm>
                <a:off x="1062" y="1632"/>
                <a:ext cx="278" cy="403"/>
                <a:chOff x="1062" y="1632"/>
                <a:chExt cx="278" cy="403"/>
              </a:xfrm>
            </p:grpSpPr>
            <p:sp>
              <p:nvSpPr>
                <p:cNvPr id="14412" name="Rectangle 281"/>
                <p:cNvSpPr>
                  <a:spLocks noChangeArrowheads="1"/>
                </p:cNvSpPr>
                <p:nvPr/>
              </p:nvSpPr>
              <p:spPr bwMode="auto">
                <a:xfrm>
                  <a:off x="1090" y="1632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13" name="Rectangle 334"/>
                <p:cNvSpPr>
                  <a:spLocks noChangeArrowheads="1"/>
                </p:cNvSpPr>
                <p:nvPr/>
              </p:nvSpPr>
              <p:spPr bwMode="auto">
                <a:xfrm>
                  <a:off x="1062" y="1632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8" name="Group 337"/>
              <p:cNvGrpSpPr>
                <a:grpSpLocks/>
              </p:cNvGrpSpPr>
              <p:nvPr/>
            </p:nvGrpSpPr>
            <p:grpSpPr bwMode="auto">
              <a:xfrm>
                <a:off x="1340" y="1632"/>
                <a:ext cx="278" cy="403"/>
                <a:chOff x="1340" y="1632"/>
                <a:chExt cx="278" cy="403"/>
              </a:xfrm>
            </p:grpSpPr>
            <p:sp>
              <p:nvSpPr>
                <p:cNvPr id="14410" name="Rectangle 282"/>
                <p:cNvSpPr>
                  <a:spLocks noChangeArrowheads="1"/>
                </p:cNvSpPr>
                <p:nvPr/>
              </p:nvSpPr>
              <p:spPr bwMode="auto">
                <a:xfrm>
                  <a:off x="1368" y="1632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11" name="Rectangle 336"/>
                <p:cNvSpPr>
                  <a:spLocks noChangeArrowheads="1"/>
                </p:cNvSpPr>
                <p:nvPr/>
              </p:nvSpPr>
              <p:spPr bwMode="auto">
                <a:xfrm>
                  <a:off x="1340" y="1632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59" name="Group 339"/>
              <p:cNvGrpSpPr>
                <a:grpSpLocks/>
              </p:cNvGrpSpPr>
              <p:nvPr/>
            </p:nvGrpSpPr>
            <p:grpSpPr bwMode="auto">
              <a:xfrm>
                <a:off x="1618" y="1632"/>
                <a:ext cx="278" cy="403"/>
                <a:chOff x="1618" y="1632"/>
                <a:chExt cx="278" cy="403"/>
              </a:xfrm>
            </p:grpSpPr>
            <p:sp>
              <p:nvSpPr>
                <p:cNvPr id="14408" name="Rectangle 283"/>
                <p:cNvSpPr>
                  <a:spLocks noChangeArrowheads="1"/>
                </p:cNvSpPr>
                <p:nvPr/>
              </p:nvSpPr>
              <p:spPr bwMode="auto">
                <a:xfrm>
                  <a:off x="1646" y="1632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09" name="Rectangle 338"/>
                <p:cNvSpPr>
                  <a:spLocks noChangeArrowheads="1"/>
                </p:cNvSpPr>
                <p:nvPr/>
              </p:nvSpPr>
              <p:spPr bwMode="auto">
                <a:xfrm>
                  <a:off x="1618" y="1632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0" name="Group 341"/>
              <p:cNvGrpSpPr>
                <a:grpSpLocks/>
              </p:cNvGrpSpPr>
              <p:nvPr/>
            </p:nvGrpSpPr>
            <p:grpSpPr bwMode="auto">
              <a:xfrm>
                <a:off x="1896" y="1632"/>
                <a:ext cx="278" cy="403"/>
                <a:chOff x="1896" y="1632"/>
                <a:chExt cx="278" cy="403"/>
              </a:xfrm>
            </p:grpSpPr>
            <p:sp>
              <p:nvSpPr>
                <p:cNvPr id="14406" name="Rectangle 284"/>
                <p:cNvSpPr>
                  <a:spLocks noChangeArrowheads="1"/>
                </p:cNvSpPr>
                <p:nvPr/>
              </p:nvSpPr>
              <p:spPr bwMode="auto">
                <a:xfrm>
                  <a:off x="1924" y="1632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07" name="Rectangle 340"/>
                <p:cNvSpPr>
                  <a:spLocks noChangeArrowheads="1"/>
                </p:cNvSpPr>
                <p:nvPr/>
              </p:nvSpPr>
              <p:spPr bwMode="auto">
                <a:xfrm>
                  <a:off x="1896" y="1632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1" name="Group 343"/>
              <p:cNvGrpSpPr>
                <a:grpSpLocks/>
              </p:cNvGrpSpPr>
              <p:nvPr/>
            </p:nvGrpSpPr>
            <p:grpSpPr bwMode="auto">
              <a:xfrm>
                <a:off x="0" y="2035"/>
                <a:ext cx="1062" cy="403"/>
                <a:chOff x="0" y="2035"/>
                <a:chExt cx="1062" cy="403"/>
              </a:xfrm>
            </p:grpSpPr>
            <p:sp>
              <p:nvSpPr>
                <p:cNvPr id="14404" name="Rectangle 285"/>
                <p:cNvSpPr>
                  <a:spLocks noChangeArrowheads="1"/>
                </p:cNvSpPr>
                <p:nvPr/>
              </p:nvSpPr>
              <p:spPr bwMode="auto">
                <a:xfrm>
                  <a:off x="28" y="2035"/>
                  <a:ext cx="100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05" name="Rectangle 342"/>
                <p:cNvSpPr>
                  <a:spLocks noChangeArrowheads="1"/>
                </p:cNvSpPr>
                <p:nvPr/>
              </p:nvSpPr>
              <p:spPr bwMode="auto">
                <a:xfrm>
                  <a:off x="0" y="2035"/>
                  <a:ext cx="106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2" name="Group 345"/>
              <p:cNvGrpSpPr>
                <a:grpSpLocks/>
              </p:cNvGrpSpPr>
              <p:nvPr/>
            </p:nvGrpSpPr>
            <p:grpSpPr bwMode="auto">
              <a:xfrm>
                <a:off x="1062" y="2035"/>
                <a:ext cx="278" cy="403"/>
                <a:chOff x="1062" y="2035"/>
                <a:chExt cx="278" cy="403"/>
              </a:xfrm>
            </p:grpSpPr>
            <p:sp>
              <p:nvSpPr>
                <p:cNvPr id="14402" name="Rectangle 286"/>
                <p:cNvSpPr>
                  <a:spLocks noChangeArrowheads="1"/>
                </p:cNvSpPr>
                <p:nvPr/>
              </p:nvSpPr>
              <p:spPr bwMode="auto">
                <a:xfrm>
                  <a:off x="1090" y="2035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03" name="Rectangle 344"/>
                <p:cNvSpPr>
                  <a:spLocks noChangeArrowheads="1"/>
                </p:cNvSpPr>
                <p:nvPr/>
              </p:nvSpPr>
              <p:spPr bwMode="auto">
                <a:xfrm>
                  <a:off x="1062" y="2035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3" name="Group 347"/>
              <p:cNvGrpSpPr>
                <a:grpSpLocks/>
              </p:cNvGrpSpPr>
              <p:nvPr/>
            </p:nvGrpSpPr>
            <p:grpSpPr bwMode="auto">
              <a:xfrm>
                <a:off x="1340" y="2035"/>
                <a:ext cx="278" cy="403"/>
                <a:chOff x="1340" y="2035"/>
                <a:chExt cx="278" cy="403"/>
              </a:xfrm>
            </p:grpSpPr>
            <p:sp>
              <p:nvSpPr>
                <p:cNvPr id="14400" name="Rectangle 287"/>
                <p:cNvSpPr>
                  <a:spLocks noChangeArrowheads="1"/>
                </p:cNvSpPr>
                <p:nvPr/>
              </p:nvSpPr>
              <p:spPr bwMode="auto">
                <a:xfrm>
                  <a:off x="1368" y="2035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401" name="Rectangle 346"/>
                <p:cNvSpPr>
                  <a:spLocks noChangeArrowheads="1"/>
                </p:cNvSpPr>
                <p:nvPr/>
              </p:nvSpPr>
              <p:spPr bwMode="auto">
                <a:xfrm>
                  <a:off x="1340" y="2035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4" name="Group 349"/>
              <p:cNvGrpSpPr>
                <a:grpSpLocks/>
              </p:cNvGrpSpPr>
              <p:nvPr/>
            </p:nvGrpSpPr>
            <p:grpSpPr bwMode="auto">
              <a:xfrm>
                <a:off x="1618" y="2035"/>
                <a:ext cx="278" cy="403"/>
                <a:chOff x="1618" y="2035"/>
                <a:chExt cx="278" cy="403"/>
              </a:xfrm>
            </p:grpSpPr>
            <p:sp>
              <p:nvSpPr>
                <p:cNvPr id="14398" name="Rectangle 288"/>
                <p:cNvSpPr>
                  <a:spLocks noChangeArrowheads="1"/>
                </p:cNvSpPr>
                <p:nvPr/>
              </p:nvSpPr>
              <p:spPr bwMode="auto">
                <a:xfrm>
                  <a:off x="1646" y="2035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99" name="Rectangle 348"/>
                <p:cNvSpPr>
                  <a:spLocks noChangeArrowheads="1"/>
                </p:cNvSpPr>
                <p:nvPr/>
              </p:nvSpPr>
              <p:spPr bwMode="auto">
                <a:xfrm>
                  <a:off x="1618" y="2035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5" name="Group 351"/>
              <p:cNvGrpSpPr>
                <a:grpSpLocks/>
              </p:cNvGrpSpPr>
              <p:nvPr/>
            </p:nvGrpSpPr>
            <p:grpSpPr bwMode="auto">
              <a:xfrm>
                <a:off x="1896" y="2035"/>
                <a:ext cx="278" cy="403"/>
                <a:chOff x="1896" y="2035"/>
                <a:chExt cx="278" cy="403"/>
              </a:xfrm>
            </p:grpSpPr>
            <p:sp>
              <p:nvSpPr>
                <p:cNvPr id="14396" name="Rectangle 289"/>
                <p:cNvSpPr>
                  <a:spLocks noChangeArrowheads="1"/>
                </p:cNvSpPr>
                <p:nvPr/>
              </p:nvSpPr>
              <p:spPr bwMode="auto">
                <a:xfrm>
                  <a:off x="1924" y="2035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97" name="Rectangle 350"/>
                <p:cNvSpPr>
                  <a:spLocks noChangeArrowheads="1"/>
                </p:cNvSpPr>
                <p:nvPr/>
              </p:nvSpPr>
              <p:spPr bwMode="auto">
                <a:xfrm>
                  <a:off x="1896" y="2035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6" name="Group 353"/>
              <p:cNvGrpSpPr>
                <a:grpSpLocks/>
              </p:cNvGrpSpPr>
              <p:nvPr/>
            </p:nvGrpSpPr>
            <p:grpSpPr bwMode="auto">
              <a:xfrm>
                <a:off x="0" y="2438"/>
                <a:ext cx="1062" cy="403"/>
                <a:chOff x="0" y="2438"/>
                <a:chExt cx="1062" cy="403"/>
              </a:xfrm>
            </p:grpSpPr>
            <p:sp>
              <p:nvSpPr>
                <p:cNvPr id="14394" name="Rectangle 290"/>
                <p:cNvSpPr>
                  <a:spLocks noChangeArrowheads="1"/>
                </p:cNvSpPr>
                <p:nvPr/>
              </p:nvSpPr>
              <p:spPr bwMode="auto">
                <a:xfrm>
                  <a:off x="28" y="2438"/>
                  <a:ext cx="100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95" name="Rectangle 352"/>
                <p:cNvSpPr>
                  <a:spLocks noChangeArrowheads="1"/>
                </p:cNvSpPr>
                <p:nvPr/>
              </p:nvSpPr>
              <p:spPr bwMode="auto">
                <a:xfrm>
                  <a:off x="0" y="2438"/>
                  <a:ext cx="106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7" name="Group 355"/>
              <p:cNvGrpSpPr>
                <a:grpSpLocks/>
              </p:cNvGrpSpPr>
              <p:nvPr/>
            </p:nvGrpSpPr>
            <p:grpSpPr bwMode="auto">
              <a:xfrm>
                <a:off x="1062" y="2438"/>
                <a:ext cx="278" cy="403"/>
                <a:chOff x="1062" y="2438"/>
                <a:chExt cx="278" cy="403"/>
              </a:xfrm>
            </p:grpSpPr>
            <p:sp>
              <p:nvSpPr>
                <p:cNvPr id="14392" name="Rectangle 291"/>
                <p:cNvSpPr>
                  <a:spLocks noChangeArrowheads="1"/>
                </p:cNvSpPr>
                <p:nvPr/>
              </p:nvSpPr>
              <p:spPr bwMode="auto">
                <a:xfrm>
                  <a:off x="1090" y="2438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93" name="Rectangle 354"/>
                <p:cNvSpPr>
                  <a:spLocks noChangeArrowheads="1"/>
                </p:cNvSpPr>
                <p:nvPr/>
              </p:nvSpPr>
              <p:spPr bwMode="auto">
                <a:xfrm>
                  <a:off x="1062" y="2438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8" name="Group 357"/>
              <p:cNvGrpSpPr>
                <a:grpSpLocks/>
              </p:cNvGrpSpPr>
              <p:nvPr/>
            </p:nvGrpSpPr>
            <p:grpSpPr bwMode="auto">
              <a:xfrm>
                <a:off x="1340" y="2438"/>
                <a:ext cx="278" cy="403"/>
                <a:chOff x="1340" y="2438"/>
                <a:chExt cx="278" cy="403"/>
              </a:xfrm>
            </p:grpSpPr>
            <p:sp>
              <p:nvSpPr>
                <p:cNvPr id="14390" name="Rectangle 292"/>
                <p:cNvSpPr>
                  <a:spLocks noChangeArrowheads="1"/>
                </p:cNvSpPr>
                <p:nvPr/>
              </p:nvSpPr>
              <p:spPr bwMode="auto">
                <a:xfrm>
                  <a:off x="1368" y="2438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91" name="Rectangle 356"/>
                <p:cNvSpPr>
                  <a:spLocks noChangeArrowheads="1"/>
                </p:cNvSpPr>
                <p:nvPr/>
              </p:nvSpPr>
              <p:spPr bwMode="auto">
                <a:xfrm>
                  <a:off x="1340" y="2438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69" name="Group 359"/>
              <p:cNvGrpSpPr>
                <a:grpSpLocks/>
              </p:cNvGrpSpPr>
              <p:nvPr/>
            </p:nvGrpSpPr>
            <p:grpSpPr bwMode="auto">
              <a:xfrm>
                <a:off x="1618" y="2438"/>
                <a:ext cx="278" cy="403"/>
                <a:chOff x="1618" y="2438"/>
                <a:chExt cx="278" cy="403"/>
              </a:xfrm>
            </p:grpSpPr>
            <p:sp>
              <p:nvSpPr>
                <p:cNvPr id="14388" name="Rectangle 293"/>
                <p:cNvSpPr>
                  <a:spLocks noChangeArrowheads="1"/>
                </p:cNvSpPr>
                <p:nvPr/>
              </p:nvSpPr>
              <p:spPr bwMode="auto">
                <a:xfrm>
                  <a:off x="1646" y="2438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89" name="Rectangle 358"/>
                <p:cNvSpPr>
                  <a:spLocks noChangeArrowheads="1"/>
                </p:cNvSpPr>
                <p:nvPr/>
              </p:nvSpPr>
              <p:spPr bwMode="auto">
                <a:xfrm>
                  <a:off x="1618" y="2438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70" name="Group 361"/>
              <p:cNvGrpSpPr>
                <a:grpSpLocks/>
              </p:cNvGrpSpPr>
              <p:nvPr/>
            </p:nvGrpSpPr>
            <p:grpSpPr bwMode="auto">
              <a:xfrm>
                <a:off x="1896" y="2438"/>
                <a:ext cx="278" cy="403"/>
                <a:chOff x="1896" y="2438"/>
                <a:chExt cx="278" cy="403"/>
              </a:xfrm>
            </p:grpSpPr>
            <p:sp>
              <p:nvSpPr>
                <p:cNvPr id="14386" name="Rectangle 294"/>
                <p:cNvSpPr>
                  <a:spLocks noChangeArrowheads="1"/>
                </p:cNvSpPr>
                <p:nvPr/>
              </p:nvSpPr>
              <p:spPr bwMode="auto">
                <a:xfrm>
                  <a:off x="1924" y="2438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87" name="Rectangle 360"/>
                <p:cNvSpPr>
                  <a:spLocks noChangeArrowheads="1"/>
                </p:cNvSpPr>
                <p:nvPr/>
              </p:nvSpPr>
              <p:spPr bwMode="auto">
                <a:xfrm>
                  <a:off x="1896" y="2438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71" name="Group 363"/>
              <p:cNvGrpSpPr>
                <a:grpSpLocks/>
              </p:cNvGrpSpPr>
              <p:nvPr/>
            </p:nvGrpSpPr>
            <p:grpSpPr bwMode="auto">
              <a:xfrm>
                <a:off x="0" y="2841"/>
                <a:ext cx="1062" cy="403"/>
                <a:chOff x="0" y="2841"/>
                <a:chExt cx="1062" cy="403"/>
              </a:xfrm>
            </p:grpSpPr>
            <p:sp>
              <p:nvSpPr>
                <p:cNvPr id="14384" name="Rectangle 295"/>
                <p:cNvSpPr>
                  <a:spLocks noChangeArrowheads="1"/>
                </p:cNvSpPr>
                <p:nvPr/>
              </p:nvSpPr>
              <p:spPr bwMode="auto">
                <a:xfrm>
                  <a:off x="28" y="2841"/>
                  <a:ext cx="1006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85" name="Rectangle 362"/>
                <p:cNvSpPr>
                  <a:spLocks noChangeArrowheads="1"/>
                </p:cNvSpPr>
                <p:nvPr/>
              </p:nvSpPr>
              <p:spPr bwMode="auto">
                <a:xfrm>
                  <a:off x="0" y="2841"/>
                  <a:ext cx="1062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72" name="Group 365"/>
              <p:cNvGrpSpPr>
                <a:grpSpLocks/>
              </p:cNvGrpSpPr>
              <p:nvPr/>
            </p:nvGrpSpPr>
            <p:grpSpPr bwMode="auto">
              <a:xfrm>
                <a:off x="1062" y="2841"/>
                <a:ext cx="278" cy="403"/>
                <a:chOff x="1062" y="2841"/>
                <a:chExt cx="278" cy="403"/>
              </a:xfrm>
            </p:grpSpPr>
            <p:sp>
              <p:nvSpPr>
                <p:cNvPr id="14382" name="Rectangle 296"/>
                <p:cNvSpPr>
                  <a:spLocks noChangeArrowheads="1"/>
                </p:cNvSpPr>
                <p:nvPr/>
              </p:nvSpPr>
              <p:spPr bwMode="auto">
                <a:xfrm>
                  <a:off x="1090" y="2841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83" name="Rectangle 364"/>
                <p:cNvSpPr>
                  <a:spLocks noChangeArrowheads="1"/>
                </p:cNvSpPr>
                <p:nvPr/>
              </p:nvSpPr>
              <p:spPr bwMode="auto">
                <a:xfrm>
                  <a:off x="1062" y="2841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73" name="Group 367"/>
              <p:cNvGrpSpPr>
                <a:grpSpLocks/>
              </p:cNvGrpSpPr>
              <p:nvPr/>
            </p:nvGrpSpPr>
            <p:grpSpPr bwMode="auto">
              <a:xfrm>
                <a:off x="1340" y="2841"/>
                <a:ext cx="278" cy="403"/>
                <a:chOff x="1340" y="2841"/>
                <a:chExt cx="278" cy="403"/>
              </a:xfrm>
            </p:grpSpPr>
            <p:sp>
              <p:nvSpPr>
                <p:cNvPr id="14380" name="Rectangle 297"/>
                <p:cNvSpPr>
                  <a:spLocks noChangeArrowheads="1"/>
                </p:cNvSpPr>
                <p:nvPr/>
              </p:nvSpPr>
              <p:spPr bwMode="auto">
                <a:xfrm>
                  <a:off x="1368" y="2841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81" name="Rectangle 366"/>
                <p:cNvSpPr>
                  <a:spLocks noChangeArrowheads="1"/>
                </p:cNvSpPr>
                <p:nvPr/>
              </p:nvSpPr>
              <p:spPr bwMode="auto">
                <a:xfrm>
                  <a:off x="1340" y="2841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74" name="Group 369"/>
              <p:cNvGrpSpPr>
                <a:grpSpLocks/>
              </p:cNvGrpSpPr>
              <p:nvPr/>
            </p:nvGrpSpPr>
            <p:grpSpPr bwMode="auto">
              <a:xfrm>
                <a:off x="1618" y="2841"/>
                <a:ext cx="278" cy="403"/>
                <a:chOff x="1618" y="2841"/>
                <a:chExt cx="278" cy="403"/>
              </a:xfrm>
            </p:grpSpPr>
            <p:sp>
              <p:nvSpPr>
                <p:cNvPr id="14378" name="Rectangle 298"/>
                <p:cNvSpPr>
                  <a:spLocks noChangeArrowheads="1"/>
                </p:cNvSpPr>
                <p:nvPr/>
              </p:nvSpPr>
              <p:spPr bwMode="auto">
                <a:xfrm>
                  <a:off x="1646" y="2841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79" name="Rectangle 368"/>
                <p:cNvSpPr>
                  <a:spLocks noChangeArrowheads="1"/>
                </p:cNvSpPr>
                <p:nvPr/>
              </p:nvSpPr>
              <p:spPr bwMode="auto">
                <a:xfrm>
                  <a:off x="1618" y="2841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  <p:grpSp>
            <p:nvGrpSpPr>
              <p:cNvPr id="14375" name="Group 371"/>
              <p:cNvGrpSpPr>
                <a:grpSpLocks/>
              </p:cNvGrpSpPr>
              <p:nvPr/>
            </p:nvGrpSpPr>
            <p:grpSpPr bwMode="auto">
              <a:xfrm>
                <a:off x="1896" y="2841"/>
                <a:ext cx="278" cy="403"/>
                <a:chOff x="1896" y="2841"/>
                <a:chExt cx="278" cy="403"/>
              </a:xfrm>
            </p:grpSpPr>
            <p:sp>
              <p:nvSpPr>
                <p:cNvPr id="14376" name="Rectangle 299"/>
                <p:cNvSpPr>
                  <a:spLocks noChangeArrowheads="1"/>
                </p:cNvSpPr>
                <p:nvPr/>
              </p:nvSpPr>
              <p:spPr bwMode="auto">
                <a:xfrm>
                  <a:off x="1924" y="2841"/>
                  <a:ext cx="222" cy="40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sq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tabLst>
                      <a:tab pos="1714500" algn="l"/>
                    </a:tabLst>
                  </a:pPr>
                  <a:r>
                    <a:rPr lang="nb-NO" sz="1200">
                      <a:latin typeface="Times New Roman" pitchFamily="18" charset="0"/>
                      <a:cs typeface="Times New Roman" pitchFamily="18" charset="0"/>
                    </a:rPr>
                    <a:t> </a:t>
                  </a:r>
                </a:p>
                <a:p>
                  <a:pPr eaLnBrk="0" hangingPunct="0">
                    <a:tabLst>
                      <a:tab pos="1714500" algn="l"/>
                    </a:tabLst>
                  </a:pPr>
                  <a:endParaRPr lang="nb-NO" sz="2400">
                    <a:latin typeface="Times New Roman" pitchFamily="18" charset="0"/>
                  </a:endParaRPr>
                </a:p>
              </p:txBody>
            </p:sp>
            <p:sp>
              <p:nvSpPr>
                <p:cNvPr id="14377" name="Rectangle 370"/>
                <p:cNvSpPr>
                  <a:spLocks noChangeArrowheads="1"/>
                </p:cNvSpPr>
                <p:nvPr/>
              </p:nvSpPr>
              <p:spPr bwMode="auto">
                <a:xfrm>
                  <a:off x="1896" y="2841"/>
                  <a:ext cx="278" cy="403"/>
                </a:xfrm>
                <a:prstGeom prst="rect">
                  <a:avLst/>
                </a:prstGeom>
                <a:noFill/>
                <a:ln w="7" cap="sq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nb-NO"/>
                </a:p>
              </p:txBody>
            </p:sp>
          </p:grpSp>
        </p:grpSp>
        <p:sp>
          <p:nvSpPr>
            <p:cNvPr id="14343" name="Rectangle 373"/>
            <p:cNvSpPr>
              <a:spLocks noChangeArrowheads="1"/>
            </p:cNvSpPr>
            <p:nvPr/>
          </p:nvSpPr>
          <p:spPr bwMode="auto">
            <a:xfrm>
              <a:off x="-3" y="343"/>
              <a:ext cx="2180" cy="2904"/>
            </a:xfrm>
            <a:prstGeom prst="rect">
              <a:avLst/>
            </a:prstGeom>
            <a:noFill/>
            <a:ln w="9525" cap="sq">
              <a:solidFill>
                <a:srgbClr val="A0A0A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373245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10018" y="476672"/>
            <a:ext cx="7703634" cy="1143000"/>
          </a:xfrm>
        </p:spPr>
        <p:txBody>
          <a:bodyPr/>
          <a:lstStyle/>
          <a:p>
            <a:pPr eaLnBrk="1" hangingPunct="1"/>
            <a:r>
              <a:rPr lang="nb-NO" sz="3200" dirty="0"/>
              <a:t>Administrering av nivå 1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5656" y="1797403"/>
            <a:ext cx="8724689" cy="4248472"/>
          </a:xfrm>
        </p:spPr>
        <p:txBody>
          <a:bodyPr/>
          <a:lstStyle/>
          <a:p>
            <a:pPr marL="609600" indent="-609600">
              <a:buNone/>
            </a:pPr>
            <a:r>
              <a:rPr lang="en-GB" sz="2400" b="1" dirty="0" err="1">
                <a:cs typeface="Times New Roman" pitchFamily="18" charset="0"/>
              </a:rPr>
              <a:t>Klient</a:t>
            </a:r>
            <a:r>
              <a:rPr lang="en-GB" sz="2400" b="1" dirty="0">
                <a:cs typeface="Times New Roman" pitchFamily="18" charset="0"/>
              </a:rPr>
              <a:t> </a:t>
            </a:r>
            <a:r>
              <a:rPr lang="en-GB" sz="2400" b="1" dirty="0" err="1">
                <a:cs typeface="Times New Roman" pitchFamily="18" charset="0"/>
              </a:rPr>
              <a:t>og</a:t>
            </a:r>
            <a:r>
              <a:rPr lang="en-GB" sz="2400" b="1" dirty="0">
                <a:cs typeface="Times New Roman" pitchFamily="18" charset="0"/>
              </a:rPr>
              <a:t> </a:t>
            </a:r>
            <a:r>
              <a:rPr lang="en-GB" sz="2400" b="1" dirty="0" err="1">
                <a:cs typeface="Times New Roman" pitchFamily="18" charset="0"/>
              </a:rPr>
              <a:t>terapeut</a:t>
            </a:r>
            <a:r>
              <a:rPr lang="en-GB" sz="2400" b="1" dirty="0">
                <a:cs typeface="Times New Roman" pitchFamily="18" charset="0"/>
              </a:rPr>
              <a:t> </a:t>
            </a:r>
            <a:r>
              <a:rPr lang="en-GB" sz="2400" b="1" dirty="0" err="1">
                <a:cs typeface="Times New Roman" pitchFamily="18" charset="0"/>
              </a:rPr>
              <a:t>må</a:t>
            </a:r>
            <a:r>
              <a:rPr lang="en-GB" sz="2400" b="1" dirty="0">
                <a:cs typeface="Times New Roman" pitchFamily="18" charset="0"/>
              </a:rPr>
              <a:t> </a:t>
            </a:r>
            <a:r>
              <a:rPr lang="en-GB" sz="2400" b="1" dirty="0" err="1">
                <a:cs typeface="Times New Roman" pitchFamily="18" charset="0"/>
              </a:rPr>
              <a:t>engasjere</a:t>
            </a:r>
            <a:r>
              <a:rPr lang="en-GB" sz="2400" b="1" dirty="0">
                <a:cs typeface="Times New Roman" pitchFamily="18" charset="0"/>
              </a:rPr>
              <a:t> </a:t>
            </a:r>
            <a:r>
              <a:rPr lang="en-GB" sz="2400" b="1" dirty="0" err="1">
                <a:cs typeface="Times New Roman" pitchFamily="18" charset="0"/>
              </a:rPr>
              <a:t>seg</a:t>
            </a:r>
            <a:r>
              <a:rPr lang="en-GB" sz="2400" b="1" dirty="0">
                <a:cs typeface="Times New Roman" pitchFamily="18" charset="0"/>
              </a:rPr>
              <a:t> </a:t>
            </a:r>
            <a:r>
              <a:rPr lang="en-GB" sz="2400" b="1" dirty="0" err="1">
                <a:cs typeface="Times New Roman" pitchFamily="18" charset="0"/>
              </a:rPr>
              <a:t>i</a:t>
            </a:r>
            <a:r>
              <a:rPr lang="en-GB" sz="2400" b="1" dirty="0">
                <a:cs typeface="Times New Roman" pitchFamily="18" charset="0"/>
              </a:rPr>
              <a:t> </a:t>
            </a:r>
            <a:r>
              <a:rPr lang="en-GB" sz="2400" b="1" dirty="0" err="1">
                <a:cs typeface="Times New Roman" pitchFamily="18" charset="0"/>
              </a:rPr>
              <a:t>følgende</a:t>
            </a:r>
            <a:r>
              <a:rPr lang="en-GB" sz="2400" b="1" dirty="0">
                <a:cs typeface="Times New Roman" pitchFamily="18" charset="0"/>
              </a:rPr>
              <a:t> </a:t>
            </a:r>
            <a:r>
              <a:rPr lang="en-GB" sz="2400" b="1" dirty="0" err="1">
                <a:cs typeface="Times New Roman" pitchFamily="18" charset="0"/>
              </a:rPr>
              <a:t>trinn</a:t>
            </a:r>
            <a:r>
              <a:rPr lang="en-GB" sz="2400" b="1" dirty="0">
                <a:cs typeface="Times New Roman" pitchFamily="18" charset="0"/>
              </a:rPr>
              <a:t>:</a:t>
            </a:r>
          </a:p>
          <a:p>
            <a:pPr marL="609600" indent="-609600">
              <a:buNone/>
            </a:pPr>
            <a:endParaRPr lang="en-GB" sz="2400" b="1" dirty="0">
              <a:cs typeface="Times New Roman" pitchFamily="18" charset="0"/>
            </a:endParaRPr>
          </a:p>
          <a:p>
            <a:pPr marL="609600" indent="-609600">
              <a:buFont typeface="Symbol" pitchFamily="18" charset="2"/>
              <a:buAutoNum type="arabicPeriod"/>
            </a:pPr>
            <a:r>
              <a:rPr lang="en-GB" sz="2400" b="1" dirty="0">
                <a:cs typeface="Times New Roman" pitchFamily="18" charset="0"/>
              </a:rPr>
              <a:t>S</a:t>
            </a:r>
            <a:r>
              <a:rPr lang="en-GB" sz="2400" dirty="0">
                <a:cs typeface="Times New Roman" pitchFamily="18" charset="0"/>
              </a:rPr>
              <a:t>	 Scope): </a:t>
            </a:r>
            <a:r>
              <a:rPr lang="en-GB" sz="2400" dirty="0" err="1">
                <a:cs typeface="Times New Roman" pitchFamily="18" charset="0"/>
              </a:rPr>
              <a:t>omfang</a:t>
            </a:r>
            <a:endParaRPr lang="nb-NO" sz="2400" dirty="0">
              <a:cs typeface="Times New Roman" pitchFamily="18" charset="0"/>
            </a:endParaRPr>
          </a:p>
          <a:p>
            <a:pPr marL="609600" indent="-609600">
              <a:buFont typeface="Symbol" pitchFamily="18" charset="2"/>
              <a:buAutoNum type="arabicPeriod"/>
            </a:pPr>
            <a:r>
              <a:rPr lang="en-GB" sz="2400" b="1" dirty="0">
                <a:cs typeface="Times New Roman" pitchFamily="18" charset="0"/>
              </a:rPr>
              <a:t>S</a:t>
            </a:r>
            <a:r>
              <a:rPr lang="en-GB" sz="2400" dirty="0">
                <a:cs typeface="Times New Roman" pitchFamily="18" charset="0"/>
              </a:rPr>
              <a:t>	 Steps): </a:t>
            </a:r>
            <a:r>
              <a:rPr lang="en-GB" sz="2400" dirty="0" err="1">
                <a:cs typeface="Times New Roman" pitchFamily="18" charset="0"/>
              </a:rPr>
              <a:t>steg</a:t>
            </a:r>
            <a:endParaRPr lang="nb-NO" sz="2400" dirty="0">
              <a:cs typeface="Times New Roman" pitchFamily="18" charset="0"/>
            </a:endParaRPr>
          </a:p>
          <a:p>
            <a:pPr marL="609600" indent="-609600">
              <a:buFont typeface="Symbol" pitchFamily="18" charset="2"/>
              <a:buAutoNum type="arabicPeriod"/>
            </a:pPr>
            <a:r>
              <a:rPr lang="en-GB" sz="2400" b="1" dirty="0">
                <a:cs typeface="Times New Roman" pitchFamily="18" charset="0"/>
              </a:rPr>
              <a:t>C</a:t>
            </a:r>
            <a:r>
              <a:rPr lang="en-GB" sz="2400" dirty="0">
                <a:cs typeface="Times New Roman" pitchFamily="18" charset="0"/>
              </a:rPr>
              <a:t>	 Criterion): </a:t>
            </a:r>
            <a:r>
              <a:rPr lang="en-GB" sz="2400" dirty="0" err="1">
                <a:cs typeface="Times New Roman" pitchFamily="18" charset="0"/>
              </a:rPr>
              <a:t>kriterier</a:t>
            </a:r>
            <a:endParaRPr lang="nb-NO" sz="2400" dirty="0">
              <a:cs typeface="Times New Roman" pitchFamily="18" charset="0"/>
            </a:endParaRPr>
          </a:p>
          <a:p>
            <a:pPr marL="609600" indent="-609600">
              <a:buFont typeface="Symbol" pitchFamily="18" charset="2"/>
              <a:buAutoNum type="arabicPeriod"/>
            </a:pPr>
            <a:r>
              <a:rPr lang="en-GB" sz="2400" b="1" dirty="0">
                <a:cs typeface="Times New Roman" pitchFamily="18" charset="0"/>
              </a:rPr>
              <a:t>O</a:t>
            </a:r>
            <a:r>
              <a:rPr lang="en-GB" sz="2400" dirty="0">
                <a:cs typeface="Times New Roman" pitchFamily="18" charset="0"/>
              </a:rPr>
              <a:t>	 Observe): </a:t>
            </a:r>
            <a:r>
              <a:rPr lang="en-GB" sz="2400" dirty="0" err="1">
                <a:cs typeface="Times New Roman" pitchFamily="18" charset="0"/>
              </a:rPr>
              <a:t>observere</a:t>
            </a:r>
            <a:endParaRPr lang="nb-NO" sz="2400" dirty="0">
              <a:cs typeface="Times New Roman" pitchFamily="18" charset="0"/>
            </a:endParaRPr>
          </a:p>
          <a:p>
            <a:pPr marL="609600" indent="-609600">
              <a:buFont typeface="Symbol" pitchFamily="18" charset="2"/>
              <a:buAutoNum type="arabicPeriod"/>
            </a:pPr>
            <a:r>
              <a:rPr lang="nb-NO" sz="2400" b="1" dirty="0">
                <a:cs typeface="Times New Roman" pitchFamily="18" charset="0"/>
              </a:rPr>
              <a:t>R</a:t>
            </a:r>
            <a:r>
              <a:rPr lang="nb-NO" sz="2400" dirty="0">
                <a:cs typeface="Times New Roman" pitchFamily="18" charset="0"/>
              </a:rPr>
              <a:t>	 </a:t>
            </a:r>
            <a:r>
              <a:rPr lang="nb-NO" sz="2400" dirty="0" err="1">
                <a:cs typeface="Times New Roman" pitchFamily="18" charset="0"/>
              </a:rPr>
              <a:t>Record</a:t>
            </a:r>
            <a:r>
              <a:rPr lang="nb-NO" sz="2400" dirty="0">
                <a:cs typeface="Times New Roman" pitchFamily="18" charset="0"/>
              </a:rPr>
              <a:t>): dokumentere</a:t>
            </a:r>
          </a:p>
          <a:p>
            <a:pPr marL="609600" indent="-609600">
              <a:buFont typeface="Symbol" pitchFamily="18" charset="2"/>
              <a:buAutoNum type="arabicPeriod"/>
            </a:pPr>
            <a:r>
              <a:rPr lang="nb-NO" sz="2400" b="1" dirty="0">
                <a:cs typeface="Times New Roman" pitchFamily="18" charset="0"/>
              </a:rPr>
              <a:t>E</a:t>
            </a:r>
            <a:r>
              <a:rPr lang="nb-NO" sz="2400" dirty="0">
                <a:cs typeface="Times New Roman" pitchFamily="18" charset="0"/>
              </a:rPr>
              <a:t>	 </a:t>
            </a:r>
            <a:r>
              <a:rPr lang="nb-NO" sz="2400" dirty="0" err="1">
                <a:cs typeface="Times New Roman" pitchFamily="18" charset="0"/>
              </a:rPr>
              <a:t>Error</a:t>
            </a:r>
            <a:r>
              <a:rPr lang="nb-NO" sz="2400" dirty="0">
                <a:cs typeface="Times New Roman" pitchFamily="18" charset="0"/>
              </a:rPr>
              <a:t> </a:t>
            </a:r>
            <a:r>
              <a:rPr lang="nb-NO" sz="2400" dirty="0" err="1">
                <a:cs typeface="Times New Roman" pitchFamily="18" charset="0"/>
              </a:rPr>
              <a:t>identification</a:t>
            </a:r>
            <a:r>
              <a:rPr lang="nb-NO" sz="2400" dirty="0">
                <a:cs typeface="Times New Roman" pitchFamily="18" charset="0"/>
              </a:rPr>
              <a:t>): identifisere vansker</a:t>
            </a:r>
          </a:p>
          <a:p>
            <a:pPr marL="609600" indent="-609600"/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31733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2908" y="506736"/>
            <a:ext cx="7926742" cy="9810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nb-NO" dirty="0" smtClean="0"/>
              <a:t>M</a:t>
            </a:r>
            <a:r>
              <a:rPr lang="nb-NO" sz="2800" dirty="0">
                <a:cs typeface="Times New Roman" pitchFamily="18" charset="0"/>
              </a:rPr>
              <a:t>åle endring av ferdigheter og planlegge behandling</a:t>
            </a:r>
            <a:endParaRPr lang="nb-NO" dirty="0" smtClean="0">
              <a:cs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2908" y="1772816"/>
            <a:ext cx="8665825" cy="4536504"/>
          </a:xfrm>
        </p:spPr>
        <p:txBody>
          <a:bodyPr>
            <a:normAutofit/>
          </a:bodyPr>
          <a:lstStyle/>
          <a:p>
            <a:pPr eaLnBrk="1" hangingPunct="1"/>
            <a:r>
              <a:rPr lang="nb-NO" sz="2000" i="1" dirty="0">
                <a:cs typeface="Times New Roman" pitchFamily="18" charset="0"/>
              </a:rPr>
              <a:t>Total mestring (</a:t>
            </a:r>
            <a:r>
              <a:rPr lang="nb-NO" sz="2000" dirty="0">
                <a:cs typeface="Times New Roman" pitchFamily="18" charset="0"/>
              </a:rPr>
              <a:t>av alle typer vansker)</a:t>
            </a:r>
            <a:endParaRPr lang="nb-NO" sz="2000" i="1" dirty="0">
              <a:cs typeface="Times New Roman" pitchFamily="18" charset="0"/>
            </a:endParaRPr>
          </a:p>
          <a:p>
            <a:pPr marL="0" indent="0">
              <a:buNone/>
            </a:pPr>
            <a:endParaRPr lang="nb-NO" sz="2000" dirty="0">
              <a:cs typeface="Times New Roman" pitchFamily="18" charset="0"/>
            </a:endParaRPr>
          </a:p>
          <a:p>
            <a:pPr eaLnBrk="1" hangingPunct="1"/>
            <a:r>
              <a:rPr lang="nb-NO" sz="2000" i="1" dirty="0">
                <a:cs typeface="Times New Roman" pitchFamily="18" charset="0"/>
              </a:rPr>
              <a:t>Nøyaktighetsskåring</a:t>
            </a:r>
            <a:r>
              <a:rPr lang="nb-NO" sz="2000" dirty="0">
                <a:cs typeface="Times New Roman" pitchFamily="18" charset="0"/>
              </a:rPr>
              <a:t> (ofte mest vanlige feil) brukes bare når det skal måles forandring i nøyaktig utførelse </a:t>
            </a:r>
          </a:p>
          <a:p>
            <a:pPr marL="0" indent="0">
              <a:buNone/>
            </a:pPr>
            <a:endParaRPr lang="nb-NO" sz="2000" dirty="0">
              <a:cs typeface="Times New Roman" pitchFamily="18" charset="0"/>
            </a:endParaRPr>
          </a:p>
          <a:p>
            <a:pPr eaLnBrk="1" hangingPunct="1"/>
            <a:r>
              <a:rPr lang="nb-NO" sz="2000" i="1" dirty="0">
                <a:cs typeface="Times New Roman" pitchFamily="18" charset="0"/>
              </a:rPr>
              <a:t>Utelatelsesskår </a:t>
            </a:r>
            <a:r>
              <a:rPr lang="nb-NO" sz="2000" dirty="0">
                <a:cs typeface="Times New Roman" pitchFamily="18" charset="0"/>
              </a:rPr>
              <a:t>er nyttig når kun dette evalueres (eks. hukommelsesvansker)</a:t>
            </a:r>
          </a:p>
          <a:p>
            <a:pPr marL="0" indent="0">
              <a:buNone/>
            </a:pPr>
            <a:endParaRPr lang="nb-NO" sz="2000" dirty="0">
              <a:cs typeface="Times New Roman" pitchFamily="18" charset="0"/>
            </a:endParaRPr>
          </a:p>
          <a:p>
            <a:pPr eaLnBrk="1" hangingPunct="1"/>
            <a:r>
              <a:rPr lang="nb-NO" sz="2000" i="1" dirty="0">
                <a:cs typeface="Times New Roman" pitchFamily="18" charset="0"/>
              </a:rPr>
              <a:t>Repeteringsskår</a:t>
            </a:r>
            <a:r>
              <a:rPr lang="nb-NO" sz="2000" dirty="0">
                <a:cs typeface="Times New Roman" pitchFamily="18" charset="0"/>
              </a:rPr>
              <a:t> brukes når man bare skal måle utelatelse av perseverasjon i utførelsen </a:t>
            </a:r>
          </a:p>
          <a:p>
            <a:pPr marL="0" indent="0">
              <a:buNone/>
            </a:pPr>
            <a:endParaRPr lang="nb-NO" sz="2000" dirty="0">
              <a:cs typeface="Times New Roman" pitchFamily="18" charset="0"/>
            </a:endParaRPr>
          </a:p>
          <a:p>
            <a:pPr eaLnBrk="1" hangingPunct="1"/>
            <a:r>
              <a:rPr lang="nb-NO" sz="2000" i="1" dirty="0">
                <a:cs typeface="Times New Roman" pitchFamily="18" charset="0"/>
              </a:rPr>
              <a:t>Tidsskår</a:t>
            </a:r>
            <a:r>
              <a:rPr lang="nb-NO" sz="2000" dirty="0">
                <a:cs typeface="Times New Roman" pitchFamily="18" charset="0"/>
              </a:rPr>
              <a:t> når tidsbruken skal måles i et spesielt steg eller hele oppgaven</a:t>
            </a:r>
          </a:p>
        </p:txBody>
      </p:sp>
    </p:spTree>
    <p:extLst>
      <p:ext uri="{BB962C8B-B14F-4D97-AF65-F5344CB8AC3E}">
        <p14:creationId xmlns:p14="http://schemas.microsoft.com/office/powerpoint/2010/main" val="381860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74459" y="332656"/>
            <a:ext cx="8111201" cy="1143000"/>
          </a:xfrm>
        </p:spPr>
        <p:txBody>
          <a:bodyPr/>
          <a:lstStyle/>
          <a:p>
            <a:pPr eaLnBrk="1" hangingPunct="1"/>
            <a:r>
              <a:rPr lang="nb-NO" sz="2800" dirty="0"/>
              <a:t>Videre administrering av Nivå 1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457" y="1744556"/>
            <a:ext cx="8191783" cy="468052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b-NO" sz="2400" dirty="0">
                <a:cs typeface="Times New Roman" pitchFamily="18" charset="0"/>
              </a:rPr>
              <a:t>Vurdere og dokumenter omfanget av analysen på toppen av PRPP skåringsarket.</a:t>
            </a:r>
          </a:p>
          <a:p>
            <a:pPr eaLnBrk="1" hangingPunct="1">
              <a:lnSpc>
                <a:spcPct val="90000"/>
              </a:lnSpc>
            </a:pPr>
            <a:r>
              <a:rPr lang="nb-NO" sz="2400" dirty="0">
                <a:cs typeface="Times New Roman" pitchFamily="18" charset="0"/>
              </a:rPr>
              <a:t>Del virksomheten i utførelsessteg som registreres på PRPP </a:t>
            </a:r>
            <a:r>
              <a:rPr lang="nb-NO" sz="2400" dirty="0" err="1">
                <a:cs typeface="Times New Roman" pitchFamily="18" charset="0"/>
              </a:rPr>
              <a:t>skåringsskjema</a:t>
            </a:r>
            <a:endParaRPr lang="nb-NO" sz="2400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b-NO" sz="2400" dirty="0">
                <a:cs typeface="Times New Roman" pitchFamily="18" charset="0"/>
              </a:rPr>
              <a:t>Vurdere kriterier og dokumentering på PRPP </a:t>
            </a:r>
            <a:r>
              <a:rPr lang="nb-NO" sz="2400" dirty="0" err="1">
                <a:cs typeface="Times New Roman" pitchFamily="18" charset="0"/>
              </a:rPr>
              <a:t>skåringsskjema</a:t>
            </a:r>
            <a:endParaRPr lang="nb-NO" sz="2400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b-NO" sz="2400" dirty="0">
                <a:cs typeface="Times New Roman" pitchFamily="18" charset="0"/>
              </a:rPr>
              <a:t>Identifisere vansker og registrere disse på PRPP </a:t>
            </a:r>
            <a:r>
              <a:rPr lang="nb-NO" sz="2400" dirty="0" err="1">
                <a:cs typeface="Times New Roman" pitchFamily="18" charset="0"/>
              </a:rPr>
              <a:t>skåringsskjema</a:t>
            </a:r>
            <a:endParaRPr lang="nb-NO" sz="2400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nb-NO" sz="2400" dirty="0">
                <a:cs typeface="Times New Roman" pitchFamily="18" charset="0"/>
              </a:rPr>
              <a:t>Prosentvise skår av kvantitative data fra analysen i NIVÅ 1</a:t>
            </a:r>
          </a:p>
          <a:p>
            <a:pPr eaLnBrk="1" hangingPunct="1">
              <a:lnSpc>
                <a:spcPct val="90000"/>
              </a:lnSpc>
            </a:pPr>
            <a:r>
              <a:rPr lang="nb-NO" sz="2400" dirty="0">
                <a:cs typeface="Times New Roman" pitchFamily="18" charset="0"/>
              </a:rPr>
              <a:t>Oppsummer kvalitative beskrivelser i analyse av NIVÅ 1 </a:t>
            </a: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29588014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Videoanalyse</a:t>
            </a:r>
            <a:endParaRPr lang="en-GB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nb-NO" dirty="0" smtClean="0"/>
              <a:t>1. På hjemmebesøk hos Anna – lage suppe, servere suppe, </a:t>
            </a:r>
            <a:r>
              <a:rPr lang="nb-NO" b="1" dirty="0" smtClean="0"/>
              <a:t>koke kaffe</a:t>
            </a:r>
            <a:r>
              <a:rPr lang="nb-NO" dirty="0" smtClean="0"/>
              <a:t>, servere kaffe</a:t>
            </a:r>
          </a:p>
          <a:p>
            <a:pPr marL="0" indent="0">
              <a:buNone/>
            </a:pPr>
            <a:r>
              <a:rPr lang="nb-NO" dirty="0">
                <a:hlinkClick r:id="rId2"/>
              </a:rPr>
              <a:t>https://</a:t>
            </a:r>
            <a:r>
              <a:rPr lang="nb-NO" dirty="0" smtClean="0">
                <a:hlinkClick r:id="rId2"/>
              </a:rPr>
              <a:t>mediasite.uit.no/Mediasite/Play/60bb96e526844354ba178599d77b87e81d</a:t>
            </a:r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2. Nicola under rehabiliteringsopphold – </a:t>
            </a:r>
            <a:r>
              <a:rPr lang="nb-NO" b="1" dirty="0" smtClean="0"/>
              <a:t>kjører rullestol, kle på </a:t>
            </a:r>
            <a:r>
              <a:rPr lang="nb-NO" b="1" dirty="0" smtClean="0"/>
              <a:t>genser og bukse</a:t>
            </a:r>
            <a:endParaRPr lang="nb-NO" b="1" dirty="0" smtClean="0"/>
          </a:p>
          <a:p>
            <a:pPr marL="0" indent="0">
              <a:buNone/>
            </a:pPr>
            <a:r>
              <a:rPr lang="nb-NO" dirty="0">
                <a:hlinkClick r:id="rId3"/>
              </a:rPr>
              <a:t>https://</a:t>
            </a:r>
            <a:r>
              <a:rPr lang="nb-NO" dirty="0" smtClean="0">
                <a:hlinkClick r:id="rId3"/>
              </a:rPr>
              <a:t>mediasite.uit.no/Mediasite/Catalog/Full/9e7be61fa3a94f1abfc722a32c507e1221</a:t>
            </a:r>
            <a:endParaRPr lang="nb-NO" dirty="0" smtClean="0"/>
          </a:p>
          <a:p>
            <a:pPr marL="0" indent="0">
              <a:buNone/>
            </a:pPr>
            <a:r>
              <a:rPr lang="nb-NO" dirty="0">
                <a:hlinkClick r:id="rId4"/>
              </a:rPr>
              <a:t>https://</a:t>
            </a:r>
            <a:r>
              <a:rPr lang="nb-NO" dirty="0" smtClean="0">
                <a:hlinkClick r:id="rId4"/>
              </a:rPr>
              <a:t>mediasite.uit.no/Mediasite/Play/81e520f1c492468198d9dca76c6a0a961d?catalog=9e7be61fa3a94f1abfc722a32c507e1221</a:t>
            </a:r>
            <a:endParaRPr lang="nb-NO" dirty="0" smtClean="0"/>
          </a:p>
          <a:p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3. På hjemmebesøk hos Nicola –</a:t>
            </a:r>
            <a:r>
              <a:rPr lang="nb-NO" b="1" dirty="0" smtClean="0"/>
              <a:t>lage frokost</a:t>
            </a:r>
          </a:p>
          <a:p>
            <a:pPr marL="0" indent="0">
              <a:buNone/>
            </a:pPr>
            <a:r>
              <a:rPr lang="en-US" u="sng" dirty="0" smtClean="0">
                <a:hlinkClick r:id="rId5"/>
              </a:rPr>
              <a:t>https</a:t>
            </a:r>
            <a:r>
              <a:rPr lang="en-US" u="sng" dirty="0">
                <a:hlinkClick r:id="rId5"/>
              </a:rPr>
              <a:t>://mediasite.uit.no/Mediasite/Play/f278617d7c3a434fb74e09aa5e421fc81d</a:t>
            </a:r>
            <a:endParaRPr lang="en-GB" dirty="0"/>
          </a:p>
          <a:p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4. På hjemmebesøk hos </a:t>
            </a:r>
            <a:r>
              <a:rPr lang="nb-NO" dirty="0" err="1" smtClean="0"/>
              <a:t>Terrence</a:t>
            </a:r>
            <a:r>
              <a:rPr lang="nb-NO" dirty="0" smtClean="0"/>
              <a:t> – etablere avtale, </a:t>
            </a:r>
            <a:r>
              <a:rPr lang="nb-NO" b="1" dirty="0" smtClean="0"/>
              <a:t>vasker kopper</a:t>
            </a:r>
            <a:r>
              <a:rPr lang="nb-NO" dirty="0" smtClean="0"/>
              <a:t>, </a:t>
            </a:r>
            <a:r>
              <a:rPr lang="nb-NO" dirty="0" smtClean="0"/>
              <a:t>tørke kopper, pusser </a:t>
            </a:r>
            <a:r>
              <a:rPr lang="nb-NO" dirty="0" smtClean="0"/>
              <a:t>tenner, stryker lommetørkle</a:t>
            </a:r>
          </a:p>
          <a:p>
            <a:pPr marL="0" indent="0">
              <a:buNone/>
            </a:pPr>
            <a:r>
              <a:rPr lang="en-GB" dirty="0">
                <a:hlinkClick r:id="rId6"/>
              </a:rPr>
              <a:t>https://</a:t>
            </a:r>
            <a:r>
              <a:rPr lang="en-GB" dirty="0" smtClean="0">
                <a:hlinkClick r:id="rId6"/>
              </a:rPr>
              <a:t>mediasite.uit.no/Mediasite/Play/5525a7969aa34d0c878a41c82693263a1d?catalog=9e7be61fa3a94f1abfc722a32c507e1221</a:t>
            </a:r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mediasite.uit.no/Mediasite/Catalog/Full/9e7be61fa3a94f1abfc722a32c507e1221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3288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640014" y="321681"/>
            <a:ext cx="583117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OCCUPATIONAL PERFORMANCE MODEL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(AUSTRALIA) WORKSHEET</a:t>
            </a:r>
            <a:endParaRPr lang="nb-NO" sz="2400" dirty="0">
              <a:latin typeface="Times New Roman" pitchFamily="18" charset="0"/>
            </a:endParaRPr>
          </a:p>
        </p:txBody>
      </p:sp>
      <p:graphicFrame>
        <p:nvGraphicFramePr>
          <p:cNvPr id="30743" name="Group 23"/>
          <p:cNvGraphicFramePr>
            <a:graphicFrameLocks noGrp="1"/>
          </p:cNvGraphicFramePr>
          <p:nvPr/>
        </p:nvGraphicFramePr>
        <p:xfrm>
          <a:off x="2640013" y="1484314"/>
          <a:ext cx="6551612" cy="5113339"/>
        </p:xfrm>
        <a:graphic>
          <a:graphicData uri="http://schemas.openxmlformats.org/drawingml/2006/table">
            <a:tbl>
              <a:tblPr/>
              <a:tblGrid>
                <a:gridCol w="6551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Occupational Roles: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Core Elements: (Body-Mind-Spirit)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Routines, Tasks, Sub-tasks: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(Self-maintenance, Productivity, Leisure, Rest)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Components of Performance: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(Biomechanical, Sensory-Motor, Cognitive, Intrapersonal, Interpersonal)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Environmental Factors: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(Physical. Sensory. Social. Cultural &amp; Political. Economic)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Time &amp; Space Considerations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(Physical Time, Felt Time; Physical Space, Felt Space)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Goals: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Plan: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593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560" y="485800"/>
            <a:ext cx="7150100" cy="1143000"/>
          </a:xfrm>
        </p:spPr>
        <p:txBody>
          <a:bodyPr/>
          <a:lstStyle/>
          <a:p>
            <a:pPr eaLnBrk="1" hangingPunct="1"/>
            <a:r>
              <a:rPr lang="nb-NO" dirty="0" smtClean="0"/>
              <a:t>INNHOLD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5561" y="1722318"/>
            <a:ext cx="7151687" cy="4392488"/>
          </a:xfrm>
        </p:spPr>
        <p:txBody>
          <a:bodyPr/>
          <a:lstStyle/>
          <a:p>
            <a:pPr eaLnBrk="1" hangingPunct="1"/>
            <a:r>
              <a:rPr lang="nb-NO" sz="2400" dirty="0"/>
              <a:t>HVORFOR PRPP?</a:t>
            </a:r>
          </a:p>
          <a:p>
            <a:pPr eaLnBrk="1" hangingPunct="1"/>
            <a:r>
              <a:rPr lang="nb-NO" sz="2400" dirty="0"/>
              <a:t>EGENSKAPER</a:t>
            </a:r>
          </a:p>
          <a:p>
            <a:pPr eaLnBrk="1" hangingPunct="1"/>
            <a:r>
              <a:rPr lang="nb-NO" sz="2400" dirty="0"/>
              <a:t>VIRKSOMHETSFOKUSERT KARTLEGGING</a:t>
            </a:r>
          </a:p>
          <a:p>
            <a:pPr eaLnBrk="1" hangingPunct="1"/>
            <a:r>
              <a:rPr lang="nb-NO" sz="2400" dirty="0"/>
              <a:t>PRPP SYSTEMET</a:t>
            </a:r>
          </a:p>
          <a:p>
            <a:pPr eaLnBrk="1" hangingPunct="1"/>
            <a:r>
              <a:rPr lang="nb-NO" sz="2400" dirty="0"/>
              <a:t>ANALYSE AV NIVÅ 1 </a:t>
            </a:r>
          </a:p>
          <a:p>
            <a:pPr marL="457200" lvl="1" indent="0">
              <a:buNone/>
            </a:pPr>
            <a:r>
              <a:rPr lang="nb-NO" sz="2000" dirty="0"/>
              <a:t>filmanalyse med Nicola, Anna og Terence</a:t>
            </a:r>
          </a:p>
          <a:p>
            <a:pPr eaLnBrk="1" hangingPunct="1"/>
            <a:r>
              <a:rPr lang="nb-NO" sz="2400" dirty="0"/>
              <a:t>ANALYSE AV NIVÅ 2 </a:t>
            </a:r>
          </a:p>
          <a:p>
            <a:pPr marL="457200" lvl="1" indent="0">
              <a:buNone/>
            </a:pPr>
            <a:r>
              <a:rPr lang="nb-NO" sz="2000" dirty="0"/>
              <a:t>filmanalyse med Nicola, Anna og Terence</a:t>
            </a:r>
          </a:p>
          <a:p>
            <a:pPr eaLnBrk="1" hangingPunct="1"/>
            <a:r>
              <a:rPr lang="nb-NO" sz="2400" dirty="0"/>
              <a:t>ARBEIDSPROSESSEN</a:t>
            </a:r>
          </a:p>
          <a:p>
            <a:pPr eaLnBrk="1" hangingPunct="1"/>
            <a:r>
              <a:rPr lang="nb-NO" sz="2400" dirty="0"/>
              <a:t>DOKUMENTASJON</a:t>
            </a:r>
          </a:p>
        </p:txBody>
      </p:sp>
    </p:spTree>
    <p:extLst>
      <p:ext uri="{BB962C8B-B14F-4D97-AF65-F5344CB8AC3E}">
        <p14:creationId xmlns:p14="http://schemas.microsoft.com/office/powerpoint/2010/main" val="225922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26859" y="260648"/>
            <a:ext cx="8521815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nb-NO" sz="3200" dirty="0"/>
              <a:t>Kognisjon -bearbeiding av informasjon </a:t>
            </a:r>
            <a:br>
              <a:rPr lang="nb-NO" sz="3200" dirty="0"/>
            </a:br>
            <a:r>
              <a:rPr lang="nb-NO" sz="3200" dirty="0"/>
              <a:t>og aktivitetsutførelse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26860" y="1645386"/>
            <a:ext cx="3997325" cy="4572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nb-NO" sz="2400" dirty="0"/>
              <a:t>Input 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 sansefornemmelser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Ideer</a:t>
            </a:r>
          </a:p>
          <a:p>
            <a:pPr eaLnBrk="1" hangingPunct="1">
              <a:lnSpc>
                <a:spcPct val="90000"/>
              </a:lnSpc>
            </a:pPr>
            <a:r>
              <a:rPr lang="nb-NO" sz="2400" dirty="0" err="1"/>
              <a:t>Throughput</a:t>
            </a:r>
            <a:endParaRPr lang="nb-NO" sz="2400" dirty="0"/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Persepsjon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Kognisjon</a:t>
            </a:r>
          </a:p>
          <a:p>
            <a:pPr eaLnBrk="1" hangingPunct="1">
              <a:lnSpc>
                <a:spcPct val="90000"/>
              </a:lnSpc>
            </a:pPr>
            <a:r>
              <a:rPr lang="nb-NO" sz="2400" dirty="0"/>
              <a:t>Output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Handling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Kommunikasjon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Tanker</a:t>
            </a:r>
          </a:p>
          <a:p>
            <a:pPr eaLnBrk="1" hangingPunct="1">
              <a:lnSpc>
                <a:spcPct val="90000"/>
              </a:lnSpc>
            </a:pPr>
            <a:r>
              <a:rPr lang="nb-NO" sz="2400" dirty="0"/>
              <a:t>Feedback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Sansefornemmelser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Ideer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519937" y="1556792"/>
            <a:ext cx="3888431" cy="4386808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nb-NO" sz="2400" dirty="0"/>
              <a:t>Tilpasset menneskelig fungering</a:t>
            </a:r>
          </a:p>
          <a:p>
            <a:pPr eaLnBrk="1" hangingPunct="1"/>
            <a:r>
              <a:rPr lang="nb-NO" sz="2400" dirty="0"/>
              <a:t>Vansker kan skyldes nevrologisk svikt, emosjoner, stress, søvnvansker, komplekse oppgaver som påvirker evne til refleksjon, valg og handling</a:t>
            </a:r>
          </a:p>
        </p:txBody>
      </p:sp>
    </p:spTree>
    <p:extLst>
      <p:ext uri="{BB962C8B-B14F-4D97-AF65-F5344CB8AC3E}">
        <p14:creationId xmlns:p14="http://schemas.microsoft.com/office/powerpoint/2010/main" val="1264090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14800" y="606128"/>
            <a:ext cx="6019800" cy="8096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200" dirty="0"/>
              <a:t>REFERANSER</a:t>
            </a:r>
            <a:br>
              <a:rPr lang="en-GB" sz="3200" dirty="0"/>
            </a:br>
            <a:endParaRPr lang="nb-NO" sz="2800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504" y="1622544"/>
            <a:ext cx="7848872" cy="504681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GB" sz="1600" dirty="0" err="1"/>
              <a:t>Chapparo</a:t>
            </a:r>
            <a:r>
              <a:rPr lang="en-GB" sz="1600" dirty="0"/>
              <a:t>, </a:t>
            </a:r>
            <a:r>
              <a:rPr lang="en-GB" sz="1600" dirty="0" err="1"/>
              <a:t>Ranka</a:t>
            </a:r>
            <a:r>
              <a:rPr lang="en-GB" sz="1600" dirty="0"/>
              <a:t> &amp; Nott (2017): </a:t>
            </a:r>
            <a:r>
              <a:rPr lang="en-GB" sz="1600" dirty="0" err="1"/>
              <a:t>Performe</a:t>
            </a:r>
            <a:r>
              <a:rPr lang="en-GB" sz="1600" dirty="0"/>
              <a:t>, Recall, Plan and Perform (PRPP) system of task analysis, </a:t>
            </a:r>
            <a:r>
              <a:rPr lang="en-GB" sz="1600" dirty="0" err="1"/>
              <a:t>kap</a:t>
            </a:r>
            <a:r>
              <a:rPr lang="en-GB" sz="1600" dirty="0"/>
              <a:t> 17 </a:t>
            </a:r>
            <a:r>
              <a:rPr lang="en-GB" sz="1600" dirty="0" err="1"/>
              <a:t>i</a:t>
            </a:r>
            <a:r>
              <a:rPr lang="en-GB" sz="1600" dirty="0"/>
              <a:t> Curtin, Egan and Adams OT for people experiencing illness, injury or impairment, Elsevier 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/>
              <a:t>Christine C., Judy R. (1997): </a:t>
            </a:r>
            <a:r>
              <a:rPr lang="en-GB" sz="1600" i="1" dirty="0"/>
              <a:t>Occupational Performance Model (Australia)</a:t>
            </a:r>
            <a:r>
              <a:rPr lang="en-GB" sz="1600" dirty="0"/>
              <a:t> monograph 1, 1997, ISBN:0909353 95 6</a:t>
            </a:r>
          </a:p>
          <a:p>
            <a:pPr eaLnBrk="1" hangingPunct="1">
              <a:lnSpc>
                <a:spcPct val="80000"/>
              </a:lnSpc>
            </a:pPr>
            <a:r>
              <a:rPr lang="nb-NO" sz="1600" dirty="0" err="1"/>
              <a:t>Fry</a:t>
            </a:r>
            <a:r>
              <a:rPr lang="nb-NO" sz="1600" dirty="0"/>
              <a:t>, </a:t>
            </a:r>
            <a:r>
              <a:rPr lang="nb-NO" sz="1600" dirty="0" err="1"/>
              <a:t>O’Brian</a:t>
            </a:r>
            <a:r>
              <a:rPr lang="nb-NO" sz="1600" dirty="0"/>
              <a:t>: Using </a:t>
            </a:r>
            <a:r>
              <a:rPr lang="nb-NO" sz="1600" dirty="0" err="1"/>
              <a:t>the</a:t>
            </a:r>
            <a:r>
              <a:rPr lang="nb-NO" sz="1600" dirty="0"/>
              <a:t> </a:t>
            </a:r>
            <a:r>
              <a:rPr lang="nb-NO" sz="1600" dirty="0" err="1"/>
              <a:t>Perceive</a:t>
            </a:r>
            <a:r>
              <a:rPr lang="nb-NO" sz="1600" dirty="0"/>
              <a:t>, </a:t>
            </a:r>
            <a:r>
              <a:rPr lang="nb-NO" sz="1600" dirty="0" err="1"/>
              <a:t>Recall</a:t>
            </a:r>
            <a:r>
              <a:rPr lang="nb-NO" sz="1600" dirty="0"/>
              <a:t>, Plan and </a:t>
            </a:r>
            <a:r>
              <a:rPr lang="nb-NO" sz="1600" dirty="0" err="1"/>
              <a:t>Perform</a:t>
            </a:r>
            <a:r>
              <a:rPr lang="nb-NO" sz="1600" dirty="0"/>
              <a:t> System to </a:t>
            </a:r>
            <a:r>
              <a:rPr lang="nb-NO" sz="1600" dirty="0" err="1"/>
              <a:t>assess</a:t>
            </a:r>
            <a:r>
              <a:rPr lang="nb-NO" sz="1600" dirty="0"/>
              <a:t> </a:t>
            </a:r>
            <a:r>
              <a:rPr lang="nb-NO" sz="1600" dirty="0" err="1"/>
              <a:t>cognitive</a:t>
            </a:r>
            <a:r>
              <a:rPr lang="nb-NO" sz="1600" dirty="0"/>
              <a:t> deficits in adults </a:t>
            </a:r>
            <a:r>
              <a:rPr lang="nb-NO" sz="1600" dirty="0" err="1"/>
              <a:t>with</a:t>
            </a:r>
            <a:r>
              <a:rPr lang="nb-NO" sz="1600" dirty="0"/>
              <a:t> </a:t>
            </a:r>
            <a:r>
              <a:rPr lang="nb-NO" sz="1600" dirty="0" err="1"/>
              <a:t>traumatic</a:t>
            </a:r>
            <a:r>
              <a:rPr lang="nb-NO" sz="1600" dirty="0"/>
              <a:t> </a:t>
            </a:r>
            <a:r>
              <a:rPr lang="nb-NO" sz="1600" dirty="0" err="1"/>
              <a:t>brain</a:t>
            </a:r>
            <a:r>
              <a:rPr lang="nb-NO" sz="1600" dirty="0"/>
              <a:t> </a:t>
            </a:r>
            <a:r>
              <a:rPr lang="nb-NO" sz="1600" dirty="0" err="1"/>
              <a:t>injury</a:t>
            </a:r>
            <a:r>
              <a:rPr lang="nb-NO" sz="1600" dirty="0"/>
              <a:t>: a case </a:t>
            </a:r>
            <a:r>
              <a:rPr lang="nb-NO" sz="1600" dirty="0" err="1"/>
              <a:t>study</a:t>
            </a:r>
            <a:r>
              <a:rPr lang="nb-NO" sz="1600" dirty="0"/>
              <a:t>, </a:t>
            </a:r>
            <a:r>
              <a:rPr lang="nb-NO" sz="1600" i="1" dirty="0" err="1"/>
              <a:t>Australian</a:t>
            </a:r>
            <a:r>
              <a:rPr lang="nb-NO" sz="1600" i="1" dirty="0"/>
              <a:t> </a:t>
            </a:r>
            <a:r>
              <a:rPr lang="nb-NO" sz="1600" i="1" dirty="0" err="1"/>
              <a:t>OccupationalTherapy</a:t>
            </a:r>
            <a:r>
              <a:rPr lang="nb-NO" sz="1600" i="1" dirty="0"/>
              <a:t> Journal</a:t>
            </a:r>
            <a:r>
              <a:rPr lang="nb-NO" sz="1600" dirty="0"/>
              <a:t>, 2002,vol 49, </a:t>
            </a:r>
            <a:r>
              <a:rPr lang="nb-NO" sz="1600" dirty="0" err="1"/>
              <a:t>Issue</a:t>
            </a:r>
            <a:r>
              <a:rPr lang="nb-NO" sz="1600" dirty="0"/>
              <a:t> 4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/>
              <a:t>Fischer A. (1997) </a:t>
            </a:r>
            <a:r>
              <a:rPr lang="en-GB" sz="1600" i="1" dirty="0"/>
              <a:t>Assessment of Motor and Process skills</a:t>
            </a:r>
            <a:r>
              <a:rPr lang="en-GB" sz="1600" dirty="0"/>
              <a:t> (2nd ed.) Fort Collins, CO: Three Star Press</a:t>
            </a:r>
            <a:endParaRPr lang="nb-NO" sz="1600" dirty="0"/>
          </a:p>
          <a:p>
            <a:pPr eaLnBrk="1" hangingPunct="1">
              <a:lnSpc>
                <a:spcPct val="80000"/>
              </a:lnSpc>
            </a:pPr>
            <a:r>
              <a:rPr lang="en-GB" sz="1600" dirty="0" err="1"/>
              <a:t>Kielhofner</a:t>
            </a:r>
            <a:r>
              <a:rPr lang="en-GB" sz="1600" dirty="0"/>
              <a:t> G., Henry A., </a:t>
            </a:r>
            <a:r>
              <a:rPr lang="en-GB" sz="1600" dirty="0" err="1"/>
              <a:t>Walens</a:t>
            </a:r>
            <a:r>
              <a:rPr lang="en-GB" sz="1600" dirty="0"/>
              <a:t> D., Rogers E.S. (1991): Generalizability study of the Occupational Performance history Interview. </a:t>
            </a:r>
            <a:r>
              <a:rPr lang="en-GB" sz="1600" i="1" dirty="0"/>
              <a:t>Occupational Therapy Journal of Research</a:t>
            </a:r>
            <a:r>
              <a:rPr lang="en-GB" sz="1600" dirty="0"/>
              <a:t>, 11, 292-306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/>
              <a:t>Nott, </a:t>
            </a:r>
            <a:r>
              <a:rPr lang="en-GB" sz="1600" dirty="0" err="1"/>
              <a:t>Chapparo,Heard</a:t>
            </a:r>
            <a:r>
              <a:rPr lang="en-GB" sz="1600" dirty="0"/>
              <a:t> (2009: Reliability of the Perceive, Recall, Plan and Perform System of Task Analysis; A </a:t>
            </a:r>
            <a:r>
              <a:rPr lang="en-GB" sz="1600" dirty="0" err="1"/>
              <a:t>crierion</a:t>
            </a:r>
            <a:r>
              <a:rPr lang="en-GB" sz="1600" dirty="0"/>
              <a:t>-referenced assessment, </a:t>
            </a:r>
            <a:r>
              <a:rPr lang="en-GB" sz="1600" i="1" dirty="0"/>
              <a:t>Australian Occupational Therapy Journal,</a:t>
            </a:r>
            <a:r>
              <a:rPr lang="en-GB" sz="1600" dirty="0"/>
              <a:t> 56,307-314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/>
              <a:t>Journal </a:t>
            </a:r>
            <a:r>
              <a:rPr lang="en-GB" sz="1600" dirty="0" err="1"/>
              <a:t>Romiszowski</a:t>
            </a:r>
            <a:r>
              <a:rPr lang="en-GB" sz="1600" dirty="0"/>
              <a:t>, A. (1984) </a:t>
            </a:r>
            <a:r>
              <a:rPr lang="en-GB" sz="1600" i="1" dirty="0"/>
              <a:t>Designing instructional systems</a:t>
            </a:r>
            <a:r>
              <a:rPr lang="en-GB" sz="1600" dirty="0"/>
              <a:t>. London: </a:t>
            </a:r>
            <a:r>
              <a:rPr lang="en-GB" sz="1600" dirty="0" err="1"/>
              <a:t>Kogan</a:t>
            </a:r>
            <a:r>
              <a:rPr lang="en-GB" sz="1600" dirty="0"/>
              <a:t> Page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err="1"/>
              <a:t>Trombley</a:t>
            </a:r>
            <a:r>
              <a:rPr lang="en-GB" sz="1600" dirty="0"/>
              <a:t>, C.A. (1993) The issue is: Anticipating the future: Assessment of occupational function. </a:t>
            </a:r>
            <a:r>
              <a:rPr lang="en-GB" sz="1600" i="1" dirty="0"/>
              <a:t>American Journal of Occupational Therapy</a:t>
            </a:r>
            <a:r>
              <a:rPr lang="en-GB" sz="1600" dirty="0"/>
              <a:t>, 47(3). 253-257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err="1"/>
              <a:t>Turpin&amp;Iwama</a:t>
            </a:r>
            <a:r>
              <a:rPr lang="en-GB" sz="1600" dirty="0"/>
              <a:t>: OPMA, kap.3</a:t>
            </a:r>
          </a:p>
          <a:p>
            <a:pPr eaLnBrk="1" hangingPunct="1">
              <a:lnSpc>
                <a:spcPct val="80000"/>
              </a:lnSpc>
            </a:pPr>
            <a:r>
              <a:rPr lang="nb-NO" sz="1600" b="1" dirty="0">
                <a:hlinkClick r:id="rId2"/>
              </a:rPr>
              <a:t>www.occupationalperformance.com</a:t>
            </a:r>
            <a:endParaRPr lang="nb-NO" sz="1600" b="1" dirty="0"/>
          </a:p>
          <a:p>
            <a:pPr eaLnBrk="1" hangingPunct="1">
              <a:lnSpc>
                <a:spcPct val="80000"/>
              </a:lnSpc>
            </a:pPr>
            <a:endParaRPr lang="nb-NO" sz="1600" b="1" dirty="0"/>
          </a:p>
        </p:txBody>
      </p:sp>
    </p:spTree>
    <p:extLst>
      <p:ext uri="{BB962C8B-B14F-4D97-AF65-F5344CB8AC3E}">
        <p14:creationId xmlns:p14="http://schemas.microsoft.com/office/powerpoint/2010/main" val="99496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552" y="476672"/>
            <a:ext cx="7150100" cy="1143000"/>
          </a:xfrm>
        </p:spPr>
        <p:txBody>
          <a:bodyPr/>
          <a:lstStyle/>
          <a:p>
            <a:pPr eaLnBrk="1" hangingPunct="1"/>
            <a:r>
              <a:rPr lang="nb-NO" sz="3200" dirty="0"/>
              <a:t>Referanser på dansk / norsk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504" y="1600201"/>
            <a:ext cx="7776864" cy="514191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nb-NO" dirty="0" smtClean="0"/>
              <a:t>Borg, Runge, </a:t>
            </a:r>
            <a:r>
              <a:rPr lang="nb-NO" dirty="0" err="1" smtClean="0"/>
              <a:t>Tjørnov</a:t>
            </a:r>
            <a:r>
              <a:rPr lang="nb-NO" dirty="0" smtClean="0"/>
              <a:t> (red) Basisbok i ergoterapi, </a:t>
            </a:r>
            <a:r>
              <a:rPr lang="nb-NO" dirty="0" err="1" smtClean="0"/>
              <a:t>Munksgaard</a:t>
            </a:r>
            <a:r>
              <a:rPr lang="nb-NO" dirty="0" smtClean="0"/>
              <a:t> Danmark, 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Jentoft, Tonstad: En australsk modell for aktivitetsutførelse (Occupational </a:t>
            </a:r>
            <a:r>
              <a:rPr lang="nb-NO" dirty="0" err="1" smtClean="0"/>
              <a:t>Performance</a:t>
            </a:r>
            <a:r>
              <a:rPr lang="nb-NO" dirty="0" smtClean="0"/>
              <a:t> Model)  </a:t>
            </a:r>
            <a:r>
              <a:rPr lang="nb-NO" i="1" dirty="0" smtClean="0"/>
              <a:t>Ergoterapeuten nr. 5:1998, 28-31 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Jentoft R., Ranka J., </a:t>
            </a:r>
            <a:r>
              <a:rPr lang="nb-NO" dirty="0" err="1" smtClean="0"/>
              <a:t>Chapparo</a:t>
            </a:r>
            <a:r>
              <a:rPr lang="nb-NO" dirty="0" smtClean="0"/>
              <a:t> C., (2006) PRPP- en ergoterapeutisk kartleggingsmetode basert på observasjon, </a:t>
            </a:r>
            <a:r>
              <a:rPr lang="nb-NO" u="sng" dirty="0" smtClean="0"/>
              <a:t>Ergoterapeuten nr. 6</a:t>
            </a:r>
            <a:r>
              <a:rPr lang="nb-NO" dirty="0" smtClean="0"/>
              <a:t>,</a:t>
            </a:r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Madsen A J: Roller og aktiviteter i hverdagen, en undersøkelse i en </a:t>
            </a:r>
            <a:r>
              <a:rPr lang="nb-NO" dirty="0" err="1" smtClean="0"/>
              <a:t>soscialpsykiatrisk</a:t>
            </a:r>
            <a:r>
              <a:rPr lang="nb-NO" dirty="0" smtClean="0"/>
              <a:t> praksis basert på OPM ( Australia), Odense: 2002 </a:t>
            </a:r>
            <a:r>
              <a:rPr lang="nb-NO" dirty="0" err="1" smtClean="0"/>
              <a:t>Syddansk</a:t>
            </a:r>
            <a:r>
              <a:rPr lang="nb-NO" dirty="0" smtClean="0"/>
              <a:t> Universitetsforlag</a:t>
            </a:r>
          </a:p>
          <a:p>
            <a:pPr>
              <a:lnSpc>
                <a:spcPct val="90000"/>
              </a:lnSpc>
            </a:pPr>
            <a:r>
              <a:rPr lang="en-GB" dirty="0">
                <a:hlinkClick r:id="rId2"/>
              </a:rPr>
              <a:t>http://digitalmappe.uit.no/rij100/min-undervisningsfilosofi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pPr>
              <a:lnSpc>
                <a:spcPct val="90000"/>
              </a:lnSpc>
            </a:pPr>
            <a:r>
              <a:rPr lang="nb-NO" dirty="0" smtClean="0"/>
              <a:t>Stigen, Linda ? sjekk</a:t>
            </a:r>
            <a:endParaRPr lang="en-GB" dirty="0"/>
          </a:p>
          <a:p>
            <a:pPr marL="0" indent="0">
              <a:buNone/>
            </a:pP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67278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PRPP LÆRINGSUTBYTTE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682698" y="1837780"/>
            <a:ext cx="3997666" cy="47972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sz="1600" dirty="0" err="1"/>
              <a:t>LUBer</a:t>
            </a:r>
            <a:r>
              <a:rPr lang="nb-NO" sz="1600" dirty="0"/>
              <a:t> </a:t>
            </a:r>
            <a:r>
              <a:rPr lang="nb-NO" sz="1600" dirty="0"/>
              <a:t>som kan nyttes til </a:t>
            </a:r>
            <a:r>
              <a:rPr lang="nb-NO" sz="1600" dirty="0"/>
              <a:t>PRPP:</a:t>
            </a:r>
          </a:p>
          <a:p>
            <a:pPr marL="0" indent="0">
              <a:buNone/>
            </a:pPr>
            <a:r>
              <a:rPr lang="nb-NO" sz="1600" dirty="0"/>
              <a:t/>
            </a:r>
            <a:br>
              <a:rPr lang="nb-NO" sz="1600" dirty="0"/>
            </a:br>
            <a:r>
              <a:rPr lang="nb-NO" sz="1600" dirty="0"/>
              <a:t>1.Gjennomfører kartlegging av kroppsfunksjoner (motoriske, kognitive, sosiale og </a:t>
            </a:r>
            <a:r>
              <a:rPr lang="nb-NO" sz="1600" dirty="0" err="1"/>
              <a:t>interaksjonelle</a:t>
            </a:r>
            <a:r>
              <a:rPr lang="nb-NO" sz="1600" dirty="0"/>
              <a:t> funksjoner) aktivitetsutførelse og deltakelse hos eldre</a:t>
            </a:r>
            <a:r>
              <a:rPr lang="nb-NO" sz="1600" dirty="0"/>
              <a:t>.</a:t>
            </a:r>
          </a:p>
          <a:p>
            <a:pPr marL="0" indent="0">
              <a:buNone/>
            </a:pPr>
            <a:r>
              <a:rPr lang="nb-NO" sz="1600" dirty="0"/>
              <a:t/>
            </a:r>
            <a:br>
              <a:rPr lang="nb-NO" sz="1600" dirty="0"/>
            </a:br>
            <a:r>
              <a:rPr lang="nb-NO" sz="1600" dirty="0"/>
              <a:t>2.Gjennomfører vurdering av aktivitetsfunksjon på grunnlag av kartlegging og relevant teori fra ergoterapi, medisinske fag og andre støttefag</a:t>
            </a:r>
            <a:r>
              <a:rPr lang="nb-NO" sz="1600" dirty="0"/>
              <a:t>.</a:t>
            </a:r>
          </a:p>
          <a:p>
            <a:pPr marL="0" indent="0">
              <a:buNone/>
            </a:pPr>
            <a:r>
              <a:rPr lang="nb-NO" sz="1600" dirty="0"/>
              <a:t/>
            </a:r>
            <a:br>
              <a:rPr lang="nb-NO" sz="1600" dirty="0"/>
            </a:br>
            <a:r>
              <a:rPr lang="nb-NO" sz="1600" dirty="0"/>
              <a:t>3.Gjør rede for og gjennomfører ulike ergoterapeutiske metoder for behandling, rehabilitering og kompensering</a:t>
            </a:r>
            <a:r>
              <a:rPr lang="nb-NO" sz="1600" dirty="0"/>
              <a:t>.</a:t>
            </a:r>
          </a:p>
          <a:p>
            <a:pPr marL="0" indent="0">
              <a:buNone/>
            </a:pPr>
            <a:r>
              <a:rPr lang="nb-NO" sz="1600" dirty="0"/>
              <a:t/>
            </a:r>
            <a:br>
              <a:rPr lang="nb-NO" sz="1600" dirty="0"/>
            </a:br>
            <a:r>
              <a:rPr lang="nb-NO" sz="1600" dirty="0"/>
              <a:t>4.Dokumenterer hvordan en ergoterapeutisk arbeidsprosess kan anvendes i utførelse av ergoterapi til eldre.</a:t>
            </a:r>
            <a:endParaRPr lang="nb-NO" sz="1600" dirty="0"/>
          </a:p>
        </p:txBody>
      </p:sp>
      <p:sp>
        <p:nvSpPr>
          <p:cNvPr id="2" name="Plassholder for innhold 1"/>
          <p:cNvSpPr>
            <a:spLocks noGrp="1"/>
          </p:cNvSpPr>
          <p:nvPr>
            <p:ph sz="half" idx="13"/>
          </p:nvPr>
        </p:nvSpPr>
        <p:spPr>
          <a:xfrm>
            <a:off x="5680365" y="1837780"/>
            <a:ext cx="4760925" cy="47972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 smtClean="0"/>
              <a:t>Intendert </a:t>
            </a:r>
            <a:r>
              <a:rPr lang="nb-NO" dirty="0"/>
              <a:t>læringsutbytte tilknyttet </a:t>
            </a:r>
            <a:r>
              <a:rPr lang="nb-NO" dirty="0" smtClean="0"/>
              <a:t>PRPP: </a:t>
            </a:r>
            <a:r>
              <a:rPr lang="nb-NO" dirty="0"/>
              <a:t/>
            </a:r>
            <a:br>
              <a:rPr lang="nb-NO" dirty="0"/>
            </a:b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1. gjennomfører </a:t>
            </a:r>
            <a:r>
              <a:rPr lang="nb-NO" dirty="0"/>
              <a:t>kartlegging av kognitiv kroppsfunksjon og ser dette i sammenheng med aktivitet og deltakelse.</a:t>
            </a:r>
            <a:br>
              <a:rPr lang="nb-NO" dirty="0"/>
            </a:b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2. gjennomfører </a:t>
            </a:r>
            <a:r>
              <a:rPr lang="nb-NO" dirty="0"/>
              <a:t>vurdering av hvordan spesifikke kognitive utfordringer påvirker personens deltakelse i hverdagslivets aktiviteter.</a:t>
            </a:r>
            <a:br>
              <a:rPr lang="nb-NO" dirty="0"/>
            </a:b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3. har </a:t>
            </a:r>
            <a:r>
              <a:rPr lang="nb-NO" dirty="0"/>
              <a:t>kjennskap til </a:t>
            </a:r>
            <a:r>
              <a:rPr lang="nb-NO" dirty="0" smtClean="0"/>
              <a:t>sentrale </a:t>
            </a:r>
            <a:r>
              <a:rPr lang="nb-NO" dirty="0"/>
              <a:t>begrep knyttet til PRPP kartlegging og intervensjon.</a:t>
            </a:r>
            <a:br>
              <a:rPr lang="nb-NO" dirty="0"/>
            </a:b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4. gjør </a:t>
            </a:r>
            <a:r>
              <a:rPr lang="nb-NO" dirty="0"/>
              <a:t>rede for hvordan du kan bistå klienten i å rette oppmerksomhet, trene og </a:t>
            </a:r>
            <a:r>
              <a:rPr lang="nb-NO" dirty="0" err="1"/>
              <a:t>evt</a:t>
            </a:r>
            <a:r>
              <a:rPr lang="nb-NO" dirty="0"/>
              <a:t> kompensere for spesifikke kognitive helseutfordringer.</a:t>
            </a:r>
            <a:br>
              <a:rPr lang="nb-NO" dirty="0"/>
            </a:b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5. har </a:t>
            </a:r>
            <a:r>
              <a:rPr lang="nb-NO" dirty="0"/>
              <a:t>kjennskap til utforming av kvantitativ og muntlig PRPP </a:t>
            </a:r>
            <a:r>
              <a:rPr lang="nb-NO" dirty="0" smtClean="0"/>
              <a:t>dokumentering.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2769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560" y="260648"/>
            <a:ext cx="7150100" cy="1143000"/>
          </a:xfrm>
        </p:spPr>
        <p:txBody>
          <a:bodyPr/>
          <a:lstStyle/>
          <a:p>
            <a:pPr eaLnBrk="1" hangingPunct="1"/>
            <a:r>
              <a:rPr lang="nb-NO" dirty="0" smtClean="0"/>
              <a:t>Hvorfor er PRPP valgt?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0548" y="1707363"/>
            <a:ext cx="8078460" cy="4746336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nb-NO" sz="2000" dirty="0"/>
              <a:t>Mange tester og undersøkelser er lite egnet til å møte de behov ergoterapeutene møter i </a:t>
            </a:r>
            <a:r>
              <a:rPr lang="nb-NO" sz="2000" dirty="0"/>
              <a:t>praksis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nb-NO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nb-NO" sz="2000" dirty="0"/>
              <a:t>Det stilles krav til evaluering og dokumentasjon av </a:t>
            </a:r>
            <a:r>
              <a:rPr lang="nb-NO" sz="2000" dirty="0"/>
              <a:t>ergoterapiprosessen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nb-NO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nb-NO" sz="2000" dirty="0"/>
              <a:t>Identifisering av kognitive og perseptuelle vansker hos klienter med </a:t>
            </a:r>
            <a:r>
              <a:rPr lang="nb-NO" sz="2000" dirty="0"/>
              <a:t>forklare hvilke konsekvenser dette har på </a:t>
            </a:r>
            <a:r>
              <a:rPr lang="nb-NO" sz="2000" dirty="0"/>
              <a:t>aktivitetsutførelse er forventet og nødvendig ergoterapeutisk kompetanse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nb-NO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nb-NO" sz="2000" dirty="0"/>
              <a:t>Vurderingen ligger til grunn for å fremme funksjonsevne og støtte i omgivelse</a:t>
            </a:r>
          </a:p>
        </p:txBody>
      </p:sp>
    </p:spTree>
    <p:extLst>
      <p:ext uri="{BB962C8B-B14F-4D97-AF65-F5344CB8AC3E}">
        <p14:creationId xmlns:p14="http://schemas.microsoft.com/office/powerpoint/2010/main" val="204062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576" y="476672"/>
            <a:ext cx="7150100" cy="1143000"/>
          </a:xfrm>
        </p:spPr>
        <p:txBody>
          <a:bodyPr/>
          <a:lstStyle/>
          <a:p>
            <a:pPr eaLnBrk="1" hangingPunct="1"/>
            <a:r>
              <a:rPr lang="nb-NO" dirty="0" smtClean="0"/>
              <a:t>Egenskaper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4282" y="1817099"/>
            <a:ext cx="7151687" cy="4417446"/>
          </a:xfrm>
        </p:spPr>
        <p:txBody>
          <a:bodyPr>
            <a:normAutofit/>
          </a:bodyPr>
          <a:lstStyle/>
          <a:p>
            <a:pPr eaLnBrk="1" hangingPunct="1"/>
            <a:r>
              <a:rPr lang="nb-NO" sz="2400" dirty="0">
                <a:latin typeface="Symbol" pitchFamily="18" charset="2"/>
                <a:cs typeface="Times New Roman" pitchFamily="18" charset="0"/>
              </a:rPr>
              <a:t>E</a:t>
            </a:r>
            <a:r>
              <a:rPr lang="nb-NO" sz="2400" dirty="0">
                <a:cs typeface="Times New Roman" pitchFamily="18" charset="0"/>
              </a:rPr>
              <a:t>gnet for barn, ungdom, voksne og eldre uavhengig av diagnose, kjønn eller kulturell bakgrunn</a:t>
            </a:r>
          </a:p>
          <a:p>
            <a:pPr marL="0" indent="0">
              <a:buNone/>
            </a:pPr>
            <a:endParaRPr lang="nb-NO" sz="2400" dirty="0">
              <a:cs typeface="Times New Roman" pitchFamily="18" charset="0"/>
            </a:endParaRPr>
          </a:p>
          <a:p>
            <a:pPr eaLnBrk="1" hangingPunct="1"/>
            <a:r>
              <a:rPr lang="nb-NO" sz="2400" dirty="0"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400" dirty="0">
                <a:cs typeface="Times New Roman" pitchFamily="18" charset="0"/>
              </a:rPr>
              <a:t>rukes i ulike omgivelser der personen utfører sine daglige gjøremål og rutiner på ulike arena</a:t>
            </a:r>
          </a:p>
          <a:p>
            <a:pPr marL="0" indent="0">
              <a:buNone/>
            </a:pPr>
            <a:endParaRPr lang="nb-NO" sz="2400" dirty="0">
              <a:cs typeface="Times New Roman" pitchFamily="18" charset="0"/>
            </a:endParaRPr>
          </a:p>
          <a:p>
            <a:pPr eaLnBrk="1" hangingPunct="1"/>
            <a:r>
              <a:rPr lang="nb-NO" sz="2400" dirty="0">
                <a:latin typeface="Symbol" pitchFamily="18" charset="2"/>
                <a:cs typeface="Times New Roman" pitchFamily="18" charset="0"/>
              </a:rPr>
              <a:t>B</a:t>
            </a:r>
            <a:r>
              <a:rPr lang="nb-NO" sz="2400" dirty="0">
                <a:cs typeface="Times New Roman" pitchFamily="18" charset="0"/>
              </a:rPr>
              <a:t>rukes for å kartlegge rutiner, oppgaver eller del-oppgaver som  anses som viktig for klientens utførelse i ulike roller / virksomheter</a:t>
            </a:r>
          </a:p>
        </p:txBody>
      </p:sp>
    </p:spTree>
    <p:extLst>
      <p:ext uri="{BB962C8B-B14F-4D97-AF65-F5344CB8AC3E}">
        <p14:creationId xmlns:p14="http://schemas.microsoft.com/office/powerpoint/2010/main" val="276455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7347" y="392088"/>
            <a:ext cx="9513115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nb-NO" sz="3600" dirty="0" smtClean="0"/>
              <a:t>VIRKSOMHETSFOKUSERT KARTLEGGING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07347" y="1763688"/>
            <a:ext cx="8991208" cy="4374980"/>
          </a:xfrm>
        </p:spPr>
        <p:txBody>
          <a:bodyPr/>
          <a:lstStyle/>
          <a:p>
            <a:pPr eaLnBrk="1" hangingPunct="1"/>
            <a:r>
              <a:rPr lang="nb-NO" sz="2400" dirty="0"/>
              <a:t>Virksomhetsbegrepet</a:t>
            </a:r>
          </a:p>
          <a:p>
            <a:pPr eaLnBrk="1" hangingPunct="1"/>
            <a:r>
              <a:rPr lang="nb-NO" sz="2400" dirty="0"/>
              <a:t>Tester, undersøkelser</a:t>
            </a:r>
          </a:p>
          <a:p>
            <a:pPr eaLnBrk="1" hangingPunct="1"/>
            <a:r>
              <a:rPr lang="nb-NO" sz="2400" dirty="0"/>
              <a:t>Objektivitet / subjektivitet</a:t>
            </a:r>
          </a:p>
          <a:p>
            <a:pPr eaLnBrk="1" hangingPunct="1"/>
            <a:r>
              <a:rPr lang="nb-NO" sz="2400" dirty="0"/>
              <a:t>Top-</a:t>
            </a:r>
            <a:r>
              <a:rPr lang="nb-NO" sz="2400" dirty="0" err="1"/>
              <a:t>down</a:t>
            </a:r>
            <a:r>
              <a:rPr lang="nb-NO" sz="2400" dirty="0"/>
              <a:t> - /</a:t>
            </a:r>
            <a:r>
              <a:rPr lang="nb-NO" sz="2400" dirty="0" err="1"/>
              <a:t>Bottom</a:t>
            </a:r>
            <a:r>
              <a:rPr lang="nb-NO" sz="2400" dirty="0"/>
              <a:t>-up kartlegging</a:t>
            </a:r>
          </a:p>
          <a:p>
            <a:pPr marL="0" indent="0">
              <a:buNone/>
            </a:pPr>
            <a:endParaRPr lang="nb-NO" sz="2400" dirty="0"/>
          </a:p>
          <a:p>
            <a:pPr eaLnBrk="1" hangingPunct="1"/>
            <a:r>
              <a:rPr lang="nb-NO" sz="2400" i="1" dirty="0"/>
              <a:t>AMPS likhet og ulikhet</a:t>
            </a:r>
          </a:p>
          <a:p>
            <a:pPr eaLnBrk="1" hangingPunct="1"/>
            <a:endParaRPr lang="nb-NO" sz="2400" dirty="0"/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10044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62743" y="90489"/>
            <a:ext cx="10218057" cy="1190625"/>
          </a:xfrm>
        </p:spPr>
        <p:txBody>
          <a:bodyPr>
            <a:normAutofit/>
          </a:bodyPr>
          <a:lstStyle/>
          <a:p>
            <a:pPr eaLnBrk="1" hangingPunct="1"/>
            <a:r>
              <a:rPr lang="nb-NO" dirty="0" smtClean="0"/>
              <a:t>PRPP </a:t>
            </a:r>
            <a:r>
              <a:rPr lang="nb-NO" dirty="0" smtClean="0"/>
              <a:t>SYSTEMET teori </a:t>
            </a:r>
            <a:r>
              <a:rPr lang="nb-NO" dirty="0" smtClean="0"/>
              <a:t>og struktur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62743" y="1745673"/>
            <a:ext cx="4715783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nb-NO" sz="2400" dirty="0"/>
              <a:t>Basis i </a:t>
            </a:r>
            <a:r>
              <a:rPr lang="nb-NO" sz="2400" dirty="0" err="1"/>
              <a:t>Occupational</a:t>
            </a:r>
            <a:r>
              <a:rPr lang="nb-NO" sz="2400" dirty="0"/>
              <a:t> </a:t>
            </a:r>
            <a:r>
              <a:rPr lang="nb-NO" sz="2400" dirty="0" err="1"/>
              <a:t>Performance</a:t>
            </a:r>
            <a:r>
              <a:rPr lang="nb-NO" sz="2400" dirty="0"/>
              <a:t> Model (Australia)</a:t>
            </a:r>
          </a:p>
          <a:p>
            <a:pPr eaLnBrk="1" hangingPunct="1"/>
            <a:r>
              <a:rPr lang="nb-NO" sz="2400" dirty="0"/>
              <a:t>Teori om utførelse av hverdagslivets aktiviteter, samt</a:t>
            </a:r>
          </a:p>
          <a:p>
            <a:pPr eaLnBrk="1" hangingPunct="1"/>
            <a:r>
              <a:rPr lang="nb-NO" sz="2400" dirty="0" err="1">
                <a:cs typeface="Times New Roman" pitchFamily="18" charset="0"/>
              </a:rPr>
              <a:t>Humanisistisk</a:t>
            </a:r>
            <a:r>
              <a:rPr lang="nb-NO" sz="2400" dirty="0">
                <a:cs typeface="Times New Roman" pitchFamily="18" charset="0"/>
              </a:rPr>
              <a:t> og holistisk filosofi, økologisk helsemodell, dynamisk system teori og teori om informasjonsbearbeid</a:t>
            </a:r>
            <a:r>
              <a:rPr lang="nb-NO" sz="2400" dirty="0"/>
              <a:t>ing</a:t>
            </a: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4729163" y="2357438"/>
            <a:ext cx="9144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nb-NO"/>
          </a:p>
        </p:txBody>
      </p:sp>
      <p:pic>
        <p:nvPicPr>
          <p:cNvPr id="9221" name="Picture 7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71771" y="1897725"/>
            <a:ext cx="4176463" cy="3038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0424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17739" y="409228"/>
            <a:ext cx="7795913" cy="1143000"/>
          </a:xfrm>
        </p:spPr>
        <p:txBody>
          <a:bodyPr/>
          <a:lstStyle/>
          <a:p>
            <a:pPr eaLnBrk="1" hangingPunct="1">
              <a:defRPr/>
            </a:pPr>
            <a:r>
              <a:rPr lang="nb-NO" sz="3200" dirty="0"/>
              <a:t>Begrepsmodell i ergoterapi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sz="2400" dirty="0"/>
              <a:t>vurderinger, antagelser og prinsipper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417739" y="1878028"/>
            <a:ext cx="7795913" cy="352839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nb-NO" dirty="0" smtClean="0"/>
              <a:t>Antakelse om menneskelig aktivitet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Holistisk perspektiv; kropp, fornuft og sjel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Engasjement i menneskelig aktivitet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Syn på helse: kjenne tilfredsstillelse i roller, rutiner, </a:t>
            </a:r>
          </a:p>
          <a:p>
            <a:pPr marL="457200" lvl="1" indent="0">
              <a:buNone/>
            </a:pPr>
            <a:endParaRPr lang="nb-NO" sz="2000" dirty="0"/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Aktivitetsutførelse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gjøre, kunne/vite og være</a:t>
            </a:r>
          </a:p>
          <a:p>
            <a:pPr marL="457200" lvl="1" indent="0">
              <a:buNone/>
            </a:pPr>
            <a:endParaRPr lang="nb-NO" sz="2000" dirty="0"/>
          </a:p>
          <a:p>
            <a:pPr eaLnBrk="1" hangingPunct="1">
              <a:lnSpc>
                <a:spcPct val="90000"/>
              </a:lnSpc>
            </a:pPr>
            <a:r>
              <a:rPr lang="nb-NO" dirty="0" smtClean="0"/>
              <a:t>Selvorganisering</a:t>
            </a:r>
          </a:p>
          <a:p>
            <a:pPr lvl="1" eaLnBrk="1" hangingPunct="1">
              <a:lnSpc>
                <a:spcPct val="90000"/>
              </a:lnSpc>
            </a:pPr>
            <a:r>
              <a:rPr lang="nb-NO" sz="2000" dirty="0"/>
              <a:t>Dynamisk system  </a:t>
            </a:r>
          </a:p>
        </p:txBody>
      </p:sp>
    </p:spTree>
    <p:extLst>
      <p:ext uri="{BB962C8B-B14F-4D97-AF65-F5344CB8AC3E}">
        <p14:creationId xmlns:p14="http://schemas.microsoft.com/office/powerpoint/2010/main" val="33439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1198563"/>
            <a:ext cx="7569200" cy="545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Z:\DOKUMENTER\MODELLER.ET\OPM\OPM\OPMA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6840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5233262"/>
      </p:ext>
    </p:extLst>
  </p:cSld>
  <p:clrMapOvr>
    <a:masterClrMapping/>
  </p:clrMapOvr>
</p:sld>
</file>

<file path=ppt/theme/theme1.xml><?xml version="1.0" encoding="utf-8"?>
<a:theme xmlns:a="http://schemas.openxmlformats.org/drawingml/2006/main" name="Light with pattern">
  <a:themeElements>
    <a:clrScheme name="UiT Norges arktiske universitet">
      <a:dk1>
        <a:sysClr val="windowText" lastClr="000000"/>
      </a:dk1>
      <a:lt1>
        <a:sysClr val="window" lastClr="FFFFFF"/>
      </a:lt1>
      <a:dk2>
        <a:srgbClr val="00617F"/>
      </a:dk2>
      <a:lt2>
        <a:srgbClr val="A6BBC8"/>
      </a:lt2>
      <a:accent1>
        <a:srgbClr val="007396"/>
      </a:accent1>
      <a:accent2>
        <a:srgbClr val="CB333B"/>
      </a:accent2>
      <a:accent3>
        <a:srgbClr val="F2A900"/>
      </a:accent3>
      <a:accent4>
        <a:srgbClr val="009CB6"/>
      </a:accent4>
      <a:accent5>
        <a:srgbClr val="DE7C00"/>
      </a:accent5>
      <a:accent6>
        <a:srgbClr val="59BEC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476813C-2232-4903-81D6-6333B17585BA}" vid="{BD29AF67-25FF-4C84-8E00-E8340315E585}"/>
    </a:ext>
  </a:extLst>
</a:theme>
</file>

<file path=ppt/theme/theme2.xml><?xml version="1.0" encoding="utf-8"?>
<a:theme xmlns:a="http://schemas.openxmlformats.org/drawingml/2006/main" name="Light without pattern">
  <a:themeElements>
    <a:clrScheme name="UiT Norges arktiske universitet">
      <a:dk1>
        <a:sysClr val="windowText" lastClr="000000"/>
      </a:dk1>
      <a:lt1>
        <a:sysClr val="window" lastClr="FFFFFF"/>
      </a:lt1>
      <a:dk2>
        <a:srgbClr val="00617F"/>
      </a:dk2>
      <a:lt2>
        <a:srgbClr val="A6BBC8"/>
      </a:lt2>
      <a:accent1>
        <a:srgbClr val="007396"/>
      </a:accent1>
      <a:accent2>
        <a:srgbClr val="CB333B"/>
      </a:accent2>
      <a:accent3>
        <a:srgbClr val="F2A900"/>
      </a:accent3>
      <a:accent4>
        <a:srgbClr val="009CB6"/>
      </a:accent4>
      <a:accent5>
        <a:srgbClr val="DE7C00"/>
      </a:accent5>
      <a:accent6>
        <a:srgbClr val="59BEC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476813C-2232-4903-81D6-6333B17585BA}" vid="{54B5237B-68B7-4078-988E-6958ACB1CA7C}"/>
    </a:ext>
  </a:extLst>
</a:theme>
</file>

<file path=ppt/theme/theme3.xml><?xml version="1.0" encoding="utf-8"?>
<a:theme xmlns:a="http://schemas.openxmlformats.org/drawingml/2006/main" name="Dark with pattern">
  <a:themeElements>
    <a:clrScheme name="UiT Norges arktiske universitet">
      <a:dk1>
        <a:sysClr val="windowText" lastClr="000000"/>
      </a:dk1>
      <a:lt1>
        <a:sysClr val="window" lastClr="FFFFFF"/>
      </a:lt1>
      <a:dk2>
        <a:srgbClr val="00617F"/>
      </a:dk2>
      <a:lt2>
        <a:srgbClr val="A6BBC8"/>
      </a:lt2>
      <a:accent1>
        <a:srgbClr val="007396"/>
      </a:accent1>
      <a:accent2>
        <a:srgbClr val="CB333B"/>
      </a:accent2>
      <a:accent3>
        <a:srgbClr val="F2A900"/>
      </a:accent3>
      <a:accent4>
        <a:srgbClr val="009CB6"/>
      </a:accent4>
      <a:accent5>
        <a:srgbClr val="DE7C00"/>
      </a:accent5>
      <a:accent6>
        <a:srgbClr val="59BEC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476813C-2232-4903-81D6-6333B17585BA}" vid="{43056ABE-377B-4831-BFD1-B7FD42981EE3}"/>
    </a:ext>
  </a:extLst>
</a:theme>
</file>

<file path=ppt/theme/theme4.xml><?xml version="1.0" encoding="utf-8"?>
<a:theme xmlns:a="http://schemas.openxmlformats.org/drawingml/2006/main" name="Dark without pattern">
  <a:themeElements>
    <a:clrScheme name="UiT Norges arktiske universitet">
      <a:dk1>
        <a:sysClr val="windowText" lastClr="000000"/>
      </a:dk1>
      <a:lt1>
        <a:sysClr val="window" lastClr="FFFFFF"/>
      </a:lt1>
      <a:dk2>
        <a:srgbClr val="00617F"/>
      </a:dk2>
      <a:lt2>
        <a:srgbClr val="A6BBC8"/>
      </a:lt2>
      <a:accent1>
        <a:srgbClr val="007396"/>
      </a:accent1>
      <a:accent2>
        <a:srgbClr val="CB333B"/>
      </a:accent2>
      <a:accent3>
        <a:srgbClr val="F2A900"/>
      </a:accent3>
      <a:accent4>
        <a:srgbClr val="009CB6"/>
      </a:accent4>
      <a:accent5>
        <a:srgbClr val="DE7C00"/>
      </a:accent5>
      <a:accent6>
        <a:srgbClr val="59BEC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476813C-2232-4903-81D6-6333B17585BA}" vid="{87622ECD-DBFC-497A-9283-3D2FD7BBEC75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CF74B9924A90429AFF83904CD5AC51" ma:contentTypeVersion="10" ma:contentTypeDescription="Create a new document." ma:contentTypeScope="" ma:versionID="c219061678790ba91acd956595d5746d">
  <xsd:schema xmlns:xsd="http://www.w3.org/2001/XMLSchema" xmlns:xs="http://www.w3.org/2001/XMLSchema" xmlns:p="http://schemas.microsoft.com/office/2006/metadata/properties" xmlns:ns2="6c86f083-272a-4d16-a1ee-41e11cc1f196" xmlns:ns3="398a922c-8803-48c8-8c4d-45441d0c0e87" targetNamespace="http://schemas.microsoft.com/office/2006/metadata/properties" ma:root="true" ma:fieldsID="0367899129e833eb231d53942e145767" ns2:_="" ns3:_="">
    <xsd:import namespace="6c86f083-272a-4d16-a1ee-41e11cc1f196"/>
    <xsd:import namespace="398a922c-8803-48c8-8c4d-45441d0c0e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86f083-272a-4d16-a1ee-41e11cc1f1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8a922c-8803-48c8-8c4d-45441d0c0e8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4450CF-6ABA-4838-9288-F877B8722107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6c86f083-272a-4d16-a1ee-41e11cc1f196"/>
    <ds:schemaRef ds:uri="http://schemas.openxmlformats.org/package/2006/metadata/core-properties"/>
    <ds:schemaRef ds:uri="398a922c-8803-48c8-8c4d-45441d0c0e8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FF97B2E-9823-411D-AC0A-61DE29B6E7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86f083-272a-4d16-a1ee-41e11cc1f196"/>
    <ds:schemaRef ds:uri="398a922c-8803-48c8-8c4d-45441d0c0e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4BF166D-0E69-4C17-BDD8-F7B09B99A5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UiT_PowerPoint_engelsk (3)</Template>
  <TotalTime>668</TotalTime>
  <Words>1835</Words>
  <Application>Microsoft Office PowerPoint</Application>
  <PresentationFormat>Widescreen</PresentationFormat>
  <Paragraphs>251</Paragraphs>
  <Slides>22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4</vt:i4>
      </vt:variant>
      <vt:variant>
        <vt:lpstr>Lysbildetitler</vt:lpstr>
      </vt:variant>
      <vt:variant>
        <vt:i4>22</vt:i4>
      </vt:variant>
    </vt:vector>
  </HeadingPairs>
  <TitlesOfParts>
    <vt:vector size="32" baseType="lpstr">
      <vt:lpstr>Arial</vt:lpstr>
      <vt:lpstr>Arial Narrow</vt:lpstr>
      <vt:lpstr>Calibri</vt:lpstr>
      <vt:lpstr>Symbol</vt:lpstr>
      <vt:lpstr>Times New Roman</vt:lpstr>
      <vt:lpstr>Wingdings</vt:lpstr>
      <vt:lpstr>Light with pattern</vt:lpstr>
      <vt:lpstr>Light without pattern</vt:lpstr>
      <vt:lpstr>Dark with pattern</vt:lpstr>
      <vt:lpstr>Dark without pattern</vt:lpstr>
      <vt:lpstr>Perceive, Recall, Plan and Perform  Ergoterapeutisk kartlegging og vurdering av basert på observasjon . </vt:lpstr>
      <vt:lpstr>INNHOLD</vt:lpstr>
      <vt:lpstr>PRPP LÆRINGSUTBYTTE</vt:lpstr>
      <vt:lpstr>Hvorfor er PRPP valgt?</vt:lpstr>
      <vt:lpstr>Egenskaper</vt:lpstr>
      <vt:lpstr>VIRKSOMHETSFOKUSERT KARTLEGGING</vt:lpstr>
      <vt:lpstr>PRPP SYSTEMET teori og struktur</vt:lpstr>
      <vt:lpstr>Begrepsmodell i ergoterapi vurderinger, antagelser og prinsipper</vt:lpstr>
      <vt:lpstr>PowerPoint-presentasjon</vt:lpstr>
      <vt:lpstr>Ulike strategier gjennom tilnærmingen</vt:lpstr>
      <vt:lpstr>Administrering av PRPP-systemet i  oppgaveanalyse </vt:lpstr>
      <vt:lpstr>Oppgaveanalyse</vt:lpstr>
      <vt:lpstr>Prosedyre oppgaveanalyse av nivå 1</vt:lpstr>
      <vt:lpstr>PRPP NIVÅ 1:  Kartlegge mestring i aktivitetsutførelse </vt:lpstr>
      <vt:lpstr>Administrering av nivå 1</vt:lpstr>
      <vt:lpstr>Måle endring av ferdigheter og planlegge behandling</vt:lpstr>
      <vt:lpstr>Videre administrering av Nivå 1</vt:lpstr>
      <vt:lpstr>Videoanalyse</vt:lpstr>
      <vt:lpstr>PowerPoint-presentasjon</vt:lpstr>
      <vt:lpstr>Kognisjon -bearbeiding av informasjon  og aktivitetsutførelse</vt:lpstr>
      <vt:lpstr>REFERANSER </vt:lpstr>
      <vt:lpstr>Referanser på dansk / norsk</vt:lpstr>
    </vt:vector>
  </TitlesOfParts>
  <Company>UiT Norges arktiske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Nytte og bruk av kognitive hjelpemidler</dc:title>
  <dc:creator>Rita Jentoft</dc:creator>
  <cp:lastModifiedBy>Rita Jentoft</cp:lastModifiedBy>
  <cp:revision>27</cp:revision>
  <dcterms:created xsi:type="dcterms:W3CDTF">2020-02-05T10:14:56Z</dcterms:created>
  <dcterms:modified xsi:type="dcterms:W3CDTF">2020-02-11T20:23:25Z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0x01010090CF74B9924A90429AFF83904CD5AC51</vt:lpwstr>
  </property>
</Properties>
</file>