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6" r:id="rId5"/>
    <p:sldMasterId id="2147483662" r:id="rId6"/>
    <p:sldMasterId id="2147483668" r:id="rId7"/>
  </p:sldMasterIdLst>
  <p:notesMasterIdLst>
    <p:notesMasterId r:id="rId36"/>
  </p:notesMasterIdLst>
  <p:handoutMasterIdLst>
    <p:handoutMasterId r:id="rId37"/>
  </p:handoutMasterIdLst>
  <p:sldIdLst>
    <p:sldId id="256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5" r:id="rId3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748" autoAdjust="0"/>
  </p:normalViewPr>
  <p:slideViewPr>
    <p:cSldViewPr snapToGrid="0">
      <p:cViewPr varScale="1">
        <p:scale>
          <a:sx n="65" d="100"/>
          <a:sy n="65" d="100"/>
        </p:scale>
        <p:origin x="6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50899-3D14-4A38-B0C5-4D2CF77B5B8A}" type="datetimeFigureOut">
              <a:rPr lang="nb-NO" smtClean="0"/>
              <a:t>11.02.2020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35F46-3402-4F9A-A575-76C8BB429A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4814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41760-7E6D-46CD-A0D2-F43AE9655314}" type="datetimeFigureOut">
              <a:rPr lang="en-GB" smtClean="0"/>
              <a:t>11/02/2020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806FA-DED0-45BD-A689-67762D13B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7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104503" y="4400550"/>
            <a:ext cx="6609806" cy="3600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806FA-DED0-45BD-A689-67762D13B8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4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59178-C6AC-4166-A3B8-49EEFBECB315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626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59178-C6AC-4166-A3B8-49EEFBECB315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6724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63575" y="828675"/>
            <a:ext cx="5395913" cy="4048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265" y="5127428"/>
            <a:ext cx="4908863" cy="48788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81" tIns="46442" rIns="91281" bIns="46442"/>
          <a:lstStyle/>
          <a:p>
            <a:pPr eaLnBrk="1" hangingPunct="1"/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364501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158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1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26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905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680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05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82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70224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6464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08539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4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7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16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73493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66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7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764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34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54400" y="90489"/>
            <a:ext cx="8026400" cy="11906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5334000" cy="45720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46800" y="1371600"/>
            <a:ext cx="5334000" cy="45720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EDD51-0556-4166-9692-94E4D098CCD0}" type="datetime1">
              <a:rPr lang="nb-NO" smtClean="0"/>
              <a:t>11.02.2020</a:t>
            </a:fld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FE768-6DC6-46EC-B3BE-3CB90520269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78133925"/>
      </p:ext>
    </p:extLst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93733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CD9B-E275-4AB5-AF7D-DC352354267B}" type="datetime1">
              <a:rPr lang="nb-NO" noProof="0" smtClean="0"/>
              <a:t>11.02.2020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6465112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1858224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782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94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83" r:id="rId6"/>
    <p:sldLayoutId id="214748368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761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8861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8254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igitalmappe.uit.no/rij100/min-undervisningsfilosofi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ite.uit.no/Mediasite/Play/c541ed852ae946598b26c48406908f771d?catalog=9e7be61fa3a94f1abfc722a32c507e1221&amp;playFrom=4948&amp;autoStart=true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78" y="2427268"/>
            <a:ext cx="6012000" cy="1070942"/>
          </a:xfrm>
        </p:spPr>
        <p:txBody>
          <a:bodyPr/>
          <a:lstStyle/>
          <a:p>
            <a:r>
              <a:rPr lang="nb-NO" altLang="nb-NO" sz="2800" dirty="0" smtClean="0"/>
              <a:t>PRPP </a:t>
            </a:r>
            <a:r>
              <a:rPr lang="nb-NO" altLang="nb-NO" sz="2800" dirty="0"/>
              <a:t>nivå 2</a:t>
            </a:r>
            <a:br>
              <a:rPr lang="nb-NO" altLang="nb-NO" sz="2800" dirty="0"/>
            </a:br>
            <a:r>
              <a:rPr lang="nb-NO" altLang="nb-NO" dirty="0"/>
              <a:t>Prosess oppgaveanalyse</a:t>
            </a:r>
            <a:endParaRPr lang="nb-NO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56345" y="897622"/>
            <a:ext cx="4798503" cy="864065"/>
          </a:xfrm>
        </p:spPr>
        <p:txBody>
          <a:bodyPr>
            <a:normAutofit fontScale="25000" lnSpcReduction="20000"/>
          </a:bodyPr>
          <a:lstStyle/>
          <a:p>
            <a:endParaRPr lang="nb-NO" dirty="0" smtClean="0"/>
          </a:p>
          <a:p>
            <a:r>
              <a:rPr lang="nb-NO" sz="7200" dirty="0" smtClean="0"/>
              <a:t>Rita </a:t>
            </a:r>
            <a:r>
              <a:rPr lang="nb-NO" sz="7200" dirty="0" smtClean="0"/>
              <a:t>Jentoft, Dosent i </a:t>
            </a:r>
            <a:r>
              <a:rPr lang="nb-NO" sz="7200" dirty="0" smtClean="0"/>
              <a:t>ergoterapi</a:t>
            </a:r>
          </a:p>
          <a:p>
            <a:endParaRPr lang="nb-NO" sz="7200" dirty="0" smtClean="0"/>
          </a:p>
          <a:p>
            <a:r>
              <a:rPr lang="nb-NO" sz="7200" dirty="0" err="1"/>
              <a:t>C.Chapparo</a:t>
            </a:r>
            <a:r>
              <a:rPr lang="nb-NO" sz="7200" dirty="0"/>
              <a:t> &amp; </a:t>
            </a:r>
            <a:r>
              <a:rPr lang="nb-NO" sz="7200" dirty="0" err="1" smtClean="0"/>
              <a:t>J.Ranka</a:t>
            </a:r>
            <a:r>
              <a:rPr lang="nb-NO" sz="7200" dirty="0" smtClean="0"/>
              <a:t>, </a:t>
            </a:r>
            <a:r>
              <a:rPr lang="nb-NO" sz="7200" dirty="0" err="1" smtClean="0"/>
              <a:t>University</a:t>
            </a:r>
            <a:r>
              <a:rPr lang="nb-NO" sz="7200" dirty="0" smtClean="0"/>
              <a:t> of  </a:t>
            </a:r>
            <a:r>
              <a:rPr lang="nb-NO" sz="7200" dirty="0"/>
              <a:t>Sydney</a:t>
            </a:r>
            <a:endParaRPr lang="nb-NO" sz="7200" dirty="0" smtClean="0"/>
          </a:p>
        </p:txBody>
      </p:sp>
      <p:sp>
        <p:nvSpPr>
          <p:cNvPr id="3" name="Plassholder for bilde 2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680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06680" y="330372"/>
            <a:ext cx="7706388" cy="1190625"/>
          </a:xfrm>
        </p:spPr>
        <p:txBody>
          <a:bodyPr>
            <a:normAutofit/>
          </a:bodyPr>
          <a:lstStyle/>
          <a:p>
            <a:r>
              <a:rPr lang="nb-NO" altLang="nb-NO" sz="2800" dirty="0"/>
              <a:t>DISKRIMINERING</a:t>
            </a:r>
            <a:r>
              <a:rPr lang="nb-NO" altLang="nb-NO" sz="2800" dirty="0">
                <a:solidFill>
                  <a:schemeClr val="accent1"/>
                </a:solidFill>
              </a:rPr>
              <a:t> </a:t>
            </a:r>
            <a:r>
              <a:rPr lang="nb-NO" altLang="nb-NO" sz="2800" i="1" dirty="0" err="1">
                <a:solidFill>
                  <a:schemeClr val="accent1"/>
                </a:solidFill>
              </a:rPr>
              <a:t>D</a:t>
            </a:r>
            <a:r>
              <a:rPr lang="nb-NO" altLang="nb-NO" sz="2800" i="1" dirty="0" err="1">
                <a:solidFill>
                  <a:schemeClr val="accent1"/>
                </a:solidFill>
              </a:rPr>
              <a:t>iscriminating</a:t>
            </a:r>
            <a:r>
              <a:rPr lang="nb-NO" altLang="nb-NO" sz="2800" dirty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nb-NO" altLang="nb-NO" dirty="0" smtClean="0"/>
              <a:t>	</a:t>
            </a:r>
            <a:r>
              <a:rPr lang="nb-NO" altLang="nb-NO" sz="2400" b="1" dirty="0"/>
              <a:t>er evnen til å diskriminere mellom relevant og irrelevant stimuli for å få objekter og kroppsdeler til å passe sammen og/eller differensiere</a:t>
            </a:r>
            <a:endParaRPr lang="nb-NO" altLang="nb-NO" sz="2400" b="1" dirty="0"/>
          </a:p>
          <a:p>
            <a:pPr>
              <a:lnSpc>
                <a:spcPct val="90000"/>
              </a:lnSpc>
              <a:buFontTx/>
              <a:buNone/>
            </a:pPr>
            <a:endParaRPr lang="nb-NO" altLang="nb-NO" sz="2400" b="1" dirty="0"/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Regulerer </a:t>
            </a:r>
            <a:r>
              <a:rPr lang="nb-NO" altLang="nb-NO" sz="2400" i="1" dirty="0" err="1"/>
              <a:t>Regulates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Diskriminerer omfanget av sensorisk stimuli for å skape atferd som passer til typen og mengden sanseinntrykk. Fravær av </a:t>
            </a:r>
            <a:r>
              <a:rPr lang="nb-NO" altLang="nb-NO" sz="2400" dirty="0" err="1"/>
              <a:t>hyper</a:t>
            </a:r>
            <a:r>
              <a:rPr lang="nb-NO" altLang="nb-NO" sz="2400" dirty="0"/>
              <a:t>-respons</a:t>
            </a:r>
            <a:endParaRPr lang="nb-NO" altLang="nb-NO" sz="2400" i="1" dirty="0"/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Diskriminerer </a:t>
            </a:r>
            <a:r>
              <a:rPr lang="nb-NO" altLang="nb-NO" sz="2400" i="1" dirty="0" err="1"/>
              <a:t>Discriminates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Skiller mellom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Passer sammen </a:t>
            </a:r>
            <a:r>
              <a:rPr lang="nb-NO" altLang="nb-NO" sz="2400" i="1" dirty="0"/>
              <a:t>Matches. </a:t>
            </a:r>
            <a:r>
              <a:rPr lang="nb-NO" altLang="nb-NO" sz="2400" dirty="0"/>
              <a:t>Setter sammen og forbinder ulike størrelser, fasonger, gjenstander og kroppsdeler.</a:t>
            </a:r>
          </a:p>
        </p:txBody>
      </p:sp>
      <p:sp>
        <p:nvSpPr>
          <p:cNvPr id="11268" name="Plassholder for bunntekst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351866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nb-NO" sz="3600" dirty="0" smtClean="0"/>
              <a:t>Prosess-strategier i OPPFATTE kvadranten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27323"/>
            <a:ext cx="9829800" cy="47290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nb-NO" altLang="nb-NO" sz="2400" dirty="0"/>
              <a:t>Reagere på forandringer i omgivelsene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Lar seg ikke hindre av indre eller ytre distraheringer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Opprettholder oppmerksomt fokus i oppgaven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Identifiserer irrelevant versus kritisk informasjon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Disponerer sine kognitive ressurser ved å bruke større eller mindre anstrengelser med konsentrasjons i utførelse av oppgaven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Skifter oppmerksomhetsfokus når det er nødvendig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Følger med på forandringer av stimuli i oppgaven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Initierer en aktiv sensorisk søken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Skifter tilnærming i skanning når det passer med oppgaven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Ser på helheten og deler den i deler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Opprettholder oppmerksomt fokus på materiale som skal huske</a:t>
            </a:r>
            <a:endParaRPr lang="nb-NO" altLang="nb-NO" sz="2400" dirty="0"/>
          </a:p>
        </p:txBody>
      </p:sp>
      <p:sp>
        <p:nvSpPr>
          <p:cNvPr id="12292" name="Plassholder for bunntekst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84204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736" y="226493"/>
            <a:ext cx="7823659" cy="1190625"/>
          </a:xfrm>
        </p:spPr>
        <p:txBody>
          <a:bodyPr>
            <a:normAutofit/>
          </a:bodyPr>
          <a:lstStyle/>
          <a:p>
            <a:r>
              <a:rPr lang="nb-NO" altLang="nb-NO" sz="2800" i="1" dirty="0">
                <a:solidFill>
                  <a:schemeClr val="tx2">
                    <a:lumMod val="75000"/>
                  </a:schemeClr>
                </a:solidFill>
              </a:rPr>
              <a:t>Gjenkalle kvadranten </a:t>
            </a:r>
            <a:r>
              <a:rPr lang="nb-NO" altLang="nb-NO" sz="2800" dirty="0">
                <a:solidFill>
                  <a:schemeClr val="tx2">
                    <a:lumMod val="75000"/>
                  </a:schemeClr>
                </a:solidFill>
              </a:rPr>
              <a:t>”kunnskap”</a:t>
            </a:r>
            <a:r>
              <a:rPr lang="nb-NO" altLang="nb-NO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nb-NO" altLang="nb-NO" sz="2800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nb-NO" altLang="nb-NO" sz="2800" dirty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nb-NO" altLang="nb-NO" sz="2800" dirty="0">
                <a:solidFill>
                  <a:schemeClr val="tx2">
                    <a:lumMod val="75000"/>
                  </a:schemeClr>
                </a:solidFill>
              </a:rPr>
              <a:t>he </a:t>
            </a:r>
            <a:r>
              <a:rPr lang="nb-NO" altLang="nb-NO" sz="2800" dirty="0" err="1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nb-NO" altLang="nb-NO" sz="2800" dirty="0" err="1">
                <a:solidFill>
                  <a:schemeClr val="tx2">
                    <a:lumMod val="75000"/>
                  </a:schemeClr>
                </a:solidFill>
              </a:rPr>
              <a:t>ecall</a:t>
            </a:r>
            <a:r>
              <a:rPr lang="nb-NO" altLang="nb-NO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altLang="nb-NO" sz="2800" dirty="0" err="1">
                <a:solidFill>
                  <a:schemeClr val="tx2">
                    <a:lumMod val="75000"/>
                  </a:schemeClr>
                </a:solidFill>
              </a:rPr>
              <a:t>quadrant</a:t>
            </a:r>
            <a:endParaRPr lang="nb-NO" altLang="nb-NO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89901" y="1700213"/>
            <a:ext cx="5700469" cy="439261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nb-NO" altLang="nb-NO" dirty="0"/>
              <a:t>	</a:t>
            </a:r>
            <a:r>
              <a:rPr lang="nb-NO" altLang="nb-NO" sz="2400" b="1" dirty="0"/>
              <a:t>Gjenkallemekanismer som handler om å lære, oppbevare og hente frem kunnskap.</a:t>
            </a:r>
          </a:p>
          <a:p>
            <a:r>
              <a:rPr lang="nb-NO" altLang="nb-NO" sz="2400" dirty="0"/>
              <a:t>Er personen informert og kan tilegne seg kunnskap om seg selv og omgivelsene?</a:t>
            </a:r>
          </a:p>
          <a:p>
            <a:r>
              <a:rPr lang="nb-NO" altLang="nb-NO" sz="2400" dirty="0"/>
              <a:t>GJENKALLE FAKTA (hva)</a:t>
            </a:r>
          </a:p>
          <a:p>
            <a:r>
              <a:rPr lang="nb-NO" altLang="nb-NO" sz="2400" dirty="0"/>
              <a:t>GJENKALLE SKJEMA  (hvor)</a:t>
            </a:r>
          </a:p>
          <a:p>
            <a:r>
              <a:rPr lang="nb-NO" altLang="nb-NO" sz="2400" dirty="0"/>
              <a:t>GJENKALLE RUTINER (hvordan)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7183975" y="1714881"/>
            <a:ext cx="2933700" cy="4572000"/>
          </a:xfrm>
        </p:spPr>
        <p:txBody>
          <a:bodyPr/>
          <a:lstStyle/>
          <a:p>
            <a:endParaRPr lang="nb-NO" altLang="nb-NO" dirty="0"/>
          </a:p>
        </p:txBody>
      </p:sp>
      <p:grpSp>
        <p:nvGrpSpPr>
          <p:cNvPr id="14342" name="Group 5"/>
          <p:cNvGrpSpPr>
            <a:grpSpLocks noChangeAspect="1"/>
          </p:cNvGrpSpPr>
          <p:nvPr/>
        </p:nvGrpSpPr>
        <p:grpSpPr bwMode="auto">
          <a:xfrm>
            <a:off x="7479143" y="2027425"/>
            <a:ext cx="3132137" cy="3206198"/>
            <a:chOff x="2527" y="4507"/>
            <a:chExt cx="4501" cy="4611"/>
          </a:xfrm>
        </p:grpSpPr>
        <p:sp>
          <p:nvSpPr>
            <p:cNvPr id="14343" name="AutoShape 6"/>
            <p:cNvSpPr>
              <a:spLocks noChangeAspect="1" noChangeArrowheads="1"/>
            </p:cNvSpPr>
            <p:nvPr/>
          </p:nvSpPr>
          <p:spPr bwMode="auto">
            <a:xfrm>
              <a:off x="2527" y="4561"/>
              <a:ext cx="4501" cy="4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14344" name="Freeform 7"/>
            <p:cNvSpPr>
              <a:spLocks/>
            </p:cNvSpPr>
            <p:nvPr/>
          </p:nvSpPr>
          <p:spPr bwMode="auto">
            <a:xfrm>
              <a:off x="4005" y="8249"/>
              <a:ext cx="251" cy="855"/>
            </a:xfrm>
            <a:custGeom>
              <a:avLst/>
              <a:gdLst>
                <a:gd name="T0" fmla="*/ 0 w 164"/>
                <a:gd name="T1" fmla="*/ 55 h 545"/>
                <a:gd name="T2" fmla="*/ 182 w 164"/>
                <a:gd name="T3" fmla="*/ 428 h 545"/>
                <a:gd name="T4" fmla="*/ 331 w 164"/>
                <a:gd name="T5" fmla="*/ 810 h 545"/>
                <a:gd name="T6" fmla="*/ 462 w 164"/>
                <a:gd name="T7" fmla="*/ 1213 h 545"/>
                <a:gd name="T8" fmla="*/ 577 w 164"/>
                <a:gd name="T9" fmla="*/ 1617 h 545"/>
                <a:gd name="T10" fmla="*/ 670 w 164"/>
                <a:gd name="T11" fmla="*/ 2035 h 545"/>
                <a:gd name="T12" fmla="*/ 732 w 164"/>
                <a:gd name="T13" fmla="*/ 2458 h 545"/>
                <a:gd name="T14" fmla="*/ 768 w 164"/>
                <a:gd name="T15" fmla="*/ 2877 h 545"/>
                <a:gd name="T16" fmla="*/ 777 w 164"/>
                <a:gd name="T17" fmla="*/ 3301 h 545"/>
                <a:gd name="T18" fmla="*/ 900 w 164"/>
                <a:gd name="T19" fmla="*/ 3301 h 545"/>
                <a:gd name="T20" fmla="*/ 879 w 164"/>
                <a:gd name="T21" fmla="*/ 2877 h 545"/>
                <a:gd name="T22" fmla="*/ 839 w 164"/>
                <a:gd name="T23" fmla="*/ 2439 h 545"/>
                <a:gd name="T24" fmla="*/ 777 w 164"/>
                <a:gd name="T25" fmla="*/ 2024 h 545"/>
                <a:gd name="T26" fmla="*/ 684 w 164"/>
                <a:gd name="T27" fmla="*/ 1595 h 545"/>
                <a:gd name="T28" fmla="*/ 569 w 164"/>
                <a:gd name="T29" fmla="*/ 1173 h 545"/>
                <a:gd name="T30" fmla="*/ 438 w 164"/>
                <a:gd name="T31" fmla="*/ 775 h 545"/>
                <a:gd name="T32" fmla="*/ 277 w 164"/>
                <a:gd name="T33" fmla="*/ 373 h 545"/>
                <a:gd name="T34" fmla="*/ 93 w 164"/>
                <a:gd name="T35" fmla="*/ 0 h 545"/>
                <a:gd name="T36" fmla="*/ 0 w 164"/>
                <a:gd name="T37" fmla="*/ 55 h 5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4" h="545">
                  <a:moveTo>
                    <a:pt x="0" y="9"/>
                  </a:moveTo>
                  <a:lnTo>
                    <a:pt x="33" y="71"/>
                  </a:lnTo>
                  <a:lnTo>
                    <a:pt x="60" y="134"/>
                  </a:lnTo>
                  <a:lnTo>
                    <a:pt x="84" y="200"/>
                  </a:lnTo>
                  <a:lnTo>
                    <a:pt x="105" y="267"/>
                  </a:lnTo>
                  <a:lnTo>
                    <a:pt x="122" y="336"/>
                  </a:lnTo>
                  <a:lnTo>
                    <a:pt x="133" y="406"/>
                  </a:lnTo>
                  <a:lnTo>
                    <a:pt x="140" y="475"/>
                  </a:lnTo>
                  <a:lnTo>
                    <a:pt x="142" y="545"/>
                  </a:lnTo>
                  <a:lnTo>
                    <a:pt x="164" y="545"/>
                  </a:lnTo>
                  <a:lnTo>
                    <a:pt x="160" y="475"/>
                  </a:lnTo>
                  <a:lnTo>
                    <a:pt x="153" y="403"/>
                  </a:lnTo>
                  <a:lnTo>
                    <a:pt x="142" y="334"/>
                  </a:lnTo>
                  <a:lnTo>
                    <a:pt x="125" y="263"/>
                  </a:lnTo>
                  <a:lnTo>
                    <a:pt x="104" y="194"/>
                  </a:lnTo>
                  <a:lnTo>
                    <a:pt x="80" y="128"/>
                  </a:lnTo>
                  <a:lnTo>
                    <a:pt x="50" y="62"/>
                  </a:lnTo>
                  <a:lnTo>
                    <a:pt x="17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45" name="Freeform 8"/>
            <p:cNvSpPr>
              <a:spLocks/>
            </p:cNvSpPr>
            <p:nvPr/>
          </p:nvSpPr>
          <p:spPr bwMode="auto">
            <a:xfrm>
              <a:off x="2574" y="6259"/>
              <a:ext cx="2789" cy="2845"/>
            </a:xfrm>
            <a:custGeom>
              <a:avLst/>
              <a:gdLst>
                <a:gd name="T0" fmla="*/ 0 w 1811"/>
                <a:gd name="T1" fmla="*/ 135 h 1811"/>
                <a:gd name="T2" fmla="*/ 1023 w 1811"/>
                <a:gd name="T3" fmla="*/ 182 h 1811"/>
                <a:gd name="T4" fmla="*/ 2030 w 1811"/>
                <a:gd name="T5" fmla="*/ 349 h 1811"/>
                <a:gd name="T6" fmla="*/ 2998 w 1811"/>
                <a:gd name="T7" fmla="*/ 619 h 1811"/>
                <a:gd name="T8" fmla="*/ 3916 w 1811"/>
                <a:gd name="T9" fmla="*/ 993 h 1811"/>
                <a:gd name="T10" fmla="*/ 4793 w 1811"/>
                <a:gd name="T11" fmla="*/ 1441 h 1811"/>
                <a:gd name="T12" fmla="*/ 5618 w 1811"/>
                <a:gd name="T13" fmla="*/ 1992 h 1811"/>
                <a:gd name="T14" fmla="*/ 6403 w 1811"/>
                <a:gd name="T15" fmla="*/ 2625 h 1811"/>
                <a:gd name="T16" fmla="*/ 7110 w 1811"/>
                <a:gd name="T17" fmla="*/ 3329 h 1811"/>
                <a:gd name="T18" fmla="*/ 7763 w 1811"/>
                <a:gd name="T19" fmla="*/ 4097 h 1811"/>
                <a:gd name="T20" fmla="*/ 8345 w 1811"/>
                <a:gd name="T21" fmla="*/ 4949 h 1811"/>
                <a:gd name="T22" fmla="*/ 8854 w 1811"/>
                <a:gd name="T23" fmla="*/ 5841 h 1811"/>
                <a:gd name="T24" fmla="*/ 9271 w 1811"/>
                <a:gd name="T25" fmla="*/ 6791 h 1811"/>
                <a:gd name="T26" fmla="*/ 9613 w 1811"/>
                <a:gd name="T27" fmla="*/ 7784 h 1811"/>
                <a:gd name="T28" fmla="*/ 9867 w 1811"/>
                <a:gd name="T29" fmla="*/ 8832 h 1811"/>
                <a:gd name="T30" fmla="*/ 10018 w 1811"/>
                <a:gd name="T31" fmla="*/ 9921 h 1811"/>
                <a:gd name="T32" fmla="*/ 10063 w 1811"/>
                <a:gd name="T33" fmla="*/ 11030 h 1811"/>
                <a:gd name="T34" fmla="*/ 10167 w 1811"/>
                <a:gd name="T35" fmla="*/ 10469 h 1811"/>
                <a:gd name="T36" fmla="*/ 10063 w 1811"/>
                <a:gd name="T37" fmla="*/ 9355 h 1811"/>
                <a:gd name="T38" fmla="*/ 9861 w 1811"/>
                <a:gd name="T39" fmla="*/ 8282 h 1811"/>
                <a:gd name="T40" fmla="*/ 9562 w 1811"/>
                <a:gd name="T41" fmla="*/ 7244 h 1811"/>
                <a:gd name="T42" fmla="*/ 9176 w 1811"/>
                <a:gd name="T43" fmla="*/ 6254 h 1811"/>
                <a:gd name="T44" fmla="*/ 8700 w 1811"/>
                <a:gd name="T45" fmla="*/ 5316 h 1811"/>
                <a:gd name="T46" fmla="*/ 8156 w 1811"/>
                <a:gd name="T47" fmla="*/ 4440 h 1811"/>
                <a:gd name="T48" fmla="*/ 7532 w 1811"/>
                <a:gd name="T49" fmla="*/ 3626 h 1811"/>
                <a:gd name="T50" fmla="*/ 6839 w 1811"/>
                <a:gd name="T51" fmla="*/ 2873 h 1811"/>
                <a:gd name="T52" fmla="*/ 6086 w 1811"/>
                <a:gd name="T53" fmla="*/ 2199 h 1811"/>
                <a:gd name="T54" fmla="*/ 5278 w 1811"/>
                <a:gd name="T55" fmla="*/ 1609 h 1811"/>
                <a:gd name="T56" fmla="*/ 4409 w 1811"/>
                <a:gd name="T57" fmla="*/ 1098 h 1811"/>
                <a:gd name="T58" fmla="*/ 3499 w 1811"/>
                <a:gd name="T59" fmla="*/ 674 h 1811"/>
                <a:gd name="T60" fmla="*/ 2538 w 1811"/>
                <a:gd name="T61" fmla="*/ 353 h 1811"/>
                <a:gd name="T62" fmla="*/ 1549 w 1811"/>
                <a:gd name="T63" fmla="*/ 135 h 1811"/>
                <a:gd name="T64" fmla="*/ 519 w 1811"/>
                <a:gd name="T65" fmla="*/ 20 h 1811"/>
                <a:gd name="T66" fmla="*/ 0 w 1811"/>
                <a:gd name="T67" fmla="*/ 0 h 181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811" h="1811">
                  <a:moveTo>
                    <a:pt x="0" y="22"/>
                  </a:moveTo>
                  <a:lnTo>
                    <a:pt x="0" y="22"/>
                  </a:lnTo>
                  <a:lnTo>
                    <a:pt x="92" y="23"/>
                  </a:lnTo>
                  <a:lnTo>
                    <a:pt x="182" y="30"/>
                  </a:lnTo>
                  <a:lnTo>
                    <a:pt x="272" y="42"/>
                  </a:lnTo>
                  <a:lnTo>
                    <a:pt x="361" y="57"/>
                  </a:lnTo>
                  <a:lnTo>
                    <a:pt x="447" y="78"/>
                  </a:lnTo>
                  <a:lnTo>
                    <a:pt x="533" y="102"/>
                  </a:lnTo>
                  <a:lnTo>
                    <a:pt x="615" y="131"/>
                  </a:lnTo>
                  <a:lnTo>
                    <a:pt x="696" y="163"/>
                  </a:lnTo>
                  <a:lnTo>
                    <a:pt x="775" y="198"/>
                  </a:lnTo>
                  <a:lnTo>
                    <a:pt x="852" y="237"/>
                  </a:lnTo>
                  <a:lnTo>
                    <a:pt x="927" y="281"/>
                  </a:lnTo>
                  <a:lnTo>
                    <a:pt x="999" y="327"/>
                  </a:lnTo>
                  <a:lnTo>
                    <a:pt x="1071" y="377"/>
                  </a:lnTo>
                  <a:lnTo>
                    <a:pt x="1138" y="431"/>
                  </a:lnTo>
                  <a:lnTo>
                    <a:pt x="1202" y="488"/>
                  </a:lnTo>
                  <a:lnTo>
                    <a:pt x="1264" y="547"/>
                  </a:lnTo>
                  <a:lnTo>
                    <a:pt x="1323" y="609"/>
                  </a:lnTo>
                  <a:lnTo>
                    <a:pt x="1380" y="673"/>
                  </a:lnTo>
                  <a:lnTo>
                    <a:pt x="1434" y="740"/>
                  </a:lnTo>
                  <a:lnTo>
                    <a:pt x="1484" y="812"/>
                  </a:lnTo>
                  <a:lnTo>
                    <a:pt x="1530" y="884"/>
                  </a:lnTo>
                  <a:lnTo>
                    <a:pt x="1574" y="959"/>
                  </a:lnTo>
                  <a:lnTo>
                    <a:pt x="1613" y="1036"/>
                  </a:lnTo>
                  <a:lnTo>
                    <a:pt x="1648" y="1115"/>
                  </a:lnTo>
                  <a:lnTo>
                    <a:pt x="1680" y="1196"/>
                  </a:lnTo>
                  <a:lnTo>
                    <a:pt x="1709" y="1278"/>
                  </a:lnTo>
                  <a:lnTo>
                    <a:pt x="1733" y="1364"/>
                  </a:lnTo>
                  <a:lnTo>
                    <a:pt x="1754" y="1450"/>
                  </a:lnTo>
                  <a:lnTo>
                    <a:pt x="1769" y="1539"/>
                  </a:lnTo>
                  <a:lnTo>
                    <a:pt x="1781" y="1629"/>
                  </a:lnTo>
                  <a:lnTo>
                    <a:pt x="1788" y="1719"/>
                  </a:lnTo>
                  <a:lnTo>
                    <a:pt x="1789" y="1811"/>
                  </a:lnTo>
                  <a:lnTo>
                    <a:pt x="1811" y="1811"/>
                  </a:lnTo>
                  <a:lnTo>
                    <a:pt x="1808" y="1719"/>
                  </a:lnTo>
                  <a:lnTo>
                    <a:pt x="1801" y="1627"/>
                  </a:lnTo>
                  <a:lnTo>
                    <a:pt x="1789" y="1536"/>
                  </a:lnTo>
                  <a:lnTo>
                    <a:pt x="1773" y="1448"/>
                  </a:lnTo>
                  <a:lnTo>
                    <a:pt x="1753" y="1360"/>
                  </a:lnTo>
                  <a:lnTo>
                    <a:pt x="1728" y="1274"/>
                  </a:lnTo>
                  <a:lnTo>
                    <a:pt x="1700" y="1189"/>
                  </a:lnTo>
                  <a:lnTo>
                    <a:pt x="1668" y="1108"/>
                  </a:lnTo>
                  <a:lnTo>
                    <a:pt x="1631" y="1027"/>
                  </a:lnTo>
                  <a:lnTo>
                    <a:pt x="1591" y="950"/>
                  </a:lnTo>
                  <a:lnTo>
                    <a:pt x="1547" y="873"/>
                  </a:lnTo>
                  <a:lnTo>
                    <a:pt x="1501" y="801"/>
                  </a:lnTo>
                  <a:lnTo>
                    <a:pt x="1450" y="729"/>
                  </a:lnTo>
                  <a:lnTo>
                    <a:pt x="1396" y="660"/>
                  </a:lnTo>
                  <a:lnTo>
                    <a:pt x="1339" y="595"/>
                  </a:lnTo>
                  <a:lnTo>
                    <a:pt x="1279" y="532"/>
                  </a:lnTo>
                  <a:lnTo>
                    <a:pt x="1216" y="472"/>
                  </a:lnTo>
                  <a:lnTo>
                    <a:pt x="1151" y="415"/>
                  </a:lnTo>
                  <a:lnTo>
                    <a:pt x="1082" y="361"/>
                  </a:lnTo>
                  <a:lnTo>
                    <a:pt x="1010" y="310"/>
                  </a:lnTo>
                  <a:lnTo>
                    <a:pt x="938" y="264"/>
                  </a:lnTo>
                  <a:lnTo>
                    <a:pt x="861" y="220"/>
                  </a:lnTo>
                  <a:lnTo>
                    <a:pt x="784" y="180"/>
                  </a:lnTo>
                  <a:lnTo>
                    <a:pt x="703" y="143"/>
                  </a:lnTo>
                  <a:lnTo>
                    <a:pt x="622" y="111"/>
                  </a:lnTo>
                  <a:lnTo>
                    <a:pt x="537" y="83"/>
                  </a:lnTo>
                  <a:lnTo>
                    <a:pt x="451" y="58"/>
                  </a:lnTo>
                  <a:lnTo>
                    <a:pt x="363" y="38"/>
                  </a:lnTo>
                  <a:lnTo>
                    <a:pt x="275" y="22"/>
                  </a:lnTo>
                  <a:lnTo>
                    <a:pt x="184" y="10"/>
                  </a:lnTo>
                  <a:lnTo>
                    <a:pt x="92" y="3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46" name="Freeform 9"/>
            <p:cNvSpPr>
              <a:spLocks/>
            </p:cNvSpPr>
            <p:nvPr/>
          </p:nvSpPr>
          <p:spPr bwMode="auto">
            <a:xfrm>
              <a:off x="2574" y="4561"/>
              <a:ext cx="4454" cy="4543"/>
            </a:xfrm>
            <a:custGeom>
              <a:avLst/>
              <a:gdLst>
                <a:gd name="T0" fmla="*/ 0 w 2891"/>
                <a:gd name="T1" fmla="*/ 135 h 2891"/>
                <a:gd name="T2" fmla="*/ 1645 w 2891"/>
                <a:gd name="T3" fmla="*/ 222 h 2891"/>
                <a:gd name="T4" fmla="*/ 3254 w 2891"/>
                <a:gd name="T5" fmla="*/ 481 h 2891"/>
                <a:gd name="T6" fmla="*/ 4802 w 2891"/>
                <a:gd name="T7" fmla="*/ 916 h 2891"/>
                <a:gd name="T8" fmla="*/ 6286 w 2891"/>
                <a:gd name="T9" fmla="*/ 1513 h 2891"/>
                <a:gd name="T10" fmla="*/ 7697 w 2891"/>
                <a:gd name="T11" fmla="*/ 2250 h 2891"/>
                <a:gd name="T12" fmla="*/ 9031 w 2891"/>
                <a:gd name="T13" fmla="*/ 3124 h 2891"/>
                <a:gd name="T14" fmla="*/ 10275 w 2891"/>
                <a:gd name="T15" fmla="*/ 4128 h 2891"/>
                <a:gd name="T16" fmla="*/ 11419 w 2891"/>
                <a:gd name="T17" fmla="*/ 5269 h 2891"/>
                <a:gd name="T18" fmla="*/ 12473 w 2891"/>
                <a:gd name="T19" fmla="*/ 6507 h 2891"/>
                <a:gd name="T20" fmla="*/ 13401 w 2891"/>
                <a:gd name="T21" fmla="*/ 7856 h 2891"/>
                <a:gd name="T22" fmla="*/ 14211 w 2891"/>
                <a:gd name="T23" fmla="*/ 9297 h 2891"/>
                <a:gd name="T24" fmla="*/ 14889 w 2891"/>
                <a:gd name="T25" fmla="*/ 10824 h 2891"/>
                <a:gd name="T26" fmla="*/ 15442 w 2891"/>
                <a:gd name="T27" fmla="*/ 12433 h 2891"/>
                <a:gd name="T28" fmla="*/ 15841 w 2891"/>
                <a:gd name="T29" fmla="*/ 14105 h 2891"/>
                <a:gd name="T30" fmla="*/ 16086 w 2891"/>
                <a:gd name="T31" fmla="*/ 15848 h 2891"/>
                <a:gd name="T32" fmla="*/ 16164 w 2891"/>
                <a:gd name="T33" fmla="*/ 17628 h 2891"/>
                <a:gd name="T34" fmla="*/ 16266 w 2891"/>
                <a:gd name="T35" fmla="*/ 16725 h 2891"/>
                <a:gd name="T36" fmla="*/ 16098 w 2891"/>
                <a:gd name="T37" fmla="*/ 14960 h 2891"/>
                <a:gd name="T38" fmla="*/ 15767 w 2891"/>
                <a:gd name="T39" fmla="*/ 13241 h 2891"/>
                <a:gd name="T40" fmla="*/ 15297 w 2891"/>
                <a:gd name="T41" fmla="*/ 11578 h 2891"/>
                <a:gd name="T42" fmla="*/ 14676 w 2891"/>
                <a:gd name="T43" fmla="*/ 10001 h 2891"/>
                <a:gd name="T44" fmla="*/ 13921 w 2891"/>
                <a:gd name="T45" fmla="*/ 8501 h 2891"/>
                <a:gd name="T46" fmla="*/ 13048 w 2891"/>
                <a:gd name="T47" fmla="*/ 7104 h 2891"/>
                <a:gd name="T48" fmla="*/ 12046 w 2891"/>
                <a:gd name="T49" fmla="*/ 5794 h 2891"/>
                <a:gd name="T50" fmla="*/ 10935 w 2891"/>
                <a:gd name="T51" fmla="*/ 4590 h 2891"/>
                <a:gd name="T52" fmla="*/ 9725 w 2891"/>
                <a:gd name="T53" fmla="*/ 3509 h 2891"/>
                <a:gd name="T54" fmla="*/ 8433 w 2891"/>
                <a:gd name="T55" fmla="*/ 2561 h 2891"/>
                <a:gd name="T56" fmla="*/ 7047 w 2891"/>
                <a:gd name="T57" fmla="*/ 1743 h 2891"/>
                <a:gd name="T58" fmla="*/ 5588 w 2891"/>
                <a:gd name="T59" fmla="*/ 1075 h 2891"/>
                <a:gd name="T60" fmla="*/ 4057 w 2891"/>
                <a:gd name="T61" fmla="*/ 563 h 2891"/>
                <a:gd name="T62" fmla="*/ 2468 w 2891"/>
                <a:gd name="T63" fmla="*/ 204 h 2891"/>
                <a:gd name="T64" fmla="*/ 833 w 2891"/>
                <a:gd name="T65" fmla="*/ 22 h 2891"/>
                <a:gd name="T66" fmla="*/ 0 w 2891"/>
                <a:gd name="T67" fmla="*/ 0 h 289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91" h="2891">
                  <a:moveTo>
                    <a:pt x="0" y="22"/>
                  </a:moveTo>
                  <a:lnTo>
                    <a:pt x="0" y="22"/>
                  </a:lnTo>
                  <a:lnTo>
                    <a:pt x="148" y="24"/>
                  </a:lnTo>
                  <a:lnTo>
                    <a:pt x="292" y="36"/>
                  </a:lnTo>
                  <a:lnTo>
                    <a:pt x="436" y="53"/>
                  </a:lnTo>
                  <a:lnTo>
                    <a:pt x="578" y="79"/>
                  </a:lnTo>
                  <a:lnTo>
                    <a:pt x="716" y="112"/>
                  </a:lnTo>
                  <a:lnTo>
                    <a:pt x="852" y="150"/>
                  </a:lnTo>
                  <a:lnTo>
                    <a:pt x="985" y="196"/>
                  </a:lnTo>
                  <a:lnTo>
                    <a:pt x="1116" y="248"/>
                  </a:lnTo>
                  <a:lnTo>
                    <a:pt x="1242" y="304"/>
                  </a:lnTo>
                  <a:lnTo>
                    <a:pt x="1366" y="369"/>
                  </a:lnTo>
                  <a:lnTo>
                    <a:pt x="1486" y="438"/>
                  </a:lnTo>
                  <a:lnTo>
                    <a:pt x="1603" y="512"/>
                  </a:lnTo>
                  <a:lnTo>
                    <a:pt x="1715" y="593"/>
                  </a:lnTo>
                  <a:lnTo>
                    <a:pt x="1824" y="677"/>
                  </a:lnTo>
                  <a:lnTo>
                    <a:pt x="1928" y="768"/>
                  </a:lnTo>
                  <a:lnTo>
                    <a:pt x="2027" y="864"/>
                  </a:lnTo>
                  <a:lnTo>
                    <a:pt x="2123" y="963"/>
                  </a:lnTo>
                  <a:lnTo>
                    <a:pt x="2214" y="1067"/>
                  </a:lnTo>
                  <a:lnTo>
                    <a:pt x="2298" y="1176"/>
                  </a:lnTo>
                  <a:lnTo>
                    <a:pt x="2379" y="1288"/>
                  </a:lnTo>
                  <a:lnTo>
                    <a:pt x="2453" y="1405"/>
                  </a:lnTo>
                  <a:lnTo>
                    <a:pt x="2522" y="1525"/>
                  </a:lnTo>
                  <a:lnTo>
                    <a:pt x="2587" y="1649"/>
                  </a:lnTo>
                  <a:lnTo>
                    <a:pt x="2643" y="1775"/>
                  </a:lnTo>
                  <a:lnTo>
                    <a:pt x="2695" y="1906"/>
                  </a:lnTo>
                  <a:lnTo>
                    <a:pt x="2741" y="2039"/>
                  </a:lnTo>
                  <a:lnTo>
                    <a:pt x="2779" y="2175"/>
                  </a:lnTo>
                  <a:lnTo>
                    <a:pt x="2812" y="2313"/>
                  </a:lnTo>
                  <a:lnTo>
                    <a:pt x="2838" y="2455"/>
                  </a:lnTo>
                  <a:lnTo>
                    <a:pt x="2855" y="2599"/>
                  </a:lnTo>
                  <a:lnTo>
                    <a:pt x="2867" y="2743"/>
                  </a:lnTo>
                  <a:lnTo>
                    <a:pt x="2869" y="2891"/>
                  </a:lnTo>
                  <a:lnTo>
                    <a:pt x="2891" y="2891"/>
                  </a:lnTo>
                  <a:lnTo>
                    <a:pt x="2887" y="2743"/>
                  </a:lnTo>
                  <a:lnTo>
                    <a:pt x="2875" y="2597"/>
                  </a:lnTo>
                  <a:lnTo>
                    <a:pt x="2857" y="2453"/>
                  </a:lnTo>
                  <a:lnTo>
                    <a:pt x="2832" y="2311"/>
                  </a:lnTo>
                  <a:lnTo>
                    <a:pt x="2799" y="2171"/>
                  </a:lnTo>
                  <a:lnTo>
                    <a:pt x="2761" y="2034"/>
                  </a:lnTo>
                  <a:lnTo>
                    <a:pt x="2715" y="1899"/>
                  </a:lnTo>
                  <a:lnTo>
                    <a:pt x="2663" y="1769"/>
                  </a:lnTo>
                  <a:lnTo>
                    <a:pt x="2605" y="1640"/>
                  </a:lnTo>
                  <a:lnTo>
                    <a:pt x="2540" y="1516"/>
                  </a:lnTo>
                  <a:lnTo>
                    <a:pt x="2471" y="1394"/>
                  </a:lnTo>
                  <a:lnTo>
                    <a:pt x="2396" y="1277"/>
                  </a:lnTo>
                  <a:lnTo>
                    <a:pt x="2316" y="1165"/>
                  </a:lnTo>
                  <a:lnTo>
                    <a:pt x="2229" y="1054"/>
                  </a:lnTo>
                  <a:lnTo>
                    <a:pt x="2138" y="950"/>
                  </a:lnTo>
                  <a:lnTo>
                    <a:pt x="2043" y="848"/>
                  </a:lnTo>
                  <a:lnTo>
                    <a:pt x="1941" y="753"/>
                  </a:lnTo>
                  <a:lnTo>
                    <a:pt x="1837" y="662"/>
                  </a:lnTo>
                  <a:lnTo>
                    <a:pt x="1726" y="575"/>
                  </a:lnTo>
                  <a:lnTo>
                    <a:pt x="1614" y="495"/>
                  </a:lnTo>
                  <a:lnTo>
                    <a:pt x="1497" y="420"/>
                  </a:lnTo>
                  <a:lnTo>
                    <a:pt x="1375" y="351"/>
                  </a:lnTo>
                  <a:lnTo>
                    <a:pt x="1251" y="286"/>
                  </a:lnTo>
                  <a:lnTo>
                    <a:pt x="1122" y="228"/>
                  </a:lnTo>
                  <a:lnTo>
                    <a:pt x="992" y="176"/>
                  </a:lnTo>
                  <a:lnTo>
                    <a:pt x="857" y="130"/>
                  </a:lnTo>
                  <a:lnTo>
                    <a:pt x="720" y="92"/>
                  </a:lnTo>
                  <a:lnTo>
                    <a:pt x="580" y="59"/>
                  </a:lnTo>
                  <a:lnTo>
                    <a:pt x="438" y="34"/>
                  </a:lnTo>
                  <a:lnTo>
                    <a:pt x="294" y="16"/>
                  </a:lnTo>
                  <a:lnTo>
                    <a:pt x="148" y="4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47" name="Freeform 10"/>
            <p:cNvSpPr>
              <a:spLocks/>
            </p:cNvSpPr>
            <p:nvPr/>
          </p:nvSpPr>
          <p:spPr bwMode="auto">
            <a:xfrm>
              <a:off x="4966" y="6841"/>
              <a:ext cx="1456" cy="862"/>
            </a:xfrm>
            <a:custGeom>
              <a:avLst/>
              <a:gdLst>
                <a:gd name="T0" fmla="*/ 427 w 2191"/>
                <a:gd name="T1" fmla="*/ 2 h 1277"/>
                <a:gd name="T2" fmla="*/ 426 w 2191"/>
                <a:gd name="T3" fmla="*/ 0 h 1277"/>
                <a:gd name="T4" fmla="*/ 0 w 2191"/>
                <a:gd name="T5" fmla="*/ 261 h 1277"/>
                <a:gd name="T6" fmla="*/ 2 w 2191"/>
                <a:gd name="T7" fmla="*/ 265 h 1277"/>
                <a:gd name="T8" fmla="*/ 427 w 2191"/>
                <a:gd name="T9" fmla="*/ 3 h 1277"/>
                <a:gd name="T10" fmla="*/ 427 w 2191"/>
                <a:gd name="T11" fmla="*/ 2 h 12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91" h="1277">
                  <a:moveTo>
                    <a:pt x="2186" y="9"/>
                  </a:moveTo>
                  <a:lnTo>
                    <a:pt x="2182" y="0"/>
                  </a:lnTo>
                  <a:lnTo>
                    <a:pt x="0" y="1260"/>
                  </a:lnTo>
                  <a:lnTo>
                    <a:pt x="9" y="1277"/>
                  </a:lnTo>
                  <a:lnTo>
                    <a:pt x="2191" y="18"/>
                  </a:lnTo>
                  <a:lnTo>
                    <a:pt x="2186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48" name="Freeform 11"/>
            <p:cNvSpPr>
              <a:spLocks/>
            </p:cNvSpPr>
            <p:nvPr/>
          </p:nvSpPr>
          <p:spPr bwMode="auto">
            <a:xfrm>
              <a:off x="3945" y="5115"/>
              <a:ext cx="855" cy="1548"/>
            </a:xfrm>
            <a:custGeom>
              <a:avLst/>
              <a:gdLst>
                <a:gd name="T0" fmla="*/ 254 w 1277"/>
                <a:gd name="T1" fmla="*/ 1 h 2191"/>
                <a:gd name="T2" fmla="*/ 253 w 1277"/>
                <a:gd name="T3" fmla="*/ 0 h 2191"/>
                <a:gd name="T4" fmla="*/ 0 w 1277"/>
                <a:gd name="T5" fmla="*/ 543 h 2191"/>
                <a:gd name="T6" fmla="*/ 3 w 1277"/>
                <a:gd name="T7" fmla="*/ 546 h 2191"/>
                <a:gd name="T8" fmla="*/ 256 w 1277"/>
                <a:gd name="T9" fmla="*/ 2 h 2191"/>
                <a:gd name="T10" fmla="*/ 254 w 1277"/>
                <a:gd name="T11" fmla="*/ 1 h 21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7" h="2191">
                  <a:moveTo>
                    <a:pt x="1268" y="5"/>
                  </a:moveTo>
                  <a:lnTo>
                    <a:pt x="1259" y="0"/>
                  </a:lnTo>
                  <a:lnTo>
                    <a:pt x="0" y="2182"/>
                  </a:lnTo>
                  <a:lnTo>
                    <a:pt x="17" y="2191"/>
                  </a:lnTo>
                  <a:lnTo>
                    <a:pt x="1277" y="9"/>
                  </a:lnTo>
                  <a:lnTo>
                    <a:pt x="126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49" name="Freeform 12"/>
            <p:cNvSpPr>
              <a:spLocks/>
            </p:cNvSpPr>
            <p:nvPr/>
          </p:nvSpPr>
          <p:spPr bwMode="auto">
            <a:xfrm>
              <a:off x="2574" y="7388"/>
              <a:ext cx="841" cy="262"/>
            </a:xfrm>
            <a:custGeom>
              <a:avLst/>
              <a:gdLst>
                <a:gd name="T0" fmla="*/ 0 w 546"/>
                <a:gd name="T1" fmla="*/ 129 h 168"/>
                <a:gd name="T2" fmla="*/ 0 w 546"/>
                <a:gd name="T3" fmla="*/ 129 h 168"/>
                <a:gd name="T4" fmla="*/ 197 w 546"/>
                <a:gd name="T5" fmla="*/ 140 h 168"/>
                <a:gd name="T6" fmla="*/ 399 w 546"/>
                <a:gd name="T7" fmla="*/ 140 h 168"/>
                <a:gd name="T8" fmla="*/ 593 w 546"/>
                <a:gd name="T9" fmla="*/ 161 h 168"/>
                <a:gd name="T10" fmla="*/ 792 w 546"/>
                <a:gd name="T11" fmla="*/ 182 h 168"/>
                <a:gd name="T12" fmla="*/ 989 w 546"/>
                <a:gd name="T13" fmla="*/ 218 h 168"/>
                <a:gd name="T14" fmla="*/ 1189 w 546"/>
                <a:gd name="T15" fmla="*/ 253 h 168"/>
                <a:gd name="T16" fmla="*/ 1379 w 546"/>
                <a:gd name="T17" fmla="*/ 304 h 168"/>
                <a:gd name="T18" fmla="*/ 1571 w 546"/>
                <a:gd name="T19" fmla="*/ 360 h 168"/>
                <a:gd name="T20" fmla="*/ 1761 w 546"/>
                <a:gd name="T21" fmla="*/ 421 h 168"/>
                <a:gd name="T22" fmla="*/ 1948 w 546"/>
                <a:gd name="T23" fmla="*/ 487 h 168"/>
                <a:gd name="T24" fmla="*/ 2135 w 546"/>
                <a:gd name="T25" fmla="*/ 557 h 168"/>
                <a:gd name="T26" fmla="*/ 2320 w 546"/>
                <a:gd name="T27" fmla="*/ 632 h 168"/>
                <a:gd name="T28" fmla="*/ 2491 w 546"/>
                <a:gd name="T29" fmla="*/ 717 h 168"/>
                <a:gd name="T30" fmla="*/ 2666 w 546"/>
                <a:gd name="T31" fmla="*/ 805 h 168"/>
                <a:gd name="T32" fmla="*/ 2842 w 546"/>
                <a:gd name="T33" fmla="*/ 890 h 168"/>
                <a:gd name="T34" fmla="*/ 3011 w 546"/>
                <a:gd name="T35" fmla="*/ 995 h 168"/>
                <a:gd name="T36" fmla="*/ 3073 w 546"/>
                <a:gd name="T37" fmla="*/ 890 h 168"/>
                <a:gd name="T38" fmla="*/ 2894 w 546"/>
                <a:gd name="T39" fmla="*/ 786 h 168"/>
                <a:gd name="T40" fmla="*/ 2719 w 546"/>
                <a:gd name="T41" fmla="*/ 699 h 168"/>
                <a:gd name="T42" fmla="*/ 2541 w 546"/>
                <a:gd name="T43" fmla="*/ 599 h 168"/>
                <a:gd name="T44" fmla="*/ 2354 w 546"/>
                <a:gd name="T45" fmla="*/ 516 h 168"/>
                <a:gd name="T46" fmla="*/ 2166 w 546"/>
                <a:gd name="T47" fmla="*/ 435 h 168"/>
                <a:gd name="T48" fmla="*/ 1981 w 546"/>
                <a:gd name="T49" fmla="*/ 366 h 168"/>
                <a:gd name="T50" fmla="*/ 1784 w 546"/>
                <a:gd name="T51" fmla="*/ 304 h 168"/>
                <a:gd name="T52" fmla="*/ 1594 w 546"/>
                <a:gd name="T53" fmla="*/ 243 h 168"/>
                <a:gd name="T54" fmla="*/ 1402 w 546"/>
                <a:gd name="T55" fmla="*/ 182 h 168"/>
                <a:gd name="T56" fmla="*/ 1198 w 546"/>
                <a:gd name="T57" fmla="*/ 140 h 168"/>
                <a:gd name="T58" fmla="*/ 1001 w 546"/>
                <a:gd name="T59" fmla="*/ 103 h 168"/>
                <a:gd name="T60" fmla="*/ 804 w 546"/>
                <a:gd name="T61" fmla="*/ 66 h 168"/>
                <a:gd name="T62" fmla="*/ 607 w 546"/>
                <a:gd name="T63" fmla="*/ 42 h 168"/>
                <a:gd name="T64" fmla="*/ 399 w 546"/>
                <a:gd name="T65" fmla="*/ 22 h 168"/>
                <a:gd name="T66" fmla="*/ 197 w 546"/>
                <a:gd name="T67" fmla="*/ 12 h 168"/>
                <a:gd name="T68" fmla="*/ 0 w 546"/>
                <a:gd name="T69" fmla="*/ 0 h 168"/>
                <a:gd name="T70" fmla="*/ 0 w 546"/>
                <a:gd name="T71" fmla="*/ 0 h 168"/>
                <a:gd name="T72" fmla="*/ 0 w 546"/>
                <a:gd name="T73" fmla="*/ 129 h 1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46" h="168">
                  <a:moveTo>
                    <a:pt x="0" y="22"/>
                  </a:moveTo>
                  <a:lnTo>
                    <a:pt x="0" y="22"/>
                  </a:lnTo>
                  <a:lnTo>
                    <a:pt x="35" y="24"/>
                  </a:lnTo>
                  <a:lnTo>
                    <a:pt x="71" y="24"/>
                  </a:lnTo>
                  <a:lnTo>
                    <a:pt x="105" y="27"/>
                  </a:lnTo>
                  <a:lnTo>
                    <a:pt x="141" y="31"/>
                  </a:lnTo>
                  <a:lnTo>
                    <a:pt x="176" y="37"/>
                  </a:lnTo>
                  <a:lnTo>
                    <a:pt x="211" y="43"/>
                  </a:lnTo>
                  <a:lnTo>
                    <a:pt x="245" y="51"/>
                  </a:lnTo>
                  <a:lnTo>
                    <a:pt x="279" y="61"/>
                  </a:lnTo>
                  <a:lnTo>
                    <a:pt x="313" y="71"/>
                  </a:lnTo>
                  <a:lnTo>
                    <a:pt x="346" y="82"/>
                  </a:lnTo>
                  <a:lnTo>
                    <a:pt x="379" y="94"/>
                  </a:lnTo>
                  <a:lnTo>
                    <a:pt x="412" y="107"/>
                  </a:lnTo>
                  <a:lnTo>
                    <a:pt x="443" y="121"/>
                  </a:lnTo>
                  <a:lnTo>
                    <a:pt x="474" y="136"/>
                  </a:lnTo>
                  <a:lnTo>
                    <a:pt x="505" y="151"/>
                  </a:lnTo>
                  <a:lnTo>
                    <a:pt x="535" y="168"/>
                  </a:lnTo>
                  <a:lnTo>
                    <a:pt x="546" y="151"/>
                  </a:lnTo>
                  <a:lnTo>
                    <a:pt x="514" y="133"/>
                  </a:lnTo>
                  <a:lnTo>
                    <a:pt x="483" y="118"/>
                  </a:lnTo>
                  <a:lnTo>
                    <a:pt x="451" y="101"/>
                  </a:lnTo>
                  <a:lnTo>
                    <a:pt x="418" y="87"/>
                  </a:lnTo>
                  <a:lnTo>
                    <a:pt x="385" y="74"/>
                  </a:lnTo>
                  <a:lnTo>
                    <a:pt x="352" y="62"/>
                  </a:lnTo>
                  <a:lnTo>
                    <a:pt x="317" y="51"/>
                  </a:lnTo>
                  <a:lnTo>
                    <a:pt x="283" y="41"/>
                  </a:lnTo>
                  <a:lnTo>
                    <a:pt x="249" y="31"/>
                  </a:lnTo>
                  <a:lnTo>
                    <a:pt x="213" y="24"/>
                  </a:lnTo>
                  <a:lnTo>
                    <a:pt x="178" y="17"/>
                  </a:lnTo>
                  <a:lnTo>
                    <a:pt x="143" y="11"/>
                  </a:lnTo>
                  <a:lnTo>
                    <a:pt x="108" y="7"/>
                  </a:lnTo>
                  <a:lnTo>
                    <a:pt x="71" y="4"/>
                  </a:lnTo>
                  <a:lnTo>
                    <a:pt x="35" y="2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0" name="Freeform 13"/>
            <p:cNvSpPr>
              <a:spLocks/>
            </p:cNvSpPr>
            <p:nvPr/>
          </p:nvSpPr>
          <p:spPr bwMode="auto">
            <a:xfrm>
              <a:off x="2563" y="6251"/>
              <a:ext cx="28" cy="43"/>
            </a:xfrm>
            <a:custGeom>
              <a:avLst/>
              <a:gdLst>
                <a:gd name="T0" fmla="*/ 0 w 17"/>
                <a:gd name="T1" fmla="*/ 155 h 28"/>
                <a:gd name="T2" fmla="*/ 89 w 17"/>
                <a:gd name="T3" fmla="*/ 144 h 28"/>
                <a:gd name="T4" fmla="*/ 125 w 17"/>
                <a:gd name="T5" fmla="*/ 94 h 28"/>
                <a:gd name="T6" fmla="*/ 117 w 17"/>
                <a:gd name="T7" fmla="*/ 34 h 28"/>
                <a:gd name="T8" fmla="*/ 43 w 17"/>
                <a:gd name="T9" fmla="*/ 0 h 28"/>
                <a:gd name="T10" fmla="*/ 0 w 17"/>
                <a:gd name="T11" fmla="*/ 155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0" y="28"/>
                  </a:moveTo>
                  <a:lnTo>
                    <a:pt x="12" y="26"/>
                  </a:lnTo>
                  <a:lnTo>
                    <a:pt x="17" y="17"/>
                  </a:lnTo>
                  <a:lnTo>
                    <a:pt x="16" y="6"/>
                  </a:lnTo>
                  <a:lnTo>
                    <a:pt x="6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1" name="Freeform 14"/>
            <p:cNvSpPr>
              <a:spLocks/>
            </p:cNvSpPr>
            <p:nvPr/>
          </p:nvSpPr>
          <p:spPr bwMode="auto">
            <a:xfrm>
              <a:off x="2563" y="6251"/>
              <a:ext cx="28" cy="43"/>
            </a:xfrm>
            <a:custGeom>
              <a:avLst/>
              <a:gdLst>
                <a:gd name="T0" fmla="*/ 43 w 17"/>
                <a:gd name="T1" fmla="*/ 155 h 28"/>
                <a:gd name="T2" fmla="*/ 117 w 17"/>
                <a:gd name="T3" fmla="*/ 123 h 28"/>
                <a:gd name="T4" fmla="*/ 125 w 17"/>
                <a:gd name="T5" fmla="*/ 61 h 28"/>
                <a:gd name="T6" fmla="*/ 89 w 17"/>
                <a:gd name="T7" fmla="*/ 12 h 28"/>
                <a:gd name="T8" fmla="*/ 0 w 17"/>
                <a:gd name="T9" fmla="*/ 0 h 28"/>
                <a:gd name="T10" fmla="*/ 43 w 17"/>
                <a:gd name="T11" fmla="*/ 155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6" y="28"/>
                  </a:moveTo>
                  <a:lnTo>
                    <a:pt x="16" y="22"/>
                  </a:lnTo>
                  <a:lnTo>
                    <a:pt x="17" y="11"/>
                  </a:lnTo>
                  <a:lnTo>
                    <a:pt x="12" y="2"/>
                  </a:lnTo>
                  <a:lnTo>
                    <a:pt x="0" y="0"/>
                  </a:lnTo>
                  <a:lnTo>
                    <a:pt x="6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2" name="Freeform 15"/>
            <p:cNvSpPr>
              <a:spLocks/>
            </p:cNvSpPr>
            <p:nvPr/>
          </p:nvSpPr>
          <p:spPr bwMode="auto">
            <a:xfrm>
              <a:off x="3382" y="7613"/>
              <a:ext cx="37" cy="37"/>
            </a:xfrm>
            <a:custGeom>
              <a:avLst/>
              <a:gdLst>
                <a:gd name="T0" fmla="*/ 0 w 23"/>
                <a:gd name="T1" fmla="*/ 123 h 24"/>
                <a:gd name="T2" fmla="*/ 76 w 23"/>
                <a:gd name="T3" fmla="*/ 136 h 24"/>
                <a:gd name="T4" fmla="*/ 132 w 23"/>
                <a:gd name="T5" fmla="*/ 106 h 24"/>
                <a:gd name="T6" fmla="*/ 156 w 23"/>
                <a:gd name="T7" fmla="*/ 54 h 24"/>
                <a:gd name="T8" fmla="*/ 111 w 23"/>
                <a:gd name="T9" fmla="*/ 0 h 24"/>
                <a:gd name="T10" fmla="*/ 0 w 23"/>
                <a:gd name="T11" fmla="*/ 123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" h="24">
                  <a:moveTo>
                    <a:pt x="0" y="22"/>
                  </a:moveTo>
                  <a:lnTo>
                    <a:pt x="11" y="24"/>
                  </a:lnTo>
                  <a:lnTo>
                    <a:pt x="20" y="19"/>
                  </a:lnTo>
                  <a:lnTo>
                    <a:pt x="23" y="10"/>
                  </a:lnTo>
                  <a:lnTo>
                    <a:pt x="1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3" name="Freeform 16"/>
            <p:cNvSpPr>
              <a:spLocks/>
            </p:cNvSpPr>
            <p:nvPr/>
          </p:nvSpPr>
          <p:spPr bwMode="auto">
            <a:xfrm>
              <a:off x="3391" y="7610"/>
              <a:ext cx="28" cy="43"/>
            </a:xfrm>
            <a:custGeom>
              <a:avLst/>
              <a:gdLst>
                <a:gd name="T0" fmla="*/ 0 w 17"/>
                <a:gd name="T1" fmla="*/ 141 h 29"/>
                <a:gd name="T2" fmla="*/ 81 w 17"/>
                <a:gd name="T3" fmla="*/ 122 h 29"/>
                <a:gd name="T4" fmla="*/ 125 w 17"/>
                <a:gd name="T5" fmla="*/ 73 h 29"/>
                <a:gd name="T6" fmla="*/ 112 w 17"/>
                <a:gd name="T7" fmla="*/ 28 h 29"/>
                <a:gd name="T8" fmla="*/ 35 w 17"/>
                <a:gd name="T9" fmla="*/ 0 h 29"/>
                <a:gd name="T10" fmla="*/ 0 w 17"/>
                <a:gd name="T11" fmla="*/ 141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0" y="29"/>
                  </a:moveTo>
                  <a:lnTo>
                    <a:pt x="11" y="25"/>
                  </a:lnTo>
                  <a:lnTo>
                    <a:pt x="17" y="15"/>
                  </a:lnTo>
                  <a:lnTo>
                    <a:pt x="15" y="6"/>
                  </a:lnTo>
                  <a:lnTo>
                    <a:pt x="5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4" name="Freeform 17"/>
            <p:cNvSpPr>
              <a:spLocks/>
            </p:cNvSpPr>
            <p:nvPr/>
          </p:nvSpPr>
          <p:spPr bwMode="auto">
            <a:xfrm>
              <a:off x="3773" y="6458"/>
              <a:ext cx="44" cy="40"/>
            </a:xfrm>
            <a:custGeom>
              <a:avLst/>
              <a:gdLst>
                <a:gd name="T0" fmla="*/ 159 w 28"/>
                <a:gd name="T1" fmla="*/ 212 h 23"/>
                <a:gd name="T2" fmla="*/ 170 w 28"/>
                <a:gd name="T3" fmla="*/ 148 h 23"/>
                <a:gd name="T4" fmla="*/ 163 w 28"/>
                <a:gd name="T5" fmla="*/ 99 h 23"/>
                <a:gd name="T6" fmla="*/ 151 w 28"/>
                <a:gd name="T7" fmla="*/ 49 h 23"/>
                <a:gd name="T8" fmla="*/ 129 w 28"/>
                <a:gd name="T9" fmla="*/ 16 h 23"/>
                <a:gd name="T10" fmla="*/ 94 w 28"/>
                <a:gd name="T11" fmla="*/ 0 h 23"/>
                <a:gd name="T12" fmla="*/ 61 w 28"/>
                <a:gd name="T13" fmla="*/ 0 h 23"/>
                <a:gd name="T14" fmla="*/ 22 w 28"/>
                <a:gd name="T15" fmla="*/ 16 h 23"/>
                <a:gd name="T16" fmla="*/ 0 w 28"/>
                <a:gd name="T17" fmla="*/ 64 h 23"/>
                <a:gd name="T18" fmla="*/ 159 w 28"/>
                <a:gd name="T19" fmla="*/ 212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23">
                  <a:moveTo>
                    <a:pt x="26" y="23"/>
                  </a:moveTo>
                  <a:lnTo>
                    <a:pt x="28" y="16"/>
                  </a:lnTo>
                  <a:lnTo>
                    <a:pt x="27" y="11"/>
                  </a:lnTo>
                  <a:lnTo>
                    <a:pt x="25" y="5"/>
                  </a:lnTo>
                  <a:lnTo>
                    <a:pt x="21" y="2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0" y="7"/>
                  </a:lnTo>
                  <a:lnTo>
                    <a:pt x="26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5" name="Freeform 18"/>
            <p:cNvSpPr>
              <a:spLocks/>
            </p:cNvSpPr>
            <p:nvPr/>
          </p:nvSpPr>
          <p:spPr bwMode="auto">
            <a:xfrm>
              <a:off x="3720" y="6469"/>
              <a:ext cx="93" cy="130"/>
            </a:xfrm>
            <a:custGeom>
              <a:avLst/>
              <a:gdLst>
                <a:gd name="T0" fmla="*/ 68 w 63"/>
                <a:gd name="T1" fmla="*/ 547 h 78"/>
                <a:gd name="T2" fmla="*/ 128 w 63"/>
                <a:gd name="T3" fmla="*/ 603 h 78"/>
                <a:gd name="T4" fmla="*/ 298 w 63"/>
                <a:gd name="T5" fmla="*/ 125 h 78"/>
                <a:gd name="T6" fmla="*/ 177 w 63"/>
                <a:gd name="T7" fmla="*/ 0 h 78"/>
                <a:gd name="T8" fmla="*/ 0 w 63"/>
                <a:gd name="T9" fmla="*/ 487 h 78"/>
                <a:gd name="T10" fmla="*/ 68 w 63"/>
                <a:gd name="T11" fmla="*/ 547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78">
                  <a:moveTo>
                    <a:pt x="14" y="71"/>
                  </a:moveTo>
                  <a:lnTo>
                    <a:pt x="27" y="78"/>
                  </a:lnTo>
                  <a:lnTo>
                    <a:pt x="63" y="16"/>
                  </a:lnTo>
                  <a:lnTo>
                    <a:pt x="37" y="0"/>
                  </a:lnTo>
                  <a:lnTo>
                    <a:pt x="0" y="63"/>
                  </a:lnTo>
                  <a:lnTo>
                    <a:pt x="14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6" name="Freeform 19"/>
            <p:cNvSpPr>
              <a:spLocks/>
            </p:cNvSpPr>
            <p:nvPr/>
          </p:nvSpPr>
          <p:spPr bwMode="auto">
            <a:xfrm>
              <a:off x="3716" y="6573"/>
              <a:ext cx="44" cy="36"/>
            </a:xfrm>
            <a:custGeom>
              <a:avLst/>
              <a:gdLst>
                <a:gd name="T0" fmla="*/ 12 w 29"/>
                <a:gd name="T1" fmla="*/ 0 h 23"/>
                <a:gd name="T2" fmla="*/ 0 w 29"/>
                <a:gd name="T3" fmla="*/ 42 h 23"/>
                <a:gd name="T4" fmla="*/ 8 w 29"/>
                <a:gd name="T5" fmla="*/ 74 h 23"/>
                <a:gd name="T6" fmla="*/ 21 w 29"/>
                <a:gd name="T7" fmla="*/ 108 h 23"/>
                <a:gd name="T8" fmla="*/ 41 w 29"/>
                <a:gd name="T9" fmla="*/ 127 h 23"/>
                <a:gd name="T10" fmla="*/ 70 w 29"/>
                <a:gd name="T11" fmla="*/ 138 h 23"/>
                <a:gd name="T12" fmla="*/ 102 w 29"/>
                <a:gd name="T13" fmla="*/ 138 h 23"/>
                <a:gd name="T14" fmla="*/ 126 w 29"/>
                <a:gd name="T15" fmla="*/ 127 h 23"/>
                <a:gd name="T16" fmla="*/ 155 w 29"/>
                <a:gd name="T17" fmla="*/ 88 h 23"/>
                <a:gd name="T18" fmla="*/ 12 w 29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23">
                  <a:moveTo>
                    <a:pt x="2" y="0"/>
                  </a:moveTo>
                  <a:lnTo>
                    <a:pt x="0" y="7"/>
                  </a:lnTo>
                  <a:lnTo>
                    <a:pt x="1" y="12"/>
                  </a:lnTo>
                  <a:lnTo>
                    <a:pt x="4" y="18"/>
                  </a:lnTo>
                  <a:lnTo>
                    <a:pt x="8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4" y="21"/>
                  </a:lnTo>
                  <a:lnTo>
                    <a:pt x="29" y="1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7" name="Freeform 20"/>
            <p:cNvSpPr>
              <a:spLocks/>
            </p:cNvSpPr>
            <p:nvPr/>
          </p:nvSpPr>
          <p:spPr bwMode="auto">
            <a:xfrm>
              <a:off x="3941" y="6626"/>
              <a:ext cx="37" cy="44"/>
            </a:xfrm>
            <a:custGeom>
              <a:avLst/>
              <a:gdLst>
                <a:gd name="T0" fmla="*/ 0 w 26"/>
                <a:gd name="T1" fmla="*/ 156 h 27"/>
                <a:gd name="T2" fmla="*/ 27 w 26"/>
                <a:gd name="T3" fmla="*/ 178 h 27"/>
                <a:gd name="T4" fmla="*/ 47 w 26"/>
                <a:gd name="T5" fmla="*/ 191 h 27"/>
                <a:gd name="T6" fmla="*/ 68 w 26"/>
                <a:gd name="T7" fmla="*/ 169 h 27"/>
                <a:gd name="T8" fmla="*/ 87 w 26"/>
                <a:gd name="T9" fmla="*/ 147 h 27"/>
                <a:gd name="T10" fmla="*/ 95 w 26"/>
                <a:gd name="T11" fmla="*/ 122 h 27"/>
                <a:gd name="T12" fmla="*/ 107 w 26"/>
                <a:gd name="T13" fmla="*/ 77 h 27"/>
                <a:gd name="T14" fmla="*/ 95 w 26"/>
                <a:gd name="T15" fmla="*/ 42 h 27"/>
                <a:gd name="T16" fmla="*/ 81 w 26"/>
                <a:gd name="T17" fmla="*/ 0 h 27"/>
                <a:gd name="T18" fmla="*/ 0 w 26"/>
                <a:gd name="T19" fmla="*/ 156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" h="27">
                  <a:moveTo>
                    <a:pt x="0" y="22"/>
                  </a:moveTo>
                  <a:lnTo>
                    <a:pt x="6" y="25"/>
                  </a:lnTo>
                  <a:lnTo>
                    <a:pt x="11" y="27"/>
                  </a:lnTo>
                  <a:lnTo>
                    <a:pt x="17" y="24"/>
                  </a:lnTo>
                  <a:lnTo>
                    <a:pt x="21" y="21"/>
                  </a:lnTo>
                  <a:lnTo>
                    <a:pt x="23" y="17"/>
                  </a:lnTo>
                  <a:lnTo>
                    <a:pt x="26" y="11"/>
                  </a:lnTo>
                  <a:lnTo>
                    <a:pt x="23" y="6"/>
                  </a:lnTo>
                  <a:lnTo>
                    <a:pt x="2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8" name="Freeform 21"/>
            <p:cNvSpPr>
              <a:spLocks/>
            </p:cNvSpPr>
            <p:nvPr/>
          </p:nvSpPr>
          <p:spPr bwMode="auto">
            <a:xfrm>
              <a:off x="3777" y="6465"/>
              <a:ext cx="194" cy="198"/>
            </a:xfrm>
            <a:custGeom>
              <a:avLst/>
              <a:gdLst>
                <a:gd name="T0" fmla="*/ 61 w 125"/>
                <a:gd name="T1" fmla="*/ 73 h 124"/>
                <a:gd name="T2" fmla="*/ 0 w 125"/>
                <a:gd name="T3" fmla="*/ 142 h 124"/>
                <a:gd name="T4" fmla="*/ 610 w 125"/>
                <a:gd name="T5" fmla="*/ 806 h 124"/>
                <a:gd name="T6" fmla="*/ 725 w 125"/>
                <a:gd name="T7" fmla="*/ 663 h 124"/>
                <a:gd name="T8" fmla="*/ 115 w 125"/>
                <a:gd name="T9" fmla="*/ 0 h 124"/>
                <a:gd name="T10" fmla="*/ 61 w 125"/>
                <a:gd name="T11" fmla="*/ 73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5" h="124">
                  <a:moveTo>
                    <a:pt x="10" y="11"/>
                  </a:moveTo>
                  <a:lnTo>
                    <a:pt x="0" y="22"/>
                  </a:lnTo>
                  <a:lnTo>
                    <a:pt x="105" y="124"/>
                  </a:lnTo>
                  <a:lnTo>
                    <a:pt x="125" y="102"/>
                  </a:lnTo>
                  <a:lnTo>
                    <a:pt x="20" y="0"/>
                  </a:lnTo>
                  <a:lnTo>
                    <a:pt x="1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59" name="Freeform 22"/>
            <p:cNvSpPr>
              <a:spLocks/>
            </p:cNvSpPr>
            <p:nvPr/>
          </p:nvSpPr>
          <p:spPr bwMode="auto">
            <a:xfrm>
              <a:off x="3773" y="6458"/>
              <a:ext cx="35" cy="44"/>
            </a:xfrm>
            <a:custGeom>
              <a:avLst/>
              <a:gdLst>
                <a:gd name="T0" fmla="*/ 108 w 24"/>
                <a:gd name="T1" fmla="*/ 34 h 26"/>
                <a:gd name="T2" fmla="*/ 80 w 24"/>
                <a:gd name="T3" fmla="*/ 8 h 26"/>
                <a:gd name="T4" fmla="*/ 60 w 24"/>
                <a:gd name="T5" fmla="*/ 0 h 26"/>
                <a:gd name="T6" fmla="*/ 32 w 24"/>
                <a:gd name="T7" fmla="*/ 14 h 26"/>
                <a:gd name="T8" fmla="*/ 13 w 24"/>
                <a:gd name="T9" fmla="*/ 41 h 26"/>
                <a:gd name="T10" fmla="*/ 1 w 24"/>
                <a:gd name="T11" fmla="*/ 83 h 26"/>
                <a:gd name="T12" fmla="*/ 0 w 24"/>
                <a:gd name="T13" fmla="*/ 120 h 26"/>
                <a:gd name="T14" fmla="*/ 1 w 24"/>
                <a:gd name="T15" fmla="*/ 174 h 26"/>
                <a:gd name="T16" fmla="*/ 19 w 24"/>
                <a:gd name="T17" fmla="*/ 212 h 26"/>
                <a:gd name="T18" fmla="*/ 108 w 24"/>
                <a:gd name="T19" fmla="*/ 34 h 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6">
                  <a:moveTo>
                    <a:pt x="24" y="4"/>
                  </a:moveTo>
                  <a:lnTo>
                    <a:pt x="18" y="1"/>
                  </a:lnTo>
                  <a:lnTo>
                    <a:pt x="13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4" y="26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0" name="Freeform 23"/>
            <p:cNvSpPr>
              <a:spLocks/>
            </p:cNvSpPr>
            <p:nvPr/>
          </p:nvSpPr>
          <p:spPr bwMode="auto">
            <a:xfrm>
              <a:off x="3716" y="6562"/>
              <a:ext cx="28" cy="44"/>
            </a:xfrm>
            <a:custGeom>
              <a:avLst/>
              <a:gdLst>
                <a:gd name="T0" fmla="*/ 106 w 18"/>
                <a:gd name="T1" fmla="*/ 0 h 29"/>
                <a:gd name="T2" fmla="*/ 40 w 18"/>
                <a:gd name="T3" fmla="*/ 18 h 29"/>
                <a:gd name="T4" fmla="*/ 0 w 18"/>
                <a:gd name="T5" fmla="*/ 59 h 29"/>
                <a:gd name="T6" fmla="*/ 8 w 18"/>
                <a:gd name="T7" fmla="*/ 115 h 29"/>
                <a:gd name="T8" fmla="*/ 62 w 18"/>
                <a:gd name="T9" fmla="*/ 155 h 29"/>
                <a:gd name="T10" fmla="*/ 106 w 18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9">
                  <a:moveTo>
                    <a:pt x="18" y="0"/>
                  </a:moveTo>
                  <a:lnTo>
                    <a:pt x="7" y="3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11" y="2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1" name="Freeform 24"/>
            <p:cNvSpPr>
              <a:spLocks/>
            </p:cNvSpPr>
            <p:nvPr/>
          </p:nvSpPr>
          <p:spPr bwMode="auto">
            <a:xfrm>
              <a:off x="3737" y="6562"/>
              <a:ext cx="225" cy="108"/>
            </a:xfrm>
            <a:custGeom>
              <a:avLst/>
              <a:gdLst>
                <a:gd name="T0" fmla="*/ 755 w 149"/>
                <a:gd name="T1" fmla="*/ 346 h 68"/>
                <a:gd name="T2" fmla="*/ 775 w 149"/>
                <a:gd name="T3" fmla="*/ 257 h 68"/>
                <a:gd name="T4" fmla="*/ 39 w 149"/>
                <a:gd name="T5" fmla="*/ 0 h 68"/>
                <a:gd name="T6" fmla="*/ 0 w 149"/>
                <a:gd name="T7" fmla="*/ 184 h 68"/>
                <a:gd name="T8" fmla="*/ 737 w 149"/>
                <a:gd name="T9" fmla="*/ 434 h 68"/>
                <a:gd name="T10" fmla="*/ 755 w 149"/>
                <a:gd name="T11" fmla="*/ 346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9" h="68">
                  <a:moveTo>
                    <a:pt x="145" y="54"/>
                  </a:moveTo>
                  <a:lnTo>
                    <a:pt x="149" y="40"/>
                  </a:lnTo>
                  <a:lnTo>
                    <a:pt x="7" y="0"/>
                  </a:lnTo>
                  <a:lnTo>
                    <a:pt x="0" y="29"/>
                  </a:lnTo>
                  <a:lnTo>
                    <a:pt x="142" y="68"/>
                  </a:lnTo>
                  <a:lnTo>
                    <a:pt x="145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2" name="Freeform 25"/>
            <p:cNvSpPr>
              <a:spLocks/>
            </p:cNvSpPr>
            <p:nvPr/>
          </p:nvSpPr>
          <p:spPr bwMode="auto">
            <a:xfrm>
              <a:off x="3948" y="6623"/>
              <a:ext cx="30" cy="47"/>
            </a:xfrm>
            <a:custGeom>
              <a:avLst/>
              <a:gdLst>
                <a:gd name="T0" fmla="*/ 0 w 18"/>
                <a:gd name="T1" fmla="*/ 223 h 28"/>
                <a:gd name="T2" fmla="*/ 92 w 18"/>
                <a:gd name="T3" fmla="*/ 208 h 28"/>
                <a:gd name="T4" fmla="*/ 138 w 18"/>
                <a:gd name="T5" fmla="*/ 138 h 28"/>
                <a:gd name="T6" fmla="*/ 125 w 18"/>
                <a:gd name="T7" fmla="*/ 49 h 28"/>
                <a:gd name="T8" fmla="*/ 55 w 18"/>
                <a:gd name="T9" fmla="*/ 0 h 28"/>
                <a:gd name="T10" fmla="*/ 0 w 18"/>
                <a:gd name="T11" fmla="*/ 223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8">
                  <a:moveTo>
                    <a:pt x="0" y="28"/>
                  </a:moveTo>
                  <a:lnTo>
                    <a:pt x="12" y="26"/>
                  </a:lnTo>
                  <a:lnTo>
                    <a:pt x="18" y="17"/>
                  </a:lnTo>
                  <a:lnTo>
                    <a:pt x="16" y="6"/>
                  </a:lnTo>
                  <a:lnTo>
                    <a:pt x="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3" name="Freeform 26"/>
            <p:cNvSpPr>
              <a:spLocks/>
            </p:cNvSpPr>
            <p:nvPr/>
          </p:nvSpPr>
          <p:spPr bwMode="auto">
            <a:xfrm>
              <a:off x="3741" y="6498"/>
              <a:ext cx="197" cy="154"/>
            </a:xfrm>
            <a:custGeom>
              <a:avLst/>
              <a:gdLst>
                <a:gd name="T0" fmla="*/ 663 w 128"/>
                <a:gd name="T1" fmla="*/ 474 h 99"/>
                <a:gd name="T2" fmla="*/ 717 w 128"/>
                <a:gd name="T3" fmla="*/ 367 h 99"/>
                <a:gd name="T4" fmla="*/ 106 w 128"/>
                <a:gd name="T5" fmla="*/ 0 h 99"/>
                <a:gd name="T6" fmla="*/ 0 w 128"/>
                <a:gd name="T7" fmla="*/ 204 h 99"/>
                <a:gd name="T8" fmla="*/ 603 w 128"/>
                <a:gd name="T9" fmla="*/ 580 h 99"/>
                <a:gd name="T10" fmla="*/ 663 w 128"/>
                <a:gd name="T11" fmla="*/ 474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8" h="99">
                  <a:moveTo>
                    <a:pt x="118" y="81"/>
                  </a:moveTo>
                  <a:lnTo>
                    <a:pt x="128" y="63"/>
                  </a:lnTo>
                  <a:lnTo>
                    <a:pt x="19" y="0"/>
                  </a:lnTo>
                  <a:lnTo>
                    <a:pt x="0" y="35"/>
                  </a:lnTo>
                  <a:lnTo>
                    <a:pt x="108" y="99"/>
                  </a:lnTo>
                  <a:lnTo>
                    <a:pt x="118" y="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4" name="Freeform 27"/>
            <p:cNvSpPr>
              <a:spLocks/>
            </p:cNvSpPr>
            <p:nvPr/>
          </p:nvSpPr>
          <p:spPr bwMode="auto">
            <a:xfrm>
              <a:off x="4893" y="7442"/>
              <a:ext cx="33" cy="43"/>
            </a:xfrm>
            <a:custGeom>
              <a:avLst/>
              <a:gdLst>
                <a:gd name="T0" fmla="*/ 66 w 23"/>
                <a:gd name="T1" fmla="*/ 141 h 29"/>
                <a:gd name="T2" fmla="*/ 86 w 23"/>
                <a:gd name="T3" fmla="*/ 122 h 29"/>
                <a:gd name="T4" fmla="*/ 96 w 23"/>
                <a:gd name="T5" fmla="*/ 92 h 29"/>
                <a:gd name="T6" fmla="*/ 96 w 23"/>
                <a:gd name="T7" fmla="*/ 68 h 29"/>
                <a:gd name="T8" fmla="*/ 86 w 23"/>
                <a:gd name="T9" fmla="*/ 40 h 29"/>
                <a:gd name="T10" fmla="*/ 70 w 23"/>
                <a:gd name="T11" fmla="*/ 19 h 29"/>
                <a:gd name="T12" fmla="*/ 49 w 23"/>
                <a:gd name="T13" fmla="*/ 9 h 29"/>
                <a:gd name="T14" fmla="*/ 27 w 23"/>
                <a:gd name="T15" fmla="*/ 0 h 29"/>
                <a:gd name="T16" fmla="*/ 0 w 23"/>
                <a:gd name="T17" fmla="*/ 13 h 29"/>
                <a:gd name="T18" fmla="*/ 66 w 23"/>
                <a:gd name="T19" fmla="*/ 141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9">
                  <a:moveTo>
                    <a:pt x="15" y="29"/>
                  </a:moveTo>
                  <a:lnTo>
                    <a:pt x="20" y="25"/>
                  </a:lnTo>
                  <a:lnTo>
                    <a:pt x="23" y="19"/>
                  </a:lnTo>
                  <a:lnTo>
                    <a:pt x="23" y="14"/>
                  </a:lnTo>
                  <a:lnTo>
                    <a:pt x="20" y="8"/>
                  </a:lnTo>
                  <a:lnTo>
                    <a:pt x="17" y="4"/>
                  </a:lnTo>
                  <a:lnTo>
                    <a:pt x="12" y="2"/>
                  </a:lnTo>
                  <a:lnTo>
                    <a:pt x="6" y="0"/>
                  </a:lnTo>
                  <a:lnTo>
                    <a:pt x="0" y="3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5" name="Freeform 28"/>
            <p:cNvSpPr>
              <a:spLocks/>
            </p:cNvSpPr>
            <p:nvPr/>
          </p:nvSpPr>
          <p:spPr bwMode="auto">
            <a:xfrm>
              <a:off x="4793" y="7445"/>
              <a:ext cx="123" cy="97"/>
            </a:xfrm>
            <a:custGeom>
              <a:avLst/>
              <a:gdLst>
                <a:gd name="T0" fmla="*/ 52 w 78"/>
                <a:gd name="T1" fmla="*/ 294 h 62"/>
                <a:gd name="T2" fmla="*/ 95 w 78"/>
                <a:gd name="T3" fmla="*/ 372 h 62"/>
                <a:gd name="T4" fmla="*/ 483 w 78"/>
                <a:gd name="T5" fmla="*/ 156 h 62"/>
                <a:gd name="T6" fmla="*/ 388 w 78"/>
                <a:gd name="T7" fmla="*/ 0 h 62"/>
                <a:gd name="T8" fmla="*/ 0 w 78"/>
                <a:gd name="T9" fmla="*/ 216 h 62"/>
                <a:gd name="T10" fmla="*/ 52 w 78"/>
                <a:gd name="T11" fmla="*/ 294 h 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" h="62">
                  <a:moveTo>
                    <a:pt x="8" y="49"/>
                  </a:moveTo>
                  <a:lnTo>
                    <a:pt x="15" y="62"/>
                  </a:lnTo>
                  <a:lnTo>
                    <a:pt x="78" y="26"/>
                  </a:lnTo>
                  <a:lnTo>
                    <a:pt x="63" y="0"/>
                  </a:lnTo>
                  <a:lnTo>
                    <a:pt x="0" y="36"/>
                  </a:lnTo>
                  <a:lnTo>
                    <a:pt x="8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6" name="Freeform 29"/>
            <p:cNvSpPr>
              <a:spLocks/>
            </p:cNvSpPr>
            <p:nvPr/>
          </p:nvSpPr>
          <p:spPr bwMode="auto">
            <a:xfrm>
              <a:off x="4783" y="7499"/>
              <a:ext cx="33" cy="47"/>
            </a:xfrm>
            <a:custGeom>
              <a:avLst/>
              <a:gdLst>
                <a:gd name="T0" fmla="*/ 33 w 23"/>
                <a:gd name="T1" fmla="*/ 0 h 28"/>
                <a:gd name="T2" fmla="*/ 9 w 23"/>
                <a:gd name="T3" fmla="*/ 34 h 28"/>
                <a:gd name="T4" fmla="*/ 0 w 23"/>
                <a:gd name="T5" fmla="*/ 82 h 28"/>
                <a:gd name="T6" fmla="*/ 0 w 23"/>
                <a:gd name="T7" fmla="*/ 119 h 28"/>
                <a:gd name="T8" fmla="*/ 9 w 23"/>
                <a:gd name="T9" fmla="*/ 166 h 28"/>
                <a:gd name="T10" fmla="*/ 27 w 23"/>
                <a:gd name="T11" fmla="*/ 200 h 28"/>
                <a:gd name="T12" fmla="*/ 47 w 23"/>
                <a:gd name="T13" fmla="*/ 215 h 28"/>
                <a:gd name="T14" fmla="*/ 70 w 23"/>
                <a:gd name="T15" fmla="*/ 223 h 28"/>
                <a:gd name="T16" fmla="*/ 96 w 23"/>
                <a:gd name="T17" fmla="*/ 208 h 28"/>
                <a:gd name="T18" fmla="*/ 33 w 23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8">
                  <a:moveTo>
                    <a:pt x="8" y="0"/>
                  </a:moveTo>
                  <a:lnTo>
                    <a:pt x="2" y="4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6" y="25"/>
                  </a:lnTo>
                  <a:lnTo>
                    <a:pt x="11" y="27"/>
                  </a:lnTo>
                  <a:lnTo>
                    <a:pt x="17" y="28"/>
                  </a:lnTo>
                  <a:lnTo>
                    <a:pt x="23" y="2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7" name="Freeform 30"/>
            <p:cNvSpPr>
              <a:spLocks/>
            </p:cNvSpPr>
            <p:nvPr/>
          </p:nvSpPr>
          <p:spPr bwMode="auto">
            <a:xfrm>
              <a:off x="4947" y="7677"/>
              <a:ext cx="40" cy="30"/>
            </a:xfrm>
            <a:custGeom>
              <a:avLst/>
              <a:gdLst>
                <a:gd name="T0" fmla="*/ 0 w 28"/>
                <a:gd name="T1" fmla="*/ 55 h 18"/>
                <a:gd name="T2" fmla="*/ 9 w 28"/>
                <a:gd name="T3" fmla="*/ 92 h 18"/>
                <a:gd name="T4" fmla="*/ 27 w 28"/>
                <a:gd name="T5" fmla="*/ 130 h 18"/>
                <a:gd name="T6" fmla="*/ 49 w 28"/>
                <a:gd name="T7" fmla="*/ 138 h 18"/>
                <a:gd name="T8" fmla="*/ 70 w 28"/>
                <a:gd name="T9" fmla="*/ 138 h 18"/>
                <a:gd name="T10" fmla="*/ 96 w 28"/>
                <a:gd name="T11" fmla="*/ 117 h 18"/>
                <a:gd name="T12" fmla="*/ 109 w 28"/>
                <a:gd name="T13" fmla="*/ 83 h 18"/>
                <a:gd name="T14" fmla="*/ 116 w 28"/>
                <a:gd name="T15" fmla="*/ 55 h 18"/>
                <a:gd name="T16" fmla="*/ 116 w 28"/>
                <a:gd name="T17" fmla="*/ 0 h 18"/>
                <a:gd name="T18" fmla="*/ 0 w 28"/>
                <a:gd name="T19" fmla="*/ 55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0" y="7"/>
                  </a:moveTo>
                  <a:lnTo>
                    <a:pt x="2" y="12"/>
                  </a:lnTo>
                  <a:lnTo>
                    <a:pt x="6" y="17"/>
                  </a:lnTo>
                  <a:lnTo>
                    <a:pt x="12" y="18"/>
                  </a:lnTo>
                  <a:lnTo>
                    <a:pt x="17" y="18"/>
                  </a:lnTo>
                  <a:lnTo>
                    <a:pt x="23" y="15"/>
                  </a:lnTo>
                  <a:lnTo>
                    <a:pt x="26" y="11"/>
                  </a:lnTo>
                  <a:lnTo>
                    <a:pt x="28" y="7"/>
                  </a:lnTo>
                  <a:lnTo>
                    <a:pt x="28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8" name="Freeform 31"/>
            <p:cNvSpPr>
              <a:spLocks/>
            </p:cNvSpPr>
            <p:nvPr/>
          </p:nvSpPr>
          <p:spPr bwMode="auto">
            <a:xfrm>
              <a:off x="4883" y="7459"/>
              <a:ext cx="104" cy="229"/>
            </a:xfrm>
            <a:custGeom>
              <a:avLst/>
              <a:gdLst>
                <a:gd name="T0" fmla="*/ 72 w 69"/>
                <a:gd name="T1" fmla="*/ 22 h 148"/>
                <a:gd name="T2" fmla="*/ 0 w 69"/>
                <a:gd name="T3" fmla="*/ 40 h 148"/>
                <a:gd name="T4" fmla="*/ 211 w 69"/>
                <a:gd name="T5" fmla="*/ 848 h 148"/>
                <a:gd name="T6" fmla="*/ 357 w 69"/>
                <a:gd name="T7" fmla="*/ 806 h 148"/>
                <a:gd name="T8" fmla="*/ 143 w 69"/>
                <a:gd name="T9" fmla="*/ 0 h 148"/>
                <a:gd name="T10" fmla="*/ 72 w 69"/>
                <a:gd name="T11" fmla="*/ 22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" h="148">
                  <a:moveTo>
                    <a:pt x="14" y="4"/>
                  </a:moveTo>
                  <a:lnTo>
                    <a:pt x="0" y="7"/>
                  </a:lnTo>
                  <a:lnTo>
                    <a:pt x="41" y="148"/>
                  </a:lnTo>
                  <a:lnTo>
                    <a:pt x="69" y="141"/>
                  </a:lnTo>
                  <a:lnTo>
                    <a:pt x="28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69" name="Freeform 32"/>
            <p:cNvSpPr>
              <a:spLocks/>
            </p:cNvSpPr>
            <p:nvPr/>
          </p:nvSpPr>
          <p:spPr bwMode="auto">
            <a:xfrm>
              <a:off x="4883" y="7442"/>
              <a:ext cx="43" cy="28"/>
            </a:xfrm>
            <a:custGeom>
              <a:avLst/>
              <a:gdLst>
                <a:gd name="T0" fmla="*/ 155 w 28"/>
                <a:gd name="T1" fmla="*/ 71 h 17"/>
                <a:gd name="T2" fmla="*/ 144 w 28"/>
                <a:gd name="T3" fmla="*/ 35 h 17"/>
                <a:gd name="T4" fmla="*/ 123 w 28"/>
                <a:gd name="T5" fmla="*/ 8 h 17"/>
                <a:gd name="T6" fmla="*/ 89 w 28"/>
                <a:gd name="T7" fmla="*/ 0 h 17"/>
                <a:gd name="T8" fmla="*/ 61 w 28"/>
                <a:gd name="T9" fmla="*/ 0 h 17"/>
                <a:gd name="T10" fmla="*/ 28 w 28"/>
                <a:gd name="T11" fmla="*/ 13 h 17"/>
                <a:gd name="T12" fmla="*/ 12 w 28"/>
                <a:gd name="T13" fmla="*/ 35 h 17"/>
                <a:gd name="T14" fmla="*/ 0 w 28"/>
                <a:gd name="T15" fmla="*/ 71 h 17"/>
                <a:gd name="T16" fmla="*/ 0 w 28"/>
                <a:gd name="T17" fmla="*/ 125 h 17"/>
                <a:gd name="T18" fmla="*/ 155 w 28"/>
                <a:gd name="T19" fmla="*/ 71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7">
                  <a:moveTo>
                    <a:pt x="28" y="10"/>
                  </a:moveTo>
                  <a:lnTo>
                    <a:pt x="26" y="5"/>
                  </a:lnTo>
                  <a:lnTo>
                    <a:pt x="22" y="1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5" y="2"/>
                  </a:lnTo>
                  <a:lnTo>
                    <a:pt x="2" y="5"/>
                  </a:lnTo>
                  <a:lnTo>
                    <a:pt x="0" y="10"/>
                  </a:lnTo>
                  <a:lnTo>
                    <a:pt x="0" y="17"/>
                  </a:lnTo>
                  <a:lnTo>
                    <a:pt x="2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0" name="Freeform 33"/>
            <p:cNvSpPr>
              <a:spLocks/>
            </p:cNvSpPr>
            <p:nvPr/>
          </p:nvSpPr>
          <p:spPr bwMode="auto">
            <a:xfrm>
              <a:off x="4783" y="7499"/>
              <a:ext cx="36" cy="35"/>
            </a:xfrm>
            <a:custGeom>
              <a:avLst/>
              <a:gdLst>
                <a:gd name="T0" fmla="*/ 122 w 24"/>
                <a:gd name="T1" fmla="*/ 19 h 24"/>
                <a:gd name="T2" fmla="*/ 99 w 24"/>
                <a:gd name="T3" fmla="*/ 1 h 24"/>
                <a:gd name="T4" fmla="*/ 72 w 24"/>
                <a:gd name="T5" fmla="*/ 0 h 24"/>
                <a:gd name="T6" fmla="*/ 48 w 24"/>
                <a:gd name="T7" fmla="*/ 1 h 24"/>
                <a:gd name="T8" fmla="*/ 27 w 24"/>
                <a:gd name="T9" fmla="*/ 19 h 24"/>
                <a:gd name="T10" fmla="*/ 8 w 24"/>
                <a:gd name="T11" fmla="*/ 41 h 24"/>
                <a:gd name="T12" fmla="*/ 0 w 24"/>
                <a:gd name="T13" fmla="*/ 60 h 24"/>
                <a:gd name="T14" fmla="*/ 8 w 24"/>
                <a:gd name="T15" fmla="*/ 80 h 24"/>
                <a:gd name="T16" fmla="*/ 27 w 24"/>
                <a:gd name="T17" fmla="*/ 108 h 24"/>
                <a:gd name="T18" fmla="*/ 122 w 24"/>
                <a:gd name="T19" fmla="*/ 19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24" y="4"/>
                  </a:moveTo>
                  <a:lnTo>
                    <a:pt x="19" y="1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1" y="9"/>
                  </a:lnTo>
                  <a:lnTo>
                    <a:pt x="0" y="13"/>
                  </a:lnTo>
                  <a:lnTo>
                    <a:pt x="1" y="18"/>
                  </a:lnTo>
                  <a:lnTo>
                    <a:pt x="5" y="2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1" name="Freeform 34"/>
            <p:cNvSpPr>
              <a:spLocks/>
            </p:cNvSpPr>
            <p:nvPr/>
          </p:nvSpPr>
          <p:spPr bwMode="auto">
            <a:xfrm>
              <a:off x="4790" y="7506"/>
              <a:ext cx="194" cy="192"/>
            </a:xfrm>
            <a:custGeom>
              <a:avLst/>
              <a:gdLst>
                <a:gd name="T0" fmla="*/ 699 w 123"/>
                <a:gd name="T1" fmla="*/ 657 h 124"/>
                <a:gd name="T2" fmla="*/ 762 w 123"/>
                <a:gd name="T3" fmla="*/ 598 h 124"/>
                <a:gd name="T4" fmla="*/ 117 w 123"/>
                <a:gd name="T5" fmla="*/ 0 h 124"/>
                <a:gd name="T6" fmla="*/ 0 w 123"/>
                <a:gd name="T7" fmla="*/ 115 h 124"/>
                <a:gd name="T8" fmla="*/ 637 w 123"/>
                <a:gd name="T9" fmla="*/ 712 h 124"/>
                <a:gd name="T10" fmla="*/ 699 w 123"/>
                <a:gd name="T11" fmla="*/ 657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" h="124">
                  <a:moveTo>
                    <a:pt x="113" y="114"/>
                  </a:moveTo>
                  <a:lnTo>
                    <a:pt x="123" y="104"/>
                  </a:lnTo>
                  <a:lnTo>
                    <a:pt x="19" y="0"/>
                  </a:lnTo>
                  <a:lnTo>
                    <a:pt x="0" y="20"/>
                  </a:lnTo>
                  <a:lnTo>
                    <a:pt x="103" y="124"/>
                  </a:lnTo>
                  <a:lnTo>
                    <a:pt x="113" y="1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2" name="Freeform 35"/>
            <p:cNvSpPr>
              <a:spLocks/>
            </p:cNvSpPr>
            <p:nvPr/>
          </p:nvSpPr>
          <p:spPr bwMode="auto">
            <a:xfrm>
              <a:off x="4954" y="7670"/>
              <a:ext cx="33" cy="37"/>
            </a:xfrm>
            <a:custGeom>
              <a:avLst/>
              <a:gdLst>
                <a:gd name="T0" fmla="*/ 0 w 24"/>
                <a:gd name="T1" fmla="*/ 96 h 25"/>
                <a:gd name="T2" fmla="*/ 19 w 24"/>
                <a:gd name="T3" fmla="*/ 115 h 25"/>
                <a:gd name="T4" fmla="*/ 40 w 24"/>
                <a:gd name="T5" fmla="*/ 120 h 25"/>
                <a:gd name="T6" fmla="*/ 55 w 24"/>
                <a:gd name="T7" fmla="*/ 115 h 25"/>
                <a:gd name="T8" fmla="*/ 74 w 24"/>
                <a:gd name="T9" fmla="*/ 96 h 25"/>
                <a:gd name="T10" fmla="*/ 84 w 24"/>
                <a:gd name="T11" fmla="*/ 78 h 25"/>
                <a:gd name="T12" fmla="*/ 85 w 24"/>
                <a:gd name="T13" fmla="*/ 53 h 25"/>
                <a:gd name="T14" fmla="*/ 84 w 24"/>
                <a:gd name="T15" fmla="*/ 28 h 25"/>
                <a:gd name="T16" fmla="*/ 74 w 24"/>
                <a:gd name="T17" fmla="*/ 0 h 25"/>
                <a:gd name="T18" fmla="*/ 0 w 24"/>
                <a:gd name="T19" fmla="*/ 96 h 2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5">
                  <a:moveTo>
                    <a:pt x="0" y="20"/>
                  </a:moveTo>
                  <a:lnTo>
                    <a:pt x="5" y="24"/>
                  </a:lnTo>
                  <a:lnTo>
                    <a:pt x="11" y="25"/>
                  </a:lnTo>
                  <a:lnTo>
                    <a:pt x="15" y="24"/>
                  </a:lnTo>
                  <a:lnTo>
                    <a:pt x="20" y="20"/>
                  </a:lnTo>
                  <a:lnTo>
                    <a:pt x="23" y="16"/>
                  </a:lnTo>
                  <a:lnTo>
                    <a:pt x="24" y="11"/>
                  </a:lnTo>
                  <a:lnTo>
                    <a:pt x="23" y="6"/>
                  </a:lnTo>
                  <a:lnTo>
                    <a:pt x="2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3" name="Freeform 36"/>
            <p:cNvSpPr>
              <a:spLocks/>
            </p:cNvSpPr>
            <p:nvPr/>
          </p:nvSpPr>
          <p:spPr bwMode="auto">
            <a:xfrm>
              <a:off x="4823" y="7463"/>
              <a:ext cx="154" cy="204"/>
            </a:xfrm>
            <a:custGeom>
              <a:avLst/>
              <a:gdLst>
                <a:gd name="T0" fmla="*/ 493 w 98"/>
                <a:gd name="T1" fmla="*/ 762 h 128"/>
                <a:gd name="T2" fmla="*/ 597 w 98"/>
                <a:gd name="T3" fmla="*/ 703 h 128"/>
                <a:gd name="T4" fmla="*/ 212 w 98"/>
                <a:gd name="T5" fmla="*/ 0 h 128"/>
                <a:gd name="T6" fmla="*/ 0 w 98"/>
                <a:gd name="T7" fmla="*/ 129 h 128"/>
                <a:gd name="T8" fmla="*/ 385 w 98"/>
                <a:gd name="T9" fmla="*/ 826 h 128"/>
                <a:gd name="T10" fmla="*/ 493 w 98"/>
                <a:gd name="T11" fmla="*/ 762 h 1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" h="128">
                  <a:moveTo>
                    <a:pt x="81" y="118"/>
                  </a:moveTo>
                  <a:lnTo>
                    <a:pt x="98" y="109"/>
                  </a:lnTo>
                  <a:lnTo>
                    <a:pt x="35" y="0"/>
                  </a:lnTo>
                  <a:lnTo>
                    <a:pt x="0" y="20"/>
                  </a:lnTo>
                  <a:lnTo>
                    <a:pt x="63" y="128"/>
                  </a:lnTo>
                  <a:lnTo>
                    <a:pt x="81" y="1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4" name="Freeform 37"/>
            <p:cNvSpPr>
              <a:spLocks/>
            </p:cNvSpPr>
            <p:nvPr/>
          </p:nvSpPr>
          <p:spPr bwMode="auto">
            <a:xfrm>
              <a:off x="5399" y="8850"/>
              <a:ext cx="24" cy="46"/>
            </a:xfrm>
            <a:custGeom>
              <a:avLst/>
              <a:gdLst>
                <a:gd name="T0" fmla="*/ 0 w 15"/>
                <a:gd name="T1" fmla="*/ 150 h 31"/>
                <a:gd name="T2" fmla="*/ 74 w 15"/>
                <a:gd name="T3" fmla="*/ 131 h 31"/>
                <a:gd name="T4" fmla="*/ 98 w 15"/>
                <a:gd name="T5" fmla="*/ 79 h 31"/>
                <a:gd name="T6" fmla="*/ 74 w 15"/>
                <a:gd name="T7" fmla="*/ 22 h 31"/>
                <a:gd name="T8" fmla="*/ 0 w 15"/>
                <a:gd name="T9" fmla="*/ 0 h 31"/>
                <a:gd name="T10" fmla="*/ 0 w 15"/>
                <a:gd name="T11" fmla="*/ 150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31">
                  <a:moveTo>
                    <a:pt x="0" y="31"/>
                  </a:moveTo>
                  <a:lnTo>
                    <a:pt x="11" y="27"/>
                  </a:lnTo>
                  <a:lnTo>
                    <a:pt x="15" y="16"/>
                  </a:lnTo>
                  <a:lnTo>
                    <a:pt x="11" y="5"/>
                  </a:lnTo>
                  <a:lnTo>
                    <a:pt x="0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5" name="Freeform 38"/>
            <p:cNvSpPr>
              <a:spLocks/>
            </p:cNvSpPr>
            <p:nvPr/>
          </p:nvSpPr>
          <p:spPr bwMode="auto">
            <a:xfrm>
              <a:off x="5288" y="8850"/>
              <a:ext cx="111" cy="46"/>
            </a:xfrm>
            <a:custGeom>
              <a:avLst/>
              <a:gdLst>
                <a:gd name="T0" fmla="*/ 0 w 73"/>
                <a:gd name="T1" fmla="*/ 79 h 31"/>
                <a:gd name="T2" fmla="*/ 0 w 73"/>
                <a:gd name="T3" fmla="*/ 150 h 31"/>
                <a:gd name="T4" fmla="*/ 391 w 73"/>
                <a:gd name="T5" fmla="*/ 150 h 31"/>
                <a:gd name="T6" fmla="*/ 391 w 73"/>
                <a:gd name="T7" fmla="*/ 0 h 31"/>
                <a:gd name="T8" fmla="*/ 0 w 73"/>
                <a:gd name="T9" fmla="*/ 0 h 31"/>
                <a:gd name="T10" fmla="*/ 0 w 73"/>
                <a:gd name="T11" fmla="*/ 79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" h="31">
                  <a:moveTo>
                    <a:pt x="0" y="16"/>
                  </a:moveTo>
                  <a:lnTo>
                    <a:pt x="0" y="31"/>
                  </a:lnTo>
                  <a:lnTo>
                    <a:pt x="73" y="31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6" name="Freeform 39"/>
            <p:cNvSpPr>
              <a:spLocks/>
            </p:cNvSpPr>
            <p:nvPr/>
          </p:nvSpPr>
          <p:spPr bwMode="auto">
            <a:xfrm>
              <a:off x="5266" y="8850"/>
              <a:ext cx="22" cy="46"/>
            </a:xfrm>
            <a:custGeom>
              <a:avLst/>
              <a:gdLst>
                <a:gd name="T0" fmla="*/ 86 w 14"/>
                <a:gd name="T1" fmla="*/ 0 h 31"/>
                <a:gd name="T2" fmla="*/ 20 w 14"/>
                <a:gd name="T3" fmla="*/ 22 h 31"/>
                <a:gd name="T4" fmla="*/ 0 w 14"/>
                <a:gd name="T5" fmla="*/ 79 h 31"/>
                <a:gd name="T6" fmla="*/ 20 w 14"/>
                <a:gd name="T7" fmla="*/ 131 h 31"/>
                <a:gd name="T8" fmla="*/ 86 w 14"/>
                <a:gd name="T9" fmla="*/ 150 h 31"/>
                <a:gd name="T10" fmla="*/ 86 w 14"/>
                <a:gd name="T11" fmla="*/ 0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" h="31">
                  <a:moveTo>
                    <a:pt x="14" y="0"/>
                  </a:moveTo>
                  <a:lnTo>
                    <a:pt x="3" y="5"/>
                  </a:lnTo>
                  <a:lnTo>
                    <a:pt x="0" y="16"/>
                  </a:lnTo>
                  <a:lnTo>
                    <a:pt x="3" y="27"/>
                  </a:lnTo>
                  <a:lnTo>
                    <a:pt x="14" y="3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7" name="Freeform 40"/>
            <p:cNvSpPr>
              <a:spLocks/>
            </p:cNvSpPr>
            <p:nvPr/>
          </p:nvSpPr>
          <p:spPr bwMode="auto">
            <a:xfrm>
              <a:off x="5323" y="9089"/>
              <a:ext cx="43" cy="29"/>
            </a:xfrm>
            <a:custGeom>
              <a:avLst/>
              <a:gdLst>
                <a:gd name="T0" fmla="*/ 0 w 29"/>
                <a:gd name="T1" fmla="*/ 0 h 18"/>
                <a:gd name="T2" fmla="*/ 0 w 29"/>
                <a:gd name="T3" fmla="*/ 47 h 18"/>
                <a:gd name="T4" fmla="*/ 13 w 29"/>
                <a:gd name="T5" fmla="*/ 76 h 18"/>
                <a:gd name="T6" fmla="*/ 28 w 29"/>
                <a:gd name="T7" fmla="*/ 110 h 18"/>
                <a:gd name="T8" fmla="*/ 53 w 29"/>
                <a:gd name="T9" fmla="*/ 122 h 18"/>
                <a:gd name="T10" fmla="*/ 82 w 29"/>
                <a:gd name="T11" fmla="*/ 122 h 18"/>
                <a:gd name="T12" fmla="*/ 108 w 29"/>
                <a:gd name="T13" fmla="*/ 114 h 18"/>
                <a:gd name="T14" fmla="*/ 129 w 29"/>
                <a:gd name="T15" fmla="*/ 81 h 18"/>
                <a:gd name="T16" fmla="*/ 141 w 29"/>
                <a:gd name="T17" fmla="*/ 47 h 18"/>
                <a:gd name="T18" fmla="*/ 0 w 29"/>
                <a:gd name="T19" fmla="*/ 0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0" y="0"/>
                  </a:moveTo>
                  <a:lnTo>
                    <a:pt x="0" y="7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11" y="18"/>
                  </a:lnTo>
                  <a:lnTo>
                    <a:pt x="17" y="18"/>
                  </a:lnTo>
                  <a:lnTo>
                    <a:pt x="22" y="17"/>
                  </a:lnTo>
                  <a:lnTo>
                    <a:pt x="27" y="12"/>
                  </a:lnTo>
                  <a:lnTo>
                    <a:pt x="2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8" name="Freeform 41"/>
            <p:cNvSpPr>
              <a:spLocks/>
            </p:cNvSpPr>
            <p:nvPr/>
          </p:nvSpPr>
          <p:spPr bwMode="auto">
            <a:xfrm>
              <a:off x="5323" y="8867"/>
              <a:ext cx="97" cy="234"/>
            </a:xfrm>
            <a:custGeom>
              <a:avLst/>
              <a:gdLst>
                <a:gd name="T0" fmla="*/ 252 w 65"/>
                <a:gd name="T1" fmla="*/ 20 h 149"/>
                <a:gd name="T2" fmla="*/ 182 w 65"/>
                <a:gd name="T3" fmla="*/ 0 h 149"/>
                <a:gd name="T4" fmla="*/ 0 w 65"/>
                <a:gd name="T5" fmla="*/ 864 h 149"/>
                <a:gd name="T6" fmla="*/ 143 w 65"/>
                <a:gd name="T7" fmla="*/ 905 h 149"/>
                <a:gd name="T8" fmla="*/ 322 w 65"/>
                <a:gd name="T9" fmla="*/ 35 h 149"/>
                <a:gd name="T10" fmla="*/ 252 w 65"/>
                <a:gd name="T11" fmla="*/ 20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5" h="149">
                  <a:moveTo>
                    <a:pt x="51" y="3"/>
                  </a:moveTo>
                  <a:lnTo>
                    <a:pt x="37" y="0"/>
                  </a:lnTo>
                  <a:lnTo>
                    <a:pt x="0" y="142"/>
                  </a:lnTo>
                  <a:lnTo>
                    <a:pt x="29" y="149"/>
                  </a:lnTo>
                  <a:lnTo>
                    <a:pt x="65" y="6"/>
                  </a:lnTo>
                  <a:lnTo>
                    <a:pt x="5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79" name="Freeform 42"/>
            <p:cNvSpPr>
              <a:spLocks/>
            </p:cNvSpPr>
            <p:nvPr/>
          </p:nvSpPr>
          <p:spPr bwMode="auto">
            <a:xfrm>
              <a:off x="5376" y="8850"/>
              <a:ext cx="44" cy="29"/>
            </a:xfrm>
            <a:custGeom>
              <a:avLst/>
              <a:gdLst>
                <a:gd name="T0" fmla="*/ 170 w 28"/>
                <a:gd name="T1" fmla="*/ 143 h 17"/>
                <a:gd name="T2" fmla="*/ 170 w 28"/>
                <a:gd name="T3" fmla="*/ 94 h 17"/>
                <a:gd name="T4" fmla="*/ 159 w 28"/>
                <a:gd name="T5" fmla="*/ 44 h 17"/>
                <a:gd name="T6" fmla="*/ 141 w 28"/>
                <a:gd name="T7" fmla="*/ 15 h 17"/>
                <a:gd name="T8" fmla="*/ 104 w 28"/>
                <a:gd name="T9" fmla="*/ 0 h 17"/>
                <a:gd name="T10" fmla="*/ 74 w 28"/>
                <a:gd name="T11" fmla="*/ 0 h 17"/>
                <a:gd name="T12" fmla="*/ 35 w 28"/>
                <a:gd name="T13" fmla="*/ 9 h 17"/>
                <a:gd name="T14" fmla="*/ 13 w 28"/>
                <a:gd name="T15" fmla="*/ 44 h 17"/>
                <a:gd name="T16" fmla="*/ 0 w 28"/>
                <a:gd name="T17" fmla="*/ 94 h 17"/>
                <a:gd name="T18" fmla="*/ 170 w 28"/>
                <a:gd name="T19" fmla="*/ 143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7">
                  <a:moveTo>
                    <a:pt x="28" y="17"/>
                  </a:moveTo>
                  <a:lnTo>
                    <a:pt x="28" y="11"/>
                  </a:lnTo>
                  <a:lnTo>
                    <a:pt x="26" y="5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1"/>
                  </a:lnTo>
                  <a:lnTo>
                    <a:pt x="2" y="5"/>
                  </a:lnTo>
                  <a:lnTo>
                    <a:pt x="0" y="11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80" name="Freeform 43"/>
            <p:cNvSpPr>
              <a:spLocks/>
            </p:cNvSpPr>
            <p:nvPr/>
          </p:nvSpPr>
          <p:spPr bwMode="auto">
            <a:xfrm>
              <a:off x="5266" y="8850"/>
              <a:ext cx="43" cy="29"/>
            </a:xfrm>
            <a:custGeom>
              <a:avLst/>
              <a:gdLst>
                <a:gd name="T0" fmla="*/ 141 w 29"/>
                <a:gd name="T1" fmla="*/ 94 h 17"/>
                <a:gd name="T2" fmla="*/ 128 w 29"/>
                <a:gd name="T3" fmla="*/ 44 h 17"/>
                <a:gd name="T4" fmla="*/ 108 w 29"/>
                <a:gd name="T5" fmla="*/ 9 h 17"/>
                <a:gd name="T6" fmla="*/ 82 w 29"/>
                <a:gd name="T7" fmla="*/ 0 h 17"/>
                <a:gd name="T8" fmla="*/ 53 w 29"/>
                <a:gd name="T9" fmla="*/ 0 h 17"/>
                <a:gd name="T10" fmla="*/ 28 w 29"/>
                <a:gd name="T11" fmla="*/ 15 h 17"/>
                <a:gd name="T12" fmla="*/ 9 w 29"/>
                <a:gd name="T13" fmla="*/ 44 h 17"/>
                <a:gd name="T14" fmla="*/ 0 w 29"/>
                <a:gd name="T15" fmla="*/ 94 h 17"/>
                <a:gd name="T16" fmla="*/ 0 w 29"/>
                <a:gd name="T17" fmla="*/ 143 h 17"/>
                <a:gd name="T18" fmla="*/ 141 w 29"/>
                <a:gd name="T19" fmla="*/ 94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7">
                  <a:moveTo>
                    <a:pt x="29" y="11"/>
                  </a:moveTo>
                  <a:lnTo>
                    <a:pt x="26" y="5"/>
                  </a:lnTo>
                  <a:lnTo>
                    <a:pt x="22" y="1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6" y="2"/>
                  </a:lnTo>
                  <a:lnTo>
                    <a:pt x="2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29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81" name="Freeform 44"/>
            <p:cNvSpPr>
              <a:spLocks/>
            </p:cNvSpPr>
            <p:nvPr/>
          </p:nvSpPr>
          <p:spPr bwMode="auto">
            <a:xfrm>
              <a:off x="5266" y="8867"/>
              <a:ext cx="100" cy="234"/>
            </a:xfrm>
            <a:custGeom>
              <a:avLst/>
              <a:gdLst>
                <a:gd name="T0" fmla="*/ 285 w 65"/>
                <a:gd name="T1" fmla="*/ 887 h 149"/>
                <a:gd name="T2" fmla="*/ 365 w 65"/>
                <a:gd name="T3" fmla="*/ 864 h 149"/>
                <a:gd name="T4" fmla="*/ 163 w 65"/>
                <a:gd name="T5" fmla="*/ 0 h 149"/>
                <a:gd name="T6" fmla="*/ 0 w 65"/>
                <a:gd name="T7" fmla="*/ 35 h 149"/>
                <a:gd name="T8" fmla="*/ 202 w 65"/>
                <a:gd name="T9" fmla="*/ 905 h 149"/>
                <a:gd name="T10" fmla="*/ 285 w 65"/>
                <a:gd name="T11" fmla="*/ 887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5" h="149">
                  <a:moveTo>
                    <a:pt x="51" y="146"/>
                  </a:moveTo>
                  <a:lnTo>
                    <a:pt x="65" y="142"/>
                  </a:lnTo>
                  <a:lnTo>
                    <a:pt x="29" y="0"/>
                  </a:lnTo>
                  <a:lnTo>
                    <a:pt x="0" y="6"/>
                  </a:lnTo>
                  <a:lnTo>
                    <a:pt x="36" y="149"/>
                  </a:lnTo>
                  <a:lnTo>
                    <a:pt x="51" y="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82" name="Freeform 45"/>
            <p:cNvSpPr>
              <a:spLocks/>
            </p:cNvSpPr>
            <p:nvPr/>
          </p:nvSpPr>
          <p:spPr bwMode="auto">
            <a:xfrm>
              <a:off x="5323" y="9089"/>
              <a:ext cx="43" cy="29"/>
            </a:xfrm>
            <a:custGeom>
              <a:avLst/>
              <a:gdLst>
                <a:gd name="T0" fmla="*/ 0 w 29"/>
                <a:gd name="T1" fmla="*/ 47 h 18"/>
                <a:gd name="T2" fmla="*/ 13 w 29"/>
                <a:gd name="T3" fmla="*/ 81 h 18"/>
                <a:gd name="T4" fmla="*/ 33 w 29"/>
                <a:gd name="T5" fmla="*/ 114 h 18"/>
                <a:gd name="T6" fmla="*/ 59 w 29"/>
                <a:gd name="T7" fmla="*/ 122 h 18"/>
                <a:gd name="T8" fmla="*/ 87 w 29"/>
                <a:gd name="T9" fmla="*/ 122 h 18"/>
                <a:gd name="T10" fmla="*/ 110 w 29"/>
                <a:gd name="T11" fmla="*/ 110 h 18"/>
                <a:gd name="T12" fmla="*/ 129 w 29"/>
                <a:gd name="T13" fmla="*/ 76 h 18"/>
                <a:gd name="T14" fmla="*/ 141 w 29"/>
                <a:gd name="T15" fmla="*/ 47 h 18"/>
                <a:gd name="T16" fmla="*/ 141 w 29"/>
                <a:gd name="T17" fmla="*/ 0 h 18"/>
                <a:gd name="T18" fmla="*/ 0 w 29"/>
                <a:gd name="T19" fmla="*/ 47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0" y="7"/>
                  </a:moveTo>
                  <a:lnTo>
                    <a:pt x="3" y="12"/>
                  </a:lnTo>
                  <a:lnTo>
                    <a:pt x="7" y="17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3" y="16"/>
                  </a:lnTo>
                  <a:lnTo>
                    <a:pt x="27" y="11"/>
                  </a:lnTo>
                  <a:lnTo>
                    <a:pt x="29" y="7"/>
                  </a:lnTo>
                  <a:lnTo>
                    <a:pt x="2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83" name="Freeform 46"/>
            <p:cNvSpPr>
              <a:spLocks/>
            </p:cNvSpPr>
            <p:nvPr/>
          </p:nvSpPr>
          <p:spPr bwMode="auto">
            <a:xfrm>
              <a:off x="5312" y="8857"/>
              <a:ext cx="64" cy="197"/>
            </a:xfrm>
            <a:custGeom>
              <a:avLst/>
              <a:gdLst>
                <a:gd name="T0" fmla="*/ 114 w 42"/>
                <a:gd name="T1" fmla="*/ 754 h 126"/>
                <a:gd name="T2" fmla="*/ 227 w 42"/>
                <a:gd name="T3" fmla="*/ 754 h 126"/>
                <a:gd name="T4" fmla="*/ 227 w 42"/>
                <a:gd name="T5" fmla="*/ 0 h 126"/>
                <a:gd name="T6" fmla="*/ 0 w 42"/>
                <a:gd name="T7" fmla="*/ 0 h 126"/>
                <a:gd name="T8" fmla="*/ 0 w 42"/>
                <a:gd name="T9" fmla="*/ 754 h 126"/>
                <a:gd name="T10" fmla="*/ 114 w 42"/>
                <a:gd name="T11" fmla="*/ 754 h 1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" h="126">
                  <a:moveTo>
                    <a:pt x="21" y="126"/>
                  </a:moveTo>
                  <a:lnTo>
                    <a:pt x="42" y="126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126"/>
                  </a:lnTo>
                  <a:lnTo>
                    <a:pt x="21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84" name="Text Box 47"/>
            <p:cNvSpPr txBox="1">
              <a:spLocks noChangeArrowheads="1"/>
            </p:cNvSpPr>
            <p:nvPr/>
          </p:nvSpPr>
          <p:spPr bwMode="auto">
            <a:xfrm>
              <a:off x="2913" y="7539"/>
              <a:ext cx="2110" cy="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100" b="1">
                  <a:solidFill>
                    <a:srgbClr val="000000"/>
                  </a:solidFill>
                </a:rPr>
                <a:t>RECALL</a:t>
              </a:r>
              <a:endParaRPr lang="nb-NO" altLang="nb-NO"/>
            </a:p>
          </p:txBody>
        </p:sp>
        <p:sp>
          <p:nvSpPr>
            <p:cNvPr id="14385" name="WordArt 48"/>
            <p:cNvSpPr>
              <a:spLocks noChangeArrowheads="1" noChangeShapeType="1" noTextEdit="1"/>
            </p:cNvSpPr>
            <p:nvPr/>
          </p:nvSpPr>
          <p:spPr bwMode="auto">
            <a:xfrm rot="912033">
              <a:off x="2916" y="4963"/>
              <a:ext cx="1483" cy="26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219014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RECALLING </a:t>
              </a:r>
            </a:p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FACTS</a:t>
              </a:r>
            </a:p>
          </p:txBody>
        </p:sp>
        <p:sp>
          <p:nvSpPr>
            <p:cNvPr id="14386" name="AutoShape 49"/>
            <p:cNvSpPr>
              <a:spLocks noChangeArrowheads="1"/>
            </p:cNvSpPr>
            <p:nvPr/>
          </p:nvSpPr>
          <p:spPr bwMode="auto">
            <a:xfrm rot="432363">
              <a:off x="3297" y="7492"/>
              <a:ext cx="172" cy="175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14387" name="AutoShape 50"/>
            <p:cNvSpPr>
              <a:spLocks noChangeArrowheads="1"/>
            </p:cNvSpPr>
            <p:nvPr/>
          </p:nvSpPr>
          <p:spPr bwMode="auto">
            <a:xfrm rot="-1504175">
              <a:off x="3895" y="8107"/>
              <a:ext cx="174" cy="175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14388" name="WordArt 51"/>
            <p:cNvSpPr>
              <a:spLocks noChangeArrowheads="1" noChangeShapeType="1" noTextEdit="1"/>
            </p:cNvSpPr>
            <p:nvPr/>
          </p:nvSpPr>
          <p:spPr bwMode="auto">
            <a:xfrm rot="2657478">
              <a:off x="4664" y="6028"/>
              <a:ext cx="1487" cy="27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225645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RECALLING </a:t>
              </a:r>
            </a:p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SCHEMES</a:t>
              </a:r>
            </a:p>
          </p:txBody>
        </p:sp>
        <p:sp>
          <p:nvSpPr>
            <p:cNvPr id="14389" name="WordArt 52"/>
            <p:cNvSpPr>
              <a:spLocks noChangeArrowheads="1" noChangeShapeType="1" noTextEdit="1"/>
            </p:cNvSpPr>
            <p:nvPr/>
          </p:nvSpPr>
          <p:spPr bwMode="auto">
            <a:xfrm rot="4147645">
              <a:off x="5454" y="7801"/>
              <a:ext cx="1800" cy="46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394331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RECALLING </a:t>
              </a:r>
            </a:p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PROCEDURES</a:t>
              </a:r>
            </a:p>
          </p:txBody>
        </p:sp>
        <p:sp>
          <p:nvSpPr>
            <p:cNvPr id="14390" name="Line 53"/>
            <p:cNvSpPr>
              <a:spLocks noChangeShapeType="1"/>
            </p:cNvSpPr>
            <p:nvPr/>
          </p:nvSpPr>
          <p:spPr bwMode="auto">
            <a:xfrm>
              <a:off x="2527" y="9064"/>
              <a:ext cx="4461" cy="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391" name="Line 54"/>
            <p:cNvSpPr>
              <a:spLocks noChangeShapeType="1"/>
            </p:cNvSpPr>
            <p:nvPr/>
          </p:nvSpPr>
          <p:spPr bwMode="auto">
            <a:xfrm flipH="1">
              <a:off x="2527" y="4507"/>
              <a:ext cx="0" cy="4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22367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11927" y="672379"/>
            <a:ext cx="7550728" cy="855662"/>
          </a:xfrm>
        </p:spPr>
        <p:txBody>
          <a:bodyPr>
            <a:normAutofit/>
          </a:bodyPr>
          <a:lstStyle/>
          <a:p>
            <a:r>
              <a:rPr lang="nb-NO" altLang="nb-NO" sz="3200" dirty="0"/>
              <a:t>GJENKALLE FAKTA 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recalling</a:t>
            </a:r>
            <a:r>
              <a:rPr lang="nb-NO" altLang="nb-NO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facts</a:t>
            </a:r>
            <a:r>
              <a:rPr lang="nb-NO" altLang="nb-NO" sz="29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627909" y="1610591"/>
            <a:ext cx="9144000" cy="5288973"/>
          </a:xfrm>
        </p:spPr>
        <p:txBody>
          <a:bodyPr/>
          <a:lstStyle/>
          <a:p>
            <a:pPr>
              <a:buFontTx/>
              <a:buNone/>
            </a:pPr>
            <a:r>
              <a:rPr lang="nb-NO" altLang="nb-NO" sz="2000" dirty="0"/>
              <a:t>	</a:t>
            </a:r>
            <a:r>
              <a:rPr lang="nb-NO" altLang="nb-NO" sz="2400" b="1" dirty="0"/>
              <a:t>Evne til å gjenkalle informasjon som gjør en i stand til å gjenkjenne, benevne og kategorisere kjente objekter, kroppsdeler og oppgavens omgivelser.</a:t>
            </a:r>
            <a:r>
              <a:rPr lang="nb-NO" altLang="nb-NO" sz="2400" dirty="0"/>
              <a:t>     HVA?</a:t>
            </a:r>
          </a:p>
          <a:p>
            <a:r>
              <a:rPr lang="nb-NO" altLang="nb-NO" sz="2400" b="1" dirty="0"/>
              <a:t>Gjenkjenner </a:t>
            </a:r>
            <a:r>
              <a:rPr lang="nb-NO" altLang="nb-NO" sz="2400" dirty="0" err="1"/>
              <a:t>Recognises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Viser evne til å gjenkjenne objekter, kroppsdeler og oppgavens miljø.</a:t>
            </a:r>
          </a:p>
          <a:p>
            <a:r>
              <a:rPr lang="nb-NO" altLang="nb-NO" sz="2400" b="1" dirty="0"/>
              <a:t>Benevner </a:t>
            </a:r>
            <a:r>
              <a:rPr lang="nb-NO" altLang="nb-NO" sz="2400" i="1" dirty="0" err="1"/>
              <a:t>Labels</a:t>
            </a:r>
            <a:r>
              <a:rPr lang="nb-NO" altLang="nb-NO" sz="2400" i="1" dirty="0"/>
              <a:t>. </a:t>
            </a:r>
            <a:r>
              <a:rPr lang="nb-NO" altLang="nb-NO" sz="2400" dirty="0"/>
              <a:t>Gir navn til objekter, kroppsdeler og oppgavens omgivelser. Forstår og bruker språket.</a:t>
            </a:r>
          </a:p>
          <a:p>
            <a:r>
              <a:rPr lang="nb-NO" altLang="nb-NO" sz="2400" b="1" dirty="0"/>
              <a:t>Kategoriserer </a:t>
            </a:r>
            <a:r>
              <a:rPr lang="nb-NO" altLang="nb-NO" sz="2400" i="1" dirty="0" err="1"/>
              <a:t>Categorises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Grupperer funksjonelt sammen objekter og kroppsdeler.  Håndtering av objekter viser kunnskap om deler av en ting tilhører en større kontekst.</a:t>
            </a:r>
          </a:p>
          <a:p>
            <a:pPr marL="0" indent="0">
              <a:buNone/>
            </a:pPr>
            <a:r>
              <a:rPr lang="nb-NO" altLang="nb-NO" sz="1600" i="1" dirty="0"/>
              <a:t>Nicola koppen</a:t>
            </a:r>
          </a:p>
          <a:p>
            <a:pPr marL="0" indent="0">
              <a:buNone/>
            </a:pPr>
            <a:r>
              <a:rPr lang="nb-NO" altLang="nb-NO" sz="1600" dirty="0"/>
              <a:t>https://mediasite.uit.no/Mediasite/Play/2945b9424cb74d6680a4f14f94a2c7281d?catalog=9e7be61fa3a94f1abf722a32c507e1221</a:t>
            </a:r>
          </a:p>
        </p:txBody>
      </p:sp>
    </p:spTree>
    <p:extLst>
      <p:ext uri="{BB962C8B-B14F-4D97-AF65-F5344CB8AC3E}">
        <p14:creationId xmlns:p14="http://schemas.microsoft.com/office/powerpoint/2010/main" val="255814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359017" y="571501"/>
            <a:ext cx="8775583" cy="9620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nb-NO" altLang="nb-NO" sz="3200" dirty="0"/>
              <a:t>GJENKALLE</a:t>
            </a:r>
            <a:r>
              <a:rPr lang="nb-NO" sz="3200" dirty="0"/>
              <a:t> planer </a:t>
            </a:r>
            <a:r>
              <a:rPr lang="nb-NO" sz="3200" i="1" dirty="0" err="1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nb-NO" sz="3200" i="1" dirty="0" err="1">
                <a:solidFill>
                  <a:schemeClr val="tx2">
                    <a:lumMod val="75000"/>
                  </a:schemeClr>
                </a:solidFill>
              </a:rPr>
              <a:t>ecalling</a:t>
            </a:r>
            <a:r>
              <a:rPr lang="nb-NO" sz="32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3200" i="1" dirty="0" err="1">
                <a:solidFill>
                  <a:schemeClr val="tx2">
                    <a:lumMod val="75000"/>
                  </a:schemeClr>
                </a:solidFill>
              </a:rPr>
              <a:t>scheme</a:t>
            </a:r>
            <a:r>
              <a:rPr lang="nb-NO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115736" y="1811045"/>
            <a:ext cx="9372877" cy="478660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nb-NO" altLang="nb-NO" b="1" dirty="0" smtClean="0"/>
              <a:t>	</a:t>
            </a:r>
            <a:r>
              <a:rPr lang="nb-NO" altLang="nb-NO" sz="2400" b="1" dirty="0"/>
              <a:t>Evne til å hente frem informasjon som gjør en i stand til å fullføre oppgaver og utføre hensiktsmessige kroppsbevegelser i en kjent kontekst.</a:t>
            </a:r>
            <a:r>
              <a:rPr lang="nb-NO" altLang="nb-NO" sz="24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b-NO" altLang="nb-NO" sz="24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nb-NO" altLang="nb-NO" sz="2400" dirty="0"/>
              <a:t>HVOR?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Kontekstualiserer til tid </a:t>
            </a:r>
            <a:r>
              <a:rPr lang="nb-NO" altLang="nb-NO" sz="2400" i="1" dirty="0" err="1"/>
              <a:t>Contextualises</a:t>
            </a:r>
            <a:r>
              <a:rPr lang="nb-NO" altLang="nb-NO" sz="2400" i="1" dirty="0"/>
              <a:t> to time.</a:t>
            </a:r>
            <a:r>
              <a:rPr lang="nb-NO" altLang="nb-NO" sz="2400" dirty="0"/>
              <a:t> Vet når oppgaven inntreffer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Kontekstualiserer til </a:t>
            </a:r>
            <a:r>
              <a:rPr lang="nb-NO" altLang="nb-NO" sz="2400" b="1" dirty="0"/>
              <a:t>sted </a:t>
            </a:r>
            <a:r>
              <a:rPr lang="nb-NO" altLang="nb-NO" sz="2400" i="1" dirty="0" err="1"/>
              <a:t>Contextualises</a:t>
            </a:r>
            <a:r>
              <a:rPr lang="nb-NO" altLang="nb-NO" sz="2400" i="1" dirty="0"/>
              <a:t> to </a:t>
            </a:r>
            <a:r>
              <a:rPr lang="nb-NO" altLang="nb-NO" sz="2400" i="1" dirty="0" err="1"/>
              <a:t>place</a:t>
            </a:r>
            <a:r>
              <a:rPr lang="nb-NO" altLang="nb-NO" sz="2400" i="1" dirty="0"/>
              <a:t>. </a:t>
            </a:r>
            <a:r>
              <a:rPr lang="nb-NO" altLang="nb-NO" sz="2400" dirty="0"/>
              <a:t>Vet hvor oppgaven inntreffer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Kontekstualiserer til </a:t>
            </a:r>
            <a:r>
              <a:rPr lang="nb-NO" altLang="nb-NO" sz="2400" b="1" dirty="0"/>
              <a:t>varighet </a:t>
            </a:r>
            <a:r>
              <a:rPr lang="nb-NO" altLang="nb-NO" sz="2400" i="1" dirty="0" err="1"/>
              <a:t>Contextualises</a:t>
            </a:r>
            <a:r>
              <a:rPr lang="nb-NO" altLang="nb-NO" sz="2400" i="1" dirty="0"/>
              <a:t> to </a:t>
            </a:r>
            <a:r>
              <a:rPr lang="nb-NO" altLang="nb-NO" sz="2400" i="1" dirty="0" err="1"/>
              <a:t>duration</a:t>
            </a:r>
            <a:r>
              <a:rPr lang="nb-NO" altLang="nb-NO" sz="2400" i="1" dirty="0"/>
              <a:t>. </a:t>
            </a:r>
            <a:r>
              <a:rPr lang="nb-NO" altLang="nb-NO" sz="2400" dirty="0"/>
              <a:t>Vet hvor lang tid oppgaven tar</a:t>
            </a:r>
          </a:p>
        </p:txBody>
      </p:sp>
    </p:spTree>
    <p:extLst>
      <p:ext uri="{BB962C8B-B14F-4D97-AF65-F5344CB8AC3E}">
        <p14:creationId xmlns:p14="http://schemas.microsoft.com/office/powerpoint/2010/main" val="256730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1905" y="800100"/>
            <a:ext cx="8679904" cy="81518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nb-NO" altLang="nb-NO" sz="2800" dirty="0"/>
              <a:t>GJENKALLE RUTINER</a:t>
            </a:r>
            <a:r>
              <a:rPr lang="nb-NO" sz="2800" dirty="0"/>
              <a:t> </a:t>
            </a:r>
            <a:r>
              <a:rPr lang="nb-NO" sz="2800" i="1" dirty="0" err="1">
                <a:solidFill>
                  <a:schemeClr val="tx2">
                    <a:lumMod val="75000"/>
                  </a:schemeClr>
                </a:solidFill>
              </a:rPr>
              <a:t>Recalling</a:t>
            </a:r>
            <a:r>
              <a:rPr lang="nb-NO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sz="2800" i="1" dirty="0" err="1">
                <a:solidFill>
                  <a:schemeClr val="tx2">
                    <a:lumMod val="75000"/>
                  </a:schemeClr>
                </a:solidFill>
              </a:rPr>
              <a:t>procedures</a:t>
            </a:r>
            <a:r>
              <a:rPr lang="nb-NO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98290" y="1773238"/>
            <a:ext cx="9145927" cy="4267200"/>
          </a:xfrm>
        </p:spPr>
        <p:txBody>
          <a:bodyPr rtlCol="0"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nb-NO" dirty="0"/>
              <a:t>	</a:t>
            </a:r>
            <a:r>
              <a:rPr lang="nb-NO" sz="2600" b="1" dirty="0"/>
              <a:t>Evne til å gjenkalle informasjon om hvordan en skal bevege kroppen, bruke objekter og fullføre stegene i oppgave som er kjent</a:t>
            </a:r>
            <a:r>
              <a:rPr lang="nb-NO" sz="2600" dirty="0"/>
              <a:t>. HVORDAN?</a:t>
            </a:r>
          </a:p>
          <a:p>
            <a:pPr>
              <a:buNone/>
              <a:defRPr/>
            </a:pPr>
            <a:endParaRPr lang="nb-NO" sz="2600" dirty="0"/>
          </a:p>
          <a:p>
            <a:pPr>
              <a:defRPr/>
            </a:pPr>
            <a:r>
              <a:rPr lang="nb-NO" sz="2600" b="1" dirty="0"/>
              <a:t>Bruker gjenstander </a:t>
            </a:r>
            <a:r>
              <a:rPr lang="nb-NO" sz="2600" i="1" dirty="0" err="1"/>
              <a:t>Uses</a:t>
            </a:r>
            <a:r>
              <a:rPr lang="nb-NO" sz="2600" i="1" dirty="0"/>
              <a:t> </a:t>
            </a:r>
            <a:r>
              <a:rPr lang="nb-NO" sz="2600" i="1" dirty="0" err="1"/>
              <a:t>objects</a:t>
            </a:r>
            <a:r>
              <a:rPr lang="nb-NO" sz="2600" i="1" dirty="0"/>
              <a:t>. </a:t>
            </a:r>
            <a:r>
              <a:rPr lang="nb-NO" sz="2600" dirty="0"/>
              <a:t>Samhandler med og bruker kjente objekter på en passende måte.</a:t>
            </a:r>
          </a:p>
          <a:p>
            <a:pPr>
              <a:defRPr/>
            </a:pPr>
            <a:endParaRPr lang="nb-NO" sz="2600" dirty="0"/>
          </a:p>
          <a:p>
            <a:pPr>
              <a:defRPr/>
            </a:pPr>
            <a:r>
              <a:rPr lang="nb-NO" sz="2600" b="1" dirty="0"/>
              <a:t>Bruker kroppen </a:t>
            </a:r>
            <a:r>
              <a:rPr lang="nb-NO" sz="2600" i="1" dirty="0" err="1"/>
              <a:t>Uses</a:t>
            </a:r>
            <a:r>
              <a:rPr lang="nb-NO" sz="2600" i="1" dirty="0"/>
              <a:t> body. </a:t>
            </a:r>
            <a:r>
              <a:rPr lang="nb-NO" sz="2600" dirty="0"/>
              <a:t>Viser generelle og spesifikk kroppsbevegelser som er nødvendig for å plassere seg i kjente posisjoner.</a:t>
            </a:r>
          </a:p>
          <a:p>
            <a:pPr>
              <a:defRPr/>
            </a:pPr>
            <a:endParaRPr lang="nb-NO" sz="2600" dirty="0"/>
          </a:p>
          <a:p>
            <a:pPr>
              <a:defRPr/>
            </a:pPr>
            <a:r>
              <a:rPr lang="nb-NO" sz="2600" b="1" dirty="0"/>
              <a:t>Gjenkaller trinn </a:t>
            </a:r>
            <a:r>
              <a:rPr lang="nb-NO" sz="2600" i="1" dirty="0" err="1"/>
              <a:t>Recall</a:t>
            </a:r>
            <a:r>
              <a:rPr lang="nb-NO" sz="2600" i="1" dirty="0"/>
              <a:t> </a:t>
            </a:r>
            <a:r>
              <a:rPr lang="nb-NO" sz="2600" i="1" dirty="0" err="1"/>
              <a:t>steps</a:t>
            </a:r>
            <a:r>
              <a:rPr lang="nb-NO" sz="2600" i="1" dirty="0"/>
              <a:t>. Utfører de generelle og spesifikke prosedyrer og steg som kreves ved kjente oppgaver.</a:t>
            </a:r>
            <a:endParaRPr lang="nb-NO" sz="2600" dirty="0"/>
          </a:p>
        </p:txBody>
      </p:sp>
    </p:spTree>
    <p:extLst>
      <p:ext uri="{BB962C8B-B14F-4D97-AF65-F5344CB8AC3E}">
        <p14:creationId xmlns:p14="http://schemas.microsoft.com/office/powerpoint/2010/main" val="276622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015069" y="613640"/>
            <a:ext cx="9029478" cy="116482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sz="3200" dirty="0"/>
              <a:t/>
            </a:r>
            <a:br>
              <a:rPr lang="nb-NO" sz="3200" dirty="0"/>
            </a:br>
            <a:r>
              <a:rPr lang="nb-NO" sz="3200" dirty="0" err="1"/>
              <a:t>Prosesstrategier</a:t>
            </a:r>
            <a:r>
              <a:rPr lang="nb-NO" sz="3200" dirty="0"/>
              <a:t> i GJENKALLE kvadranten </a:t>
            </a: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000" dirty="0" smtClean="0"/>
              <a:t>v</a:t>
            </a:r>
            <a:r>
              <a:rPr lang="nb-NO" altLang="nb-NO" sz="2000" dirty="0" smtClean="0"/>
              <a:t>ed </a:t>
            </a:r>
            <a:r>
              <a:rPr lang="nb-NO" altLang="nb-NO" sz="2000" dirty="0"/>
              <a:t>utførelse av en oppgave kan personen observeres når han</a:t>
            </a:r>
            <a:r>
              <a:rPr lang="nb-NO" altLang="nb-NO" sz="2000" dirty="0"/>
              <a:t>:</a:t>
            </a:r>
            <a:endParaRPr lang="nb-NO" sz="2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15068" y="2090398"/>
            <a:ext cx="9213791" cy="43926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nb-NO" altLang="nb-NO" sz="2400" dirty="0"/>
              <a:t>Gjenkjenne objekter og detaljer i oppgaven</a:t>
            </a:r>
          </a:p>
          <a:p>
            <a:pPr>
              <a:lnSpc>
                <a:spcPct val="80000"/>
              </a:lnSpc>
            </a:pPr>
            <a:r>
              <a:rPr lang="nb-NO" altLang="nb-NO" sz="2400" dirty="0"/>
              <a:t>Gjenkjenne objektene i oppgaven fra ulike perspektiv</a:t>
            </a:r>
          </a:p>
          <a:p>
            <a:pPr>
              <a:lnSpc>
                <a:spcPct val="80000"/>
              </a:lnSpc>
            </a:pPr>
            <a:r>
              <a:rPr lang="nb-NO" altLang="nb-NO" sz="2400" dirty="0"/>
              <a:t>Gjenkjenner den overordnede kontekst for utførelse</a:t>
            </a:r>
          </a:p>
          <a:p>
            <a:pPr>
              <a:lnSpc>
                <a:spcPct val="80000"/>
              </a:lnSpc>
            </a:pPr>
            <a:r>
              <a:rPr lang="nb-NO" altLang="nb-NO" sz="2400" dirty="0"/>
              <a:t>Samler sammen ting som passer med oppgaven</a:t>
            </a:r>
          </a:p>
          <a:p>
            <a:r>
              <a:rPr lang="nb-NO" altLang="nb-NO" sz="2400" dirty="0"/>
              <a:t>Bruker mental innøving</a:t>
            </a:r>
          </a:p>
          <a:p>
            <a:r>
              <a:rPr lang="nb-NO" altLang="nb-NO" sz="2400" dirty="0"/>
              <a:t>Holder seg til regler, fakta, deler av informasjon som er viktig</a:t>
            </a:r>
          </a:p>
          <a:p>
            <a:r>
              <a:rPr lang="nb-NO" altLang="nb-NO" sz="2400" dirty="0"/>
              <a:t>Organiserer informasjonen på en logisk måte</a:t>
            </a:r>
          </a:p>
          <a:p>
            <a:r>
              <a:rPr lang="nb-NO" altLang="nb-NO" sz="2400" dirty="0"/>
              <a:t>Opprettholder oppmerksomt fokus på materiale som må huskes</a:t>
            </a:r>
          </a:p>
          <a:p>
            <a:pPr>
              <a:lnSpc>
                <a:spcPct val="80000"/>
              </a:lnSpc>
            </a:pPr>
            <a:endParaRPr lang="nb-NO" altLang="nb-NO" sz="2600" dirty="0"/>
          </a:p>
        </p:txBody>
      </p:sp>
    </p:spTree>
    <p:extLst>
      <p:ext uri="{BB962C8B-B14F-4D97-AF65-F5344CB8AC3E}">
        <p14:creationId xmlns:p14="http://schemas.microsoft.com/office/powerpoint/2010/main" val="144798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08683" y="349442"/>
            <a:ext cx="8776864" cy="1190625"/>
          </a:xfrm>
        </p:spPr>
        <p:txBody>
          <a:bodyPr>
            <a:normAutofit/>
          </a:bodyPr>
          <a:lstStyle/>
          <a:p>
            <a:r>
              <a:rPr lang="nb-NO" altLang="nb-NO" sz="2800" dirty="0">
                <a:solidFill>
                  <a:schemeClr val="tx2">
                    <a:lumMod val="75000"/>
                  </a:schemeClr>
                </a:solidFill>
              </a:rPr>
              <a:t>Planlegge kvadranten The plan </a:t>
            </a:r>
            <a:r>
              <a:rPr lang="nb-NO" altLang="nb-NO" sz="2800" dirty="0" err="1">
                <a:solidFill>
                  <a:schemeClr val="tx2">
                    <a:lumMod val="75000"/>
                  </a:schemeClr>
                </a:solidFill>
              </a:rPr>
              <a:t>quadrant</a:t>
            </a:r>
            <a:endParaRPr lang="nb-NO" altLang="nb-NO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8290" y="1819923"/>
            <a:ext cx="5961310" cy="43110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nb-NO" altLang="nb-NO" sz="2600" dirty="0"/>
              <a:t>	</a:t>
            </a:r>
            <a:r>
              <a:rPr lang="nb-NO" altLang="nb-NO" sz="2400" dirty="0"/>
              <a:t>Nye situasjoner krever at utføreren kan skape klare persepsjoner av fortiden, knytte mening til disse persepsjoner, gjenkalle relevant kunnskap og </a:t>
            </a:r>
            <a:r>
              <a:rPr lang="nb-NO" altLang="nb-NO" sz="2400" dirty="0" err="1"/>
              <a:t>begrepssette</a:t>
            </a:r>
            <a:r>
              <a:rPr lang="nb-NO" altLang="nb-NO" sz="2400" dirty="0"/>
              <a:t> en handlingsplan som kan mestres, være tilfredsstillende og trygg</a:t>
            </a:r>
          </a:p>
          <a:p>
            <a:pPr>
              <a:lnSpc>
                <a:spcPct val="90000"/>
              </a:lnSpc>
              <a:buFontTx/>
              <a:buNone/>
            </a:pPr>
            <a:endParaRPr lang="nb-NO" altLang="nb-NO" sz="2400" dirty="0"/>
          </a:p>
          <a:p>
            <a:pPr>
              <a:lnSpc>
                <a:spcPct val="90000"/>
              </a:lnSpc>
            </a:pPr>
            <a:r>
              <a:rPr lang="nb-NO" altLang="nb-NO" sz="2400" dirty="0"/>
              <a:t>KARTLEGGING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PROGRAMMERING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EVALUERING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7488062" y="1925566"/>
            <a:ext cx="2576512" cy="4572000"/>
          </a:xfrm>
        </p:spPr>
        <p:txBody>
          <a:bodyPr/>
          <a:lstStyle/>
          <a:p>
            <a:endParaRPr lang="nb-NO" altLang="nb-NO" dirty="0"/>
          </a:p>
        </p:txBody>
      </p:sp>
      <p:grpSp>
        <p:nvGrpSpPr>
          <p:cNvPr id="20486" name="Group 5"/>
          <p:cNvGrpSpPr>
            <a:grpSpLocks noChangeAspect="1"/>
          </p:cNvGrpSpPr>
          <p:nvPr/>
        </p:nvGrpSpPr>
        <p:grpSpPr bwMode="auto">
          <a:xfrm>
            <a:off x="7391400" y="2790825"/>
            <a:ext cx="2852738" cy="2827338"/>
            <a:chOff x="2527" y="3600"/>
            <a:chExt cx="4437" cy="4398"/>
          </a:xfrm>
        </p:grpSpPr>
        <p:sp>
          <p:nvSpPr>
            <p:cNvPr id="20487" name="AutoShape 6"/>
            <p:cNvSpPr>
              <a:spLocks noChangeAspect="1" noChangeArrowheads="1"/>
            </p:cNvSpPr>
            <p:nvPr/>
          </p:nvSpPr>
          <p:spPr bwMode="auto">
            <a:xfrm>
              <a:off x="2527" y="3600"/>
              <a:ext cx="4437" cy="4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0488" name="Freeform 7"/>
            <p:cNvSpPr>
              <a:spLocks/>
            </p:cNvSpPr>
            <p:nvPr/>
          </p:nvSpPr>
          <p:spPr bwMode="auto">
            <a:xfrm>
              <a:off x="3969" y="3695"/>
              <a:ext cx="255" cy="807"/>
            </a:xfrm>
            <a:custGeom>
              <a:avLst/>
              <a:gdLst>
                <a:gd name="T0" fmla="*/ 777 w 168"/>
                <a:gd name="T1" fmla="*/ 0 h 545"/>
                <a:gd name="T2" fmla="*/ 777 w 168"/>
                <a:gd name="T3" fmla="*/ 0 h 545"/>
                <a:gd name="T4" fmla="*/ 765 w 168"/>
                <a:gd name="T5" fmla="*/ 341 h 545"/>
                <a:gd name="T6" fmla="*/ 729 w 168"/>
                <a:gd name="T7" fmla="*/ 678 h 545"/>
                <a:gd name="T8" fmla="*/ 663 w 168"/>
                <a:gd name="T9" fmla="*/ 1011 h 545"/>
                <a:gd name="T10" fmla="*/ 566 w 168"/>
                <a:gd name="T11" fmla="*/ 1342 h 545"/>
                <a:gd name="T12" fmla="*/ 458 w 168"/>
                <a:gd name="T13" fmla="*/ 1661 h 545"/>
                <a:gd name="T14" fmla="*/ 325 w 168"/>
                <a:gd name="T15" fmla="*/ 1978 h 545"/>
                <a:gd name="T16" fmla="*/ 170 w 168"/>
                <a:gd name="T17" fmla="*/ 2274 h 545"/>
                <a:gd name="T18" fmla="*/ 0 w 168"/>
                <a:gd name="T19" fmla="*/ 2568 h 545"/>
                <a:gd name="T20" fmla="*/ 90 w 168"/>
                <a:gd name="T21" fmla="*/ 2619 h 545"/>
                <a:gd name="T22" fmla="*/ 266 w 168"/>
                <a:gd name="T23" fmla="*/ 2317 h 545"/>
                <a:gd name="T24" fmla="*/ 431 w 168"/>
                <a:gd name="T25" fmla="*/ 2003 h 545"/>
                <a:gd name="T26" fmla="*/ 562 w 168"/>
                <a:gd name="T27" fmla="*/ 1691 h 545"/>
                <a:gd name="T28" fmla="*/ 675 w 168"/>
                <a:gd name="T29" fmla="*/ 1359 h 545"/>
                <a:gd name="T30" fmla="*/ 765 w 168"/>
                <a:gd name="T31" fmla="*/ 1028 h 545"/>
                <a:gd name="T32" fmla="*/ 832 w 168"/>
                <a:gd name="T33" fmla="*/ 689 h 545"/>
                <a:gd name="T34" fmla="*/ 871 w 168"/>
                <a:gd name="T35" fmla="*/ 341 h 545"/>
                <a:gd name="T36" fmla="*/ 891 w 168"/>
                <a:gd name="T37" fmla="*/ 0 h 545"/>
                <a:gd name="T38" fmla="*/ 891 w 168"/>
                <a:gd name="T39" fmla="*/ 0 h 545"/>
                <a:gd name="T40" fmla="*/ 777 w 168"/>
                <a:gd name="T41" fmla="*/ 0 h 54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8" h="545">
                  <a:moveTo>
                    <a:pt x="146" y="0"/>
                  </a:moveTo>
                  <a:lnTo>
                    <a:pt x="146" y="0"/>
                  </a:lnTo>
                  <a:lnTo>
                    <a:pt x="144" y="71"/>
                  </a:lnTo>
                  <a:lnTo>
                    <a:pt x="137" y="141"/>
                  </a:lnTo>
                  <a:lnTo>
                    <a:pt x="125" y="210"/>
                  </a:lnTo>
                  <a:lnTo>
                    <a:pt x="107" y="279"/>
                  </a:lnTo>
                  <a:lnTo>
                    <a:pt x="86" y="346"/>
                  </a:lnTo>
                  <a:lnTo>
                    <a:pt x="61" y="411"/>
                  </a:lnTo>
                  <a:lnTo>
                    <a:pt x="32" y="473"/>
                  </a:lnTo>
                  <a:lnTo>
                    <a:pt x="0" y="534"/>
                  </a:lnTo>
                  <a:lnTo>
                    <a:pt x="17" y="545"/>
                  </a:lnTo>
                  <a:lnTo>
                    <a:pt x="50" y="482"/>
                  </a:lnTo>
                  <a:lnTo>
                    <a:pt x="81" y="417"/>
                  </a:lnTo>
                  <a:lnTo>
                    <a:pt x="106" y="352"/>
                  </a:lnTo>
                  <a:lnTo>
                    <a:pt x="127" y="283"/>
                  </a:lnTo>
                  <a:lnTo>
                    <a:pt x="144" y="214"/>
                  </a:lnTo>
                  <a:lnTo>
                    <a:pt x="157" y="143"/>
                  </a:lnTo>
                  <a:lnTo>
                    <a:pt x="164" y="71"/>
                  </a:lnTo>
                  <a:lnTo>
                    <a:pt x="168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89" name="Freeform 8"/>
            <p:cNvSpPr>
              <a:spLocks/>
            </p:cNvSpPr>
            <p:nvPr/>
          </p:nvSpPr>
          <p:spPr bwMode="auto">
            <a:xfrm>
              <a:off x="2574" y="3695"/>
              <a:ext cx="2733" cy="2693"/>
            </a:xfrm>
            <a:custGeom>
              <a:avLst/>
              <a:gdLst>
                <a:gd name="T0" fmla="*/ 9281 w 1811"/>
                <a:gd name="T1" fmla="*/ 0 h 1811"/>
                <a:gd name="T2" fmla="*/ 9237 w 1811"/>
                <a:gd name="T3" fmla="*/ 891 h 1811"/>
                <a:gd name="T4" fmla="*/ 9098 w 1811"/>
                <a:gd name="T5" fmla="*/ 1767 h 1811"/>
                <a:gd name="T6" fmla="*/ 8863 w 1811"/>
                <a:gd name="T7" fmla="*/ 2607 h 1811"/>
                <a:gd name="T8" fmla="*/ 8548 w 1811"/>
                <a:gd name="T9" fmla="*/ 3404 h 1811"/>
                <a:gd name="T10" fmla="*/ 8163 w 1811"/>
                <a:gd name="T11" fmla="*/ 4167 h 1811"/>
                <a:gd name="T12" fmla="*/ 7698 w 1811"/>
                <a:gd name="T13" fmla="*/ 4886 h 1811"/>
                <a:gd name="T14" fmla="*/ 7158 w 1811"/>
                <a:gd name="T15" fmla="*/ 5563 h 1811"/>
                <a:gd name="T16" fmla="*/ 6557 w 1811"/>
                <a:gd name="T17" fmla="*/ 6183 h 1811"/>
                <a:gd name="T18" fmla="*/ 5901 w 1811"/>
                <a:gd name="T19" fmla="*/ 6747 h 1811"/>
                <a:gd name="T20" fmla="*/ 5184 w 1811"/>
                <a:gd name="T21" fmla="*/ 7257 h 1811"/>
                <a:gd name="T22" fmla="*/ 4420 w 1811"/>
                <a:gd name="T23" fmla="*/ 7697 h 1811"/>
                <a:gd name="T24" fmla="*/ 3610 w 1811"/>
                <a:gd name="T25" fmla="*/ 8060 h 1811"/>
                <a:gd name="T26" fmla="*/ 2763 w 1811"/>
                <a:gd name="T27" fmla="*/ 8356 h 1811"/>
                <a:gd name="T28" fmla="*/ 1871 w 1811"/>
                <a:gd name="T29" fmla="*/ 8576 h 1811"/>
                <a:gd name="T30" fmla="*/ 945 w 1811"/>
                <a:gd name="T31" fmla="*/ 8708 h 1811"/>
                <a:gd name="T32" fmla="*/ 0 w 1811"/>
                <a:gd name="T33" fmla="*/ 8745 h 1811"/>
                <a:gd name="T34" fmla="*/ 478 w 1811"/>
                <a:gd name="T35" fmla="*/ 8843 h 1811"/>
                <a:gd name="T36" fmla="*/ 1426 w 1811"/>
                <a:gd name="T37" fmla="*/ 8745 h 1811"/>
                <a:gd name="T38" fmla="*/ 2341 w 1811"/>
                <a:gd name="T39" fmla="*/ 8573 h 1811"/>
                <a:gd name="T40" fmla="*/ 3226 w 1811"/>
                <a:gd name="T41" fmla="*/ 8312 h 1811"/>
                <a:gd name="T42" fmla="*/ 4066 w 1811"/>
                <a:gd name="T43" fmla="*/ 7973 h 1811"/>
                <a:gd name="T44" fmla="*/ 4867 w 1811"/>
                <a:gd name="T45" fmla="*/ 7563 h 1811"/>
                <a:gd name="T46" fmla="*/ 5611 w 1811"/>
                <a:gd name="T47" fmla="*/ 7089 h 1811"/>
                <a:gd name="T48" fmla="*/ 6307 w 1811"/>
                <a:gd name="T49" fmla="*/ 6547 h 1811"/>
                <a:gd name="T50" fmla="*/ 6946 w 1811"/>
                <a:gd name="T51" fmla="*/ 5947 h 1811"/>
                <a:gd name="T52" fmla="*/ 7520 w 1811"/>
                <a:gd name="T53" fmla="*/ 5291 h 1811"/>
                <a:gd name="T54" fmla="*/ 8025 w 1811"/>
                <a:gd name="T55" fmla="*/ 4586 h 1811"/>
                <a:gd name="T56" fmla="*/ 8459 w 1811"/>
                <a:gd name="T57" fmla="*/ 3834 h 1811"/>
                <a:gd name="T58" fmla="*/ 8816 w 1811"/>
                <a:gd name="T59" fmla="*/ 3041 h 1811"/>
                <a:gd name="T60" fmla="*/ 9091 w 1811"/>
                <a:gd name="T61" fmla="*/ 2207 h 1811"/>
                <a:gd name="T62" fmla="*/ 9281 w 1811"/>
                <a:gd name="T63" fmla="*/ 1344 h 1811"/>
                <a:gd name="T64" fmla="*/ 9376 w 1811"/>
                <a:gd name="T65" fmla="*/ 451 h 1811"/>
                <a:gd name="T66" fmla="*/ 9393 w 1811"/>
                <a:gd name="T67" fmla="*/ 0 h 181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811" h="1811">
                  <a:moveTo>
                    <a:pt x="1789" y="0"/>
                  </a:moveTo>
                  <a:lnTo>
                    <a:pt x="1789" y="0"/>
                  </a:lnTo>
                  <a:lnTo>
                    <a:pt x="1788" y="92"/>
                  </a:lnTo>
                  <a:lnTo>
                    <a:pt x="1781" y="182"/>
                  </a:lnTo>
                  <a:lnTo>
                    <a:pt x="1769" y="272"/>
                  </a:lnTo>
                  <a:lnTo>
                    <a:pt x="1754" y="361"/>
                  </a:lnTo>
                  <a:lnTo>
                    <a:pt x="1733" y="447"/>
                  </a:lnTo>
                  <a:lnTo>
                    <a:pt x="1709" y="533"/>
                  </a:lnTo>
                  <a:lnTo>
                    <a:pt x="1680" y="615"/>
                  </a:lnTo>
                  <a:lnTo>
                    <a:pt x="1648" y="696"/>
                  </a:lnTo>
                  <a:lnTo>
                    <a:pt x="1613" y="775"/>
                  </a:lnTo>
                  <a:lnTo>
                    <a:pt x="1574" y="852"/>
                  </a:lnTo>
                  <a:lnTo>
                    <a:pt x="1530" y="927"/>
                  </a:lnTo>
                  <a:lnTo>
                    <a:pt x="1484" y="999"/>
                  </a:lnTo>
                  <a:lnTo>
                    <a:pt x="1434" y="1071"/>
                  </a:lnTo>
                  <a:lnTo>
                    <a:pt x="1380" y="1138"/>
                  </a:lnTo>
                  <a:lnTo>
                    <a:pt x="1323" y="1202"/>
                  </a:lnTo>
                  <a:lnTo>
                    <a:pt x="1264" y="1264"/>
                  </a:lnTo>
                  <a:lnTo>
                    <a:pt x="1202" y="1323"/>
                  </a:lnTo>
                  <a:lnTo>
                    <a:pt x="1138" y="1380"/>
                  </a:lnTo>
                  <a:lnTo>
                    <a:pt x="1071" y="1434"/>
                  </a:lnTo>
                  <a:lnTo>
                    <a:pt x="999" y="1484"/>
                  </a:lnTo>
                  <a:lnTo>
                    <a:pt x="927" y="1530"/>
                  </a:lnTo>
                  <a:lnTo>
                    <a:pt x="852" y="1574"/>
                  </a:lnTo>
                  <a:lnTo>
                    <a:pt x="775" y="1613"/>
                  </a:lnTo>
                  <a:lnTo>
                    <a:pt x="696" y="1648"/>
                  </a:lnTo>
                  <a:lnTo>
                    <a:pt x="615" y="1680"/>
                  </a:lnTo>
                  <a:lnTo>
                    <a:pt x="533" y="1709"/>
                  </a:lnTo>
                  <a:lnTo>
                    <a:pt x="447" y="1733"/>
                  </a:lnTo>
                  <a:lnTo>
                    <a:pt x="361" y="1754"/>
                  </a:lnTo>
                  <a:lnTo>
                    <a:pt x="272" y="1769"/>
                  </a:lnTo>
                  <a:lnTo>
                    <a:pt x="182" y="1781"/>
                  </a:lnTo>
                  <a:lnTo>
                    <a:pt x="92" y="1788"/>
                  </a:lnTo>
                  <a:lnTo>
                    <a:pt x="0" y="1789"/>
                  </a:lnTo>
                  <a:lnTo>
                    <a:pt x="0" y="1811"/>
                  </a:lnTo>
                  <a:lnTo>
                    <a:pt x="92" y="1808"/>
                  </a:lnTo>
                  <a:lnTo>
                    <a:pt x="184" y="1801"/>
                  </a:lnTo>
                  <a:lnTo>
                    <a:pt x="275" y="1789"/>
                  </a:lnTo>
                  <a:lnTo>
                    <a:pt x="363" y="1773"/>
                  </a:lnTo>
                  <a:lnTo>
                    <a:pt x="451" y="1753"/>
                  </a:lnTo>
                  <a:lnTo>
                    <a:pt x="537" y="1728"/>
                  </a:lnTo>
                  <a:lnTo>
                    <a:pt x="622" y="1700"/>
                  </a:lnTo>
                  <a:lnTo>
                    <a:pt x="703" y="1668"/>
                  </a:lnTo>
                  <a:lnTo>
                    <a:pt x="784" y="1631"/>
                  </a:lnTo>
                  <a:lnTo>
                    <a:pt x="861" y="1591"/>
                  </a:lnTo>
                  <a:lnTo>
                    <a:pt x="938" y="1547"/>
                  </a:lnTo>
                  <a:lnTo>
                    <a:pt x="1010" y="1501"/>
                  </a:lnTo>
                  <a:lnTo>
                    <a:pt x="1082" y="1450"/>
                  </a:lnTo>
                  <a:lnTo>
                    <a:pt x="1151" y="1396"/>
                  </a:lnTo>
                  <a:lnTo>
                    <a:pt x="1216" y="1339"/>
                  </a:lnTo>
                  <a:lnTo>
                    <a:pt x="1279" y="1279"/>
                  </a:lnTo>
                  <a:lnTo>
                    <a:pt x="1339" y="1216"/>
                  </a:lnTo>
                  <a:lnTo>
                    <a:pt x="1396" y="1151"/>
                  </a:lnTo>
                  <a:lnTo>
                    <a:pt x="1450" y="1082"/>
                  </a:lnTo>
                  <a:lnTo>
                    <a:pt x="1501" y="1010"/>
                  </a:lnTo>
                  <a:lnTo>
                    <a:pt x="1547" y="938"/>
                  </a:lnTo>
                  <a:lnTo>
                    <a:pt x="1591" y="861"/>
                  </a:lnTo>
                  <a:lnTo>
                    <a:pt x="1631" y="784"/>
                  </a:lnTo>
                  <a:lnTo>
                    <a:pt x="1668" y="703"/>
                  </a:lnTo>
                  <a:lnTo>
                    <a:pt x="1700" y="622"/>
                  </a:lnTo>
                  <a:lnTo>
                    <a:pt x="1728" y="537"/>
                  </a:lnTo>
                  <a:lnTo>
                    <a:pt x="1753" y="451"/>
                  </a:lnTo>
                  <a:lnTo>
                    <a:pt x="1773" y="363"/>
                  </a:lnTo>
                  <a:lnTo>
                    <a:pt x="1789" y="275"/>
                  </a:lnTo>
                  <a:lnTo>
                    <a:pt x="1801" y="184"/>
                  </a:lnTo>
                  <a:lnTo>
                    <a:pt x="1808" y="92"/>
                  </a:lnTo>
                  <a:lnTo>
                    <a:pt x="1811" y="0"/>
                  </a:lnTo>
                  <a:lnTo>
                    <a:pt x="17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0" name="Freeform 9"/>
            <p:cNvSpPr>
              <a:spLocks/>
            </p:cNvSpPr>
            <p:nvPr/>
          </p:nvSpPr>
          <p:spPr bwMode="auto">
            <a:xfrm>
              <a:off x="2574" y="3695"/>
              <a:ext cx="4367" cy="4303"/>
            </a:xfrm>
            <a:custGeom>
              <a:avLst/>
              <a:gdLst>
                <a:gd name="T0" fmla="*/ 14939 w 2891"/>
                <a:gd name="T1" fmla="*/ 0 h 2891"/>
                <a:gd name="T2" fmla="*/ 14865 w 2891"/>
                <a:gd name="T3" fmla="*/ 1438 h 2891"/>
                <a:gd name="T4" fmla="*/ 14642 w 2891"/>
                <a:gd name="T5" fmla="*/ 2835 h 2891"/>
                <a:gd name="T6" fmla="*/ 14270 w 2891"/>
                <a:gd name="T7" fmla="*/ 4187 h 2891"/>
                <a:gd name="T8" fmla="*/ 13760 w 2891"/>
                <a:gd name="T9" fmla="*/ 5476 h 2891"/>
                <a:gd name="T10" fmla="*/ 13131 w 2891"/>
                <a:gd name="T11" fmla="*/ 6710 h 2891"/>
                <a:gd name="T12" fmla="*/ 12388 w 2891"/>
                <a:gd name="T13" fmla="*/ 7866 h 2891"/>
                <a:gd name="T14" fmla="*/ 11525 w 2891"/>
                <a:gd name="T15" fmla="*/ 8953 h 2891"/>
                <a:gd name="T16" fmla="*/ 10553 w 2891"/>
                <a:gd name="T17" fmla="*/ 9949 h 2891"/>
                <a:gd name="T18" fmla="*/ 9497 w 2891"/>
                <a:gd name="T19" fmla="*/ 10864 h 2891"/>
                <a:gd name="T20" fmla="*/ 8344 w 2891"/>
                <a:gd name="T21" fmla="*/ 11675 h 2891"/>
                <a:gd name="T22" fmla="*/ 7110 w 2891"/>
                <a:gd name="T23" fmla="*/ 12382 h 2891"/>
                <a:gd name="T24" fmla="*/ 5811 w 2891"/>
                <a:gd name="T25" fmla="*/ 12972 h 2891"/>
                <a:gd name="T26" fmla="*/ 4436 w 2891"/>
                <a:gd name="T27" fmla="*/ 13454 h 2891"/>
                <a:gd name="T28" fmla="*/ 3009 w 2891"/>
                <a:gd name="T29" fmla="*/ 13799 h 2891"/>
                <a:gd name="T30" fmla="*/ 1520 w 2891"/>
                <a:gd name="T31" fmla="*/ 14010 h 2891"/>
                <a:gd name="T32" fmla="*/ 0 w 2891"/>
                <a:gd name="T33" fmla="*/ 14080 h 2891"/>
                <a:gd name="T34" fmla="*/ 772 w 2891"/>
                <a:gd name="T35" fmla="*/ 14170 h 2891"/>
                <a:gd name="T36" fmla="*/ 2282 w 2891"/>
                <a:gd name="T37" fmla="*/ 14021 h 2891"/>
                <a:gd name="T38" fmla="*/ 3749 w 2891"/>
                <a:gd name="T39" fmla="*/ 13738 h 2891"/>
                <a:gd name="T40" fmla="*/ 5163 w 2891"/>
                <a:gd name="T41" fmla="*/ 13326 h 2891"/>
                <a:gd name="T42" fmla="*/ 6515 w 2891"/>
                <a:gd name="T43" fmla="*/ 12785 h 2891"/>
                <a:gd name="T44" fmla="*/ 7793 w 2891"/>
                <a:gd name="T45" fmla="*/ 12128 h 2891"/>
                <a:gd name="T46" fmla="*/ 8986 w 2891"/>
                <a:gd name="T47" fmla="*/ 11367 h 2891"/>
                <a:gd name="T48" fmla="*/ 10106 w 2891"/>
                <a:gd name="T49" fmla="*/ 10492 h 2891"/>
                <a:gd name="T50" fmla="*/ 11133 w 2891"/>
                <a:gd name="T51" fmla="*/ 9526 h 2891"/>
                <a:gd name="T52" fmla="*/ 12057 w 2891"/>
                <a:gd name="T53" fmla="*/ 8474 h 2891"/>
                <a:gd name="T54" fmla="*/ 12867 w 2891"/>
                <a:gd name="T55" fmla="*/ 7353 h 2891"/>
                <a:gd name="T56" fmla="*/ 13563 w 2891"/>
                <a:gd name="T57" fmla="*/ 6143 h 2891"/>
                <a:gd name="T58" fmla="*/ 14136 w 2891"/>
                <a:gd name="T59" fmla="*/ 4870 h 2891"/>
                <a:gd name="T60" fmla="*/ 14574 w 2891"/>
                <a:gd name="T61" fmla="*/ 3536 h 2891"/>
                <a:gd name="T62" fmla="*/ 14877 w 2891"/>
                <a:gd name="T63" fmla="*/ 2154 h 2891"/>
                <a:gd name="T64" fmla="*/ 15033 w 2891"/>
                <a:gd name="T65" fmla="*/ 725 h 2891"/>
                <a:gd name="T66" fmla="*/ 15053 w 2891"/>
                <a:gd name="T67" fmla="*/ 0 h 289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91" h="2891">
                  <a:moveTo>
                    <a:pt x="2869" y="0"/>
                  </a:moveTo>
                  <a:lnTo>
                    <a:pt x="2869" y="0"/>
                  </a:lnTo>
                  <a:lnTo>
                    <a:pt x="2867" y="148"/>
                  </a:lnTo>
                  <a:lnTo>
                    <a:pt x="2855" y="293"/>
                  </a:lnTo>
                  <a:lnTo>
                    <a:pt x="2838" y="437"/>
                  </a:lnTo>
                  <a:lnTo>
                    <a:pt x="2812" y="578"/>
                  </a:lnTo>
                  <a:lnTo>
                    <a:pt x="2779" y="716"/>
                  </a:lnTo>
                  <a:lnTo>
                    <a:pt x="2741" y="853"/>
                  </a:lnTo>
                  <a:lnTo>
                    <a:pt x="2695" y="985"/>
                  </a:lnTo>
                  <a:lnTo>
                    <a:pt x="2643" y="1116"/>
                  </a:lnTo>
                  <a:lnTo>
                    <a:pt x="2587" y="1243"/>
                  </a:lnTo>
                  <a:lnTo>
                    <a:pt x="2522" y="1367"/>
                  </a:lnTo>
                  <a:lnTo>
                    <a:pt x="2453" y="1487"/>
                  </a:lnTo>
                  <a:lnTo>
                    <a:pt x="2379" y="1603"/>
                  </a:lnTo>
                  <a:lnTo>
                    <a:pt x="2298" y="1716"/>
                  </a:lnTo>
                  <a:lnTo>
                    <a:pt x="2214" y="1824"/>
                  </a:lnTo>
                  <a:lnTo>
                    <a:pt x="2123" y="1928"/>
                  </a:lnTo>
                  <a:lnTo>
                    <a:pt x="2027" y="2027"/>
                  </a:lnTo>
                  <a:lnTo>
                    <a:pt x="1928" y="2123"/>
                  </a:lnTo>
                  <a:lnTo>
                    <a:pt x="1824" y="2214"/>
                  </a:lnTo>
                  <a:lnTo>
                    <a:pt x="1715" y="2298"/>
                  </a:lnTo>
                  <a:lnTo>
                    <a:pt x="1603" y="2379"/>
                  </a:lnTo>
                  <a:lnTo>
                    <a:pt x="1486" y="2453"/>
                  </a:lnTo>
                  <a:lnTo>
                    <a:pt x="1366" y="2523"/>
                  </a:lnTo>
                  <a:lnTo>
                    <a:pt x="1242" y="2587"/>
                  </a:lnTo>
                  <a:lnTo>
                    <a:pt x="1116" y="2643"/>
                  </a:lnTo>
                  <a:lnTo>
                    <a:pt x="985" y="2695"/>
                  </a:lnTo>
                  <a:lnTo>
                    <a:pt x="852" y="2741"/>
                  </a:lnTo>
                  <a:lnTo>
                    <a:pt x="716" y="2779"/>
                  </a:lnTo>
                  <a:lnTo>
                    <a:pt x="578" y="2812"/>
                  </a:lnTo>
                  <a:lnTo>
                    <a:pt x="436" y="2838"/>
                  </a:lnTo>
                  <a:lnTo>
                    <a:pt x="292" y="2855"/>
                  </a:lnTo>
                  <a:lnTo>
                    <a:pt x="148" y="2867"/>
                  </a:lnTo>
                  <a:lnTo>
                    <a:pt x="0" y="2869"/>
                  </a:lnTo>
                  <a:lnTo>
                    <a:pt x="0" y="2891"/>
                  </a:lnTo>
                  <a:lnTo>
                    <a:pt x="148" y="2887"/>
                  </a:lnTo>
                  <a:lnTo>
                    <a:pt x="294" y="2875"/>
                  </a:lnTo>
                  <a:lnTo>
                    <a:pt x="438" y="2857"/>
                  </a:lnTo>
                  <a:lnTo>
                    <a:pt x="580" y="2832"/>
                  </a:lnTo>
                  <a:lnTo>
                    <a:pt x="720" y="2799"/>
                  </a:lnTo>
                  <a:lnTo>
                    <a:pt x="857" y="2761"/>
                  </a:lnTo>
                  <a:lnTo>
                    <a:pt x="992" y="2715"/>
                  </a:lnTo>
                  <a:lnTo>
                    <a:pt x="1122" y="2663"/>
                  </a:lnTo>
                  <a:lnTo>
                    <a:pt x="1251" y="2605"/>
                  </a:lnTo>
                  <a:lnTo>
                    <a:pt x="1375" y="2541"/>
                  </a:lnTo>
                  <a:lnTo>
                    <a:pt x="1497" y="2471"/>
                  </a:lnTo>
                  <a:lnTo>
                    <a:pt x="1614" y="2396"/>
                  </a:lnTo>
                  <a:lnTo>
                    <a:pt x="1726" y="2316"/>
                  </a:lnTo>
                  <a:lnTo>
                    <a:pt x="1837" y="2229"/>
                  </a:lnTo>
                  <a:lnTo>
                    <a:pt x="1941" y="2138"/>
                  </a:lnTo>
                  <a:lnTo>
                    <a:pt x="2043" y="2043"/>
                  </a:lnTo>
                  <a:lnTo>
                    <a:pt x="2138" y="1941"/>
                  </a:lnTo>
                  <a:lnTo>
                    <a:pt x="2229" y="1837"/>
                  </a:lnTo>
                  <a:lnTo>
                    <a:pt x="2316" y="1727"/>
                  </a:lnTo>
                  <a:lnTo>
                    <a:pt x="2396" y="1614"/>
                  </a:lnTo>
                  <a:lnTo>
                    <a:pt x="2471" y="1498"/>
                  </a:lnTo>
                  <a:lnTo>
                    <a:pt x="2540" y="1376"/>
                  </a:lnTo>
                  <a:lnTo>
                    <a:pt x="2605" y="1252"/>
                  </a:lnTo>
                  <a:lnTo>
                    <a:pt x="2663" y="1122"/>
                  </a:lnTo>
                  <a:lnTo>
                    <a:pt x="2715" y="992"/>
                  </a:lnTo>
                  <a:lnTo>
                    <a:pt x="2761" y="858"/>
                  </a:lnTo>
                  <a:lnTo>
                    <a:pt x="2799" y="720"/>
                  </a:lnTo>
                  <a:lnTo>
                    <a:pt x="2832" y="582"/>
                  </a:lnTo>
                  <a:lnTo>
                    <a:pt x="2857" y="439"/>
                  </a:lnTo>
                  <a:lnTo>
                    <a:pt x="2875" y="295"/>
                  </a:lnTo>
                  <a:lnTo>
                    <a:pt x="2887" y="148"/>
                  </a:lnTo>
                  <a:lnTo>
                    <a:pt x="2891" y="0"/>
                  </a:lnTo>
                  <a:lnTo>
                    <a:pt x="28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1" name="Freeform 10"/>
            <p:cNvSpPr>
              <a:spLocks/>
            </p:cNvSpPr>
            <p:nvPr/>
          </p:nvSpPr>
          <p:spPr bwMode="auto">
            <a:xfrm>
              <a:off x="3919" y="6007"/>
              <a:ext cx="801" cy="1382"/>
            </a:xfrm>
            <a:custGeom>
              <a:avLst/>
              <a:gdLst>
                <a:gd name="T0" fmla="*/ 196 w 1277"/>
                <a:gd name="T1" fmla="*/ 346 h 2191"/>
                <a:gd name="T2" fmla="*/ 198 w 1277"/>
                <a:gd name="T3" fmla="*/ 346 h 2191"/>
                <a:gd name="T4" fmla="*/ 3 w 1277"/>
                <a:gd name="T5" fmla="*/ 0 h 2191"/>
                <a:gd name="T6" fmla="*/ 0 w 1277"/>
                <a:gd name="T7" fmla="*/ 2 h 2191"/>
                <a:gd name="T8" fmla="*/ 195 w 1277"/>
                <a:gd name="T9" fmla="*/ 347 h 2191"/>
                <a:gd name="T10" fmla="*/ 196 w 1277"/>
                <a:gd name="T11" fmla="*/ 346 h 21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7" h="2191">
                  <a:moveTo>
                    <a:pt x="1268" y="2186"/>
                  </a:moveTo>
                  <a:lnTo>
                    <a:pt x="1277" y="2182"/>
                  </a:lnTo>
                  <a:lnTo>
                    <a:pt x="17" y="0"/>
                  </a:lnTo>
                  <a:lnTo>
                    <a:pt x="0" y="9"/>
                  </a:lnTo>
                  <a:lnTo>
                    <a:pt x="1259" y="2191"/>
                  </a:lnTo>
                  <a:lnTo>
                    <a:pt x="1268" y="21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2" name="Freeform 11"/>
            <p:cNvSpPr>
              <a:spLocks/>
            </p:cNvSpPr>
            <p:nvPr/>
          </p:nvSpPr>
          <p:spPr bwMode="auto">
            <a:xfrm>
              <a:off x="4919" y="5020"/>
              <a:ext cx="1406" cy="803"/>
            </a:xfrm>
            <a:custGeom>
              <a:avLst/>
              <a:gdLst>
                <a:gd name="T0" fmla="*/ 371 w 2191"/>
                <a:gd name="T1" fmla="*/ 198 h 1277"/>
                <a:gd name="T2" fmla="*/ 372 w 2191"/>
                <a:gd name="T3" fmla="*/ 197 h 1277"/>
                <a:gd name="T4" fmla="*/ 2 w 2191"/>
                <a:gd name="T5" fmla="*/ 0 h 1277"/>
                <a:gd name="T6" fmla="*/ 0 w 2191"/>
                <a:gd name="T7" fmla="*/ 3 h 1277"/>
                <a:gd name="T8" fmla="*/ 370 w 2191"/>
                <a:gd name="T9" fmla="*/ 200 h 1277"/>
                <a:gd name="T10" fmla="*/ 371 w 2191"/>
                <a:gd name="T11" fmla="*/ 198 h 12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91" h="1277">
                  <a:moveTo>
                    <a:pt x="2186" y="1268"/>
                  </a:moveTo>
                  <a:lnTo>
                    <a:pt x="2191" y="1259"/>
                  </a:lnTo>
                  <a:lnTo>
                    <a:pt x="9" y="0"/>
                  </a:lnTo>
                  <a:lnTo>
                    <a:pt x="0" y="17"/>
                  </a:lnTo>
                  <a:lnTo>
                    <a:pt x="2182" y="1277"/>
                  </a:lnTo>
                  <a:lnTo>
                    <a:pt x="2186" y="12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3" name="Freeform 12"/>
            <p:cNvSpPr>
              <a:spLocks/>
            </p:cNvSpPr>
            <p:nvPr/>
          </p:nvSpPr>
          <p:spPr bwMode="auto">
            <a:xfrm>
              <a:off x="2574" y="5074"/>
              <a:ext cx="820" cy="242"/>
            </a:xfrm>
            <a:custGeom>
              <a:avLst/>
              <a:gdLst>
                <a:gd name="T0" fmla="*/ 2746 w 545"/>
                <a:gd name="T1" fmla="*/ 0 h 162"/>
                <a:gd name="T2" fmla="*/ 2588 w 545"/>
                <a:gd name="T3" fmla="*/ 81 h 162"/>
                <a:gd name="T4" fmla="*/ 2428 w 545"/>
                <a:gd name="T5" fmla="*/ 163 h 162"/>
                <a:gd name="T6" fmla="*/ 2273 w 545"/>
                <a:gd name="T7" fmla="*/ 230 h 162"/>
                <a:gd name="T8" fmla="*/ 2105 w 545"/>
                <a:gd name="T9" fmla="*/ 299 h 162"/>
                <a:gd name="T10" fmla="*/ 1938 w 545"/>
                <a:gd name="T11" fmla="*/ 360 h 162"/>
                <a:gd name="T12" fmla="*/ 1768 w 545"/>
                <a:gd name="T13" fmla="*/ 417 h 162"/>
                <a:gd name="T14" fmla="*/ 1598 w 545"/>
                <a:gd name="T15" fmla="*/ 474 h 162"/>
                <a:gd name="T16" fmla="*/ 1423 w 545"/>
                <a:gd name="T17" fmla="*/ 518 h 162"/>
                <a:gd name="T18" fmla="*/ 1247 w 545"/>
                <a:gd name="T19" fmla="*/ 562 h 162"/>
                <a:gd name="T20" fmla="*/ 1068 w 545"/>
                <a:gd name="T21" fmla="*/ 602 h 162"/>
                <a:gd name="T22" fmla="*/ 897 w 545"/>
                <a:gd name="T23" fmla="*/ 633 h 162"/>
                <a:gd name="T24" fmla="*/ 710 w 545"/>
                <a:gd name="T25" fmla="*/ 656 h 162"/>
                <a:gd name="T26" fmla="*/ 533 w 545"/>
                <a:gd name="T27" fmla="*/ 677 h 162"/>
                <a:gd name="T28" fmla="*/ 358 w 545"/>
                <a:gd name="T29" fmla="*/ 695 h 162"/>
                <a:gd name="T30" fmla="*/ 181 w 545"/>
                <a:gd name="T31" fmla="*/ 696 h 162"/>
                <a:gd name="T32" fmla="*/ 0 w 545"/>
                <a:gd name="T33" fmla="*/ 696 h 162"/>
                <a:gd name="T34" fmla="*/ 0 w 545"/>
                <a:gd name="T35" fmla="*/ 808 h 162"/>
                <a:gd name="T36" fmla="*/ 181 w 545"/>
                <a:gd name="T37" fmla="*/ 796 h 162"/>
                <a:gd name="T38" fmla="*/ 358 w 545"/>
                <a:gd name="T39" fmla="*/ 795 h 162"/>
                <a:gd name="T40" fmla="*/ 548 w 545"/>
                <a:gd name="T41" fmla="*/ 777 h 162"/>
                <a:gd name="T42" fmla="*/ 728 w 545"/>
                <a:gd name="T43" fmla="*/ 754 h 162"/>
                <a:gd name="T44" fmla="*/ 906 w 545"/>
                <a:gd name="T45" fmla="*/ 733 h 162"/>
                <a:gd name="T46" fmla="*/ 1080 w 545"/>
                <a:gd name="T47" fmla="*/ 696 h 162"/>
                <a:gd name="T48" fmla="*/ 1268 w 545"/>
                <a:gd name="T49" fmla="*/ 663 h 162"/>
                <a:gd name="T50" fmla="*/ 1444 w 545"/>
                <a:gd name="T51" fmla="*/ 615 h 162"/>
                <a:gd name="T52" fmla="*/ 1619 w 545"/>
                <a:gd name="T53" fmla="*/ 574 h 162"/>
                <a:gd name="T54" fmla="*/ 1798 w 545"/>
                <a:gd name="T55" fmla="*/ 518 h 162"/>
                <a:gd name="T56" fmla="*/ 1970 w 545"/>
                <a:gd name="T57" fmla="*/ 457 h 162"/>
                <a:gd name="T58" fmla="*/ 2135 w 545"/>
                <a:gd name="T59" fmla="*/ 399 h 162"/>
                <a:gd name="T60" fmla="*/ 2314 w 545"/>
                <a:gd name="T61" fmla="*/ 330 h 162"/>
                <a:gd name="T62" fmla="*/ 2477 w 545"/>
                <a:gd name="T63" fmla="*/ 249 h 162"/>
                <a:gd name="T64" fmla="*/ 2633 w 545"/>
                <a:gd name="T65" fmla="*/ 170 h 162"/>
                <a:gd name="T66" fmla="*/ 2794 w 545"/>
                <a:gd name="T67" fmla="*/ 82 h 162"/>
                <a:gd name="T68" fmla="*/ 2746 w 545"/>
                <a:gd name="T69" fmla="*/ 0 h 16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545" h="162">
                  <a:moveTo>
                    <a:pt x="536" y="0"/>
                  </a:moveTo>
                  <a:lnTo>
                    <a:pt x="505" y="16"/>
                  </a:lnTo>
                  <a:lnTo>
                    <a:pt x="474" y="33"/>
                  </a:lnTo>
                  <a:lnTo>
                    <a:pt x="443" y="46"/>
                  </a:lnTo>
                  <a:lnTo>
                    <a:pt x="411" y="60"/>
                  </a:lnTo>
                  <a:lnTo>
                    <a:pt x="378" y="72"/>
                  </a:lnTo>
                  <a:lnTo>
                    <a:pt x="345" y="84"/>
                  </a:lnTo>
                  <a:lnTo>
                    <a:pt x="312" y="95"/>
                  </a:lnTo>
                  <a:lnTo>
                    <a:pt x="278" y="104"/>
                  </a:lnTo>
                  <a:lnTo>
                    <a:pt x="243" y="113"/>
                  </a:lnTo>
                  <a:lnTo>
                    <a:pt x="209" y="121"/>
                  </a:lnTo>
                  <a:lnTo>
                    <a:pt x="175" y="127"/>
                  </a:lnTo>
                  <a:lnTo>
                    <a:pt x="139" y="132"/>
                  </a:lnTo>
                  <a:lnTo>
                    <a:pt x="104" y="136"/>
                  </a:lnTo>
                  <a:lnTo>
                    <a:pt x="70" y="139"/>
                  </a:lnTo>
                  <a:lnTo>
                    <a:pt x="35" y="140"/>
                  </a:lnTo>
                  <a:lnTo>
                    <a:pt x="0" y="140"/>
                  </a:lnTo>
                  <a:lnTo>
                    <a:pt x="0" y="162"/>
                  </a:lnTo>
                  <a:lnTo>
                    <a:pt x="35" y="160"/>
                  </a:lnTo>
                  <a:lnTo>
                    <a:pt x="70" y="159"/>
                  </a:lnTo>
                  <a:lnTo>
                    <a:pt x="107" y="156"/>
                  </a:lnTo>
                  <a:lnTo>
                    <a:pt x="142" y="151"/>
                  </a:lnTo>
                  <a:lnTo>
                    <a:pt x="177" y="147"/>
                  </a:lnTo>
                  <a:lnTo>
                    <a:pt x="211" y="140"/>
                  </a:lnTo>
                  <a:lnTo>
                    <a:pt x="247" y="133"/>
                  </a:lnTo>
                  <a:lnTo>
                    <a:pt x="282" y="124"/>
                  </a:lnTo>
                  <a:lnTo>
                    <a:pt x="316" y="115"/>
                  </a:lnTo>
                  <a:lnTo>
                    <a:pt x="351" y="104"/>
                  </a:lnTo>
                  <a:lnTo>
                    <a:pt x="384" y="92"/>
                  </a:lnTo>
                  <a:lnTo>
                    <a:pt x="417" y="80"/>
                  </a:lnTo>
                  <a:lnTo>
                    <a:pt x="451" y="66"/>
                  </a:lnTo>
                  <a:lnTo>
                    <a:pt x="483" y="50"/>
                  </a:lnTo>
                  <a:lnTo>
                    <a:pt x="514" y="34"/>
                  </a:lnTo>
                  <a:lnTo>
                    <a:pt x="545" y="1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4" name="Freeform 13"/>
            <p:cNvSpPr>
              <a:spLocks/>
            </p:cNvSpPr>
            <p:nvPr/>
          </p:nvSpPr>
          <p:spPr bwMode="auto">
            <a:xfrm>
              <a:off x="5267" y="3681"/>
              <a:ext cx="44" cy="28"/>
            </a:xfrm>
            <a:custGeom>
              <a:avLst/>
              <a:gdLst>
                <a:gd name="T0" fmla="*/ 0 w 29"/>
                <a:gd name="T1" fmla="*/ 0 h 18"/>
                <a:gd name="T2" fmla="*/ 0 w 29"/>
                <a:gd name="T3" fmla="*/ 40 h 18"/>
                <a:gd name="T4" fmla="*/ 18 w 29"/>
                <a:gd name="T5" fmla="*/ 62 h 18"/>
                <a:gd name="T6" fmla="*/ 32 w 29"/>
                <a:gd name="T7" fmla="*/ 95 h 18"/>
                <a:gd name="T8" fmla="*/ 59 w 29"/>
                <a:gd name="T9" fmla="*/ 106 h 18"/>
                <a:gd name="T10" fmla="*/ 90 w 29"/>
                <a:gd name="T11" fmla="*/ 106 h 18"/>
                <a:gd name="T12" fmla="*/ 115 w 29"/>
                <a:gd name="T13" fmla="*/ 96 h 18"/>
                <a:gd name="T14" fmla="*/ 143 w 29"/>
                <a:gd name="T15" fmla="*/ 73 h 18"/>
                <a:gd name="T16" fmla="*/ 155 w 29"/>
                <a:gd name="T17" fmla="*/ 40 h 18"/>
                <a:gd name="T18" fmla="*/ 0 w 29"/>
                <a:gd name="T19" fmla="*/ 0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0" y="0"/>
                  </a:moveTo>
                  <a:lnTo>
                    <a:pt x="0" y="7"/>
                  </a:lnTo>
                  <a:lnTo>
                    <a:pt x="3" y="11"/>
                  </a:lnTo>
                  <a:lnTo>
                    <a:pt x="6" y="16"/>
                  </a:lnTo>
                  <a:lnTo>
                    <a:pt x="11" y="18"/>
                  </a:lnTo>
                  <a:lnTo>
                    <a:pt x="17" y="18"/>
                  </a:lnTo>
                  <a:lnTo>
                    <a:pt x="22" y="17"/>
                  </a:lnTo>
                  <a:lnTo>
                    <a:pt x="27" y="12"/>
                  </a:lnTo>
                  <a:lnTo>
                    <a:pt x="2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5" name="Freeform 14"/>
            <p:cNvSpPr>
              <a:spLocks/>
            </p:cNvSpPr>
            <p:nvPr/>
          </p:nvSpPr>
          <p:spPr bwMode="auto">
            <a:xfrm>
              <a:off x="5267" y="3681"/>
              <a:ext cx="44" cy="28"/>
            </a:xfrm>
            <a:custGeom>
              <a:avLst/>
              <a:gdLst>
                <a:gd name="T0" fmla="*/ 0 w 29"/>
                <a:gd name="T1" fmla="*/ 40 h 18"/>
                <a:gd name="T2" fmla="*/ 18 w 29"/>
                <a:gd name="T3" fmla="*/ 73 h 18"/>
                <a:gd name="T4" fmla="*/ 39 w 29"/>
                <a:gd name="T5" fmla="*/ 96 h 18"/>
                <a:gd name="T6" fmla="*/ 62 w 29"/>
                <a:gd name="T7" fmla="*/ 106 h 18"/>
                <a:gd name="T8" fmla="*/ 94 w 29"/>
                <a:gd name="T9" fmla="*/ 106 h 18"/>
                <a:gd name="T10" fmla="*/ 121 w 29"/>
                <a:gd name="T11" fmla="*/ 95 h 18"/>
                <a:gd name="T12" fmla="*/ 143 w 29"/>
                <a:gd name="T13" fmla="*/ 62 h 18"/>
                <a:gd name="T14" fmla="*/ 155 w 29"/>
                <a:gd name="T15" fmla="*/ 40 h 18"/>
                <a:gd name="T16" fmla="*/ 155 w 29"/>
                <a:gd name="T17" fmla="*/ 0 h 18"/>
                <a:gd name="T18" fmla="*/ 0 w 29"/>
                <a:gd name="T19" fmla="*/ 40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0" y="7"/>
                  </a:moveTo>
                  <a:lnTo>
                    <a:pt x="3" y="12"/>
                  </a:lnTo>
                  <a:lnTo>
                    <a:pt x="7" y="17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23" y="16"/>
                  </a:lnTo>
                  <a:lnTo>
                    <a:pt x="27" y="11"/>
                  </a:lnTo>
                  <a:lnTo>
                    <a:pt x="29" y="7"/>
                  </a:lnTo>
                  <a:lnTo>
                    <a:pt x="2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6" name="Freeform 15"/>
            <p:cNvSpPr>
              <a:spLocks/>
            </p:cNvSpPr>
            <p:nvPr/>
          </p:nvSpPr>
          <p:spPr bwMode="auto">
            <a:xfrm>
              <a:off x="5065" y="4850"/>
              <a:ext cx="33" cy="40"/>
            </a:xfrm>
            <a:custGeom>
              <a:avLst/>
              <a:gdLst>
                <a:gd name="T0" fmla="*/ 0 w 23"/>
                <a:gd name="T1" fmla="*/ 97 h 29"/>
                <a:gd name="T2" fmla="*/ 29 w 23"/>
                <a:gd name="T3" fmla="*/ 105 h 29"/>
                <a:gd name="T4" fmla="*/ 49 w 23"/>
                <a:gd name="T5" fmla="*/ 102 h 29"/>
                <a:gd name="T6" fmla="*/ 76 w 23"/>
                <a:gd name="T7" fmla="*/ 95 h 29"/>
                <a:gd name="T8" fmla="*/ 89 w 23"/>
                <a:gd name="T9" fmla="*/ 76 h 29"/>
                <a:gd name="T10" fmla="*/ 96 w 23"/>
                <a:gd name="T11" fmla="*/ 57 h 29"/>
                <a:gd name="T12" fmla="*/ 96 w 23"/>
                <a:gd name="T13" fmla="*/ 36 h 29"/>
                <a:gd name="T14" fmla="*/ 89 w 23"/>
                <a:gd name="T15" fmla="*/ 19 h 29"/>
                <a:gd name="T16" fmla="*/ 67 w 23"/>
                <a:gd name="T17" fmla="*/ 0 h 29"/>
                <a:gd name="T18" fmla="*/ 0 w 23"/>
                <a:gd name="T19" fmla="*/ 97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9">
                  <a:moveTo>
                    <a:pt x="0" y="27"/>
                  </a:moveTo>
                  <a:lnTo>
                    <a:pt x="7" y="29"/>
                  </a:lnTo>
                  <a:lnTo>
                    <a:pt x="12" y="28"/>
                  </a:lnTo>
                  <a:lnTo>
                    <a:pt x="18" y="26"/>
                  </a:lnTo>
                  <a:lnTo>
                    <a:pt x="21" y="21"/>
                  </a:lnTo>
                  <a:lnTo>
                    <a:pt x="23" y="16"/>
                  </a:lnTo>
                  <a:lnTo>
                    <a:pt x="23" y="10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7" name="Freeform 16"/>
            <p:cNvSpPr>
              <a:spLocks/>
            </p:cNvSpPr>
            <p:nvPr/>
          </p:nvSpPr>
          <p:spPr bwMode="auto">
            <a:xfrm>
              <a:off x="4970" y="4795"/>
              <a:ext cx="116" cy="92"/>
            </a:xfrm>
            <a:custGeom>
              <a:avLst/>
              <a:gdLst>
                <a:gd name="T0" fmla="*/ 33 w 78"/>
                <a:gd name="T1" fmla="*/ 60 h 63"/>
                <a:gd name="T2" fmla="*/ 0 w 78"/>
                <a:gd name="T3" fmla="*/ 117 h 63"/>
                <a:gd name="T4" fmla="*/ 303 w 78"/>
                <a:gd name="T5" fmla="*/ 286 h 63"/>
                <a:gd name="T6" fmla="*/ 382 w 78"/>
                <a:gd name="T7" fmla="*/ 164 h 63"/>
                <a:gd name="T8" fmla="*/ 73 w 78"/>
                <a:gd name="T9" fmla="*/ 0 h 63"/>
                <a:gd name="T10" fmla="*/ 33 w 78"/>
                <a:gd name="T11" fmla="*/ 60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" h="63">
                  <a:moveTo>
                    <a:pt x="7" y="13"/>
                  </a:moveTo>
                  <a:lnTo>
                    <a:pt x="0" y="26"/>
                  </a:lnTo>
                  <a:lnTo>
                    <a:pt x="62" y="63"/>
                  </a:lnTo>
                  <a:lnTo>
                    <a:pt x="78" y="36"/>
                  </a:lnTo>
                  <a:lnTo>
                    <a:pt x="15" y="0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8" name="Freeform 17"/>
            <p:cNvSpPr>
              <a:spLocks/>
            </p:cNvSpPr>
            <p:nvPr/>
          </p:nvSpPr>
          <p:spPr bwMode="auto">
            <a:xfrm>
              <a:off x="4959" y="4791"/>
              <a:ext cx="33" cy="42"/>
            </a:xfrm>
            <a:custGeom>
              <a:avLst/>
              <a:gdLst>
                <a:gd name="T0" fmla="*/ 96 w 23"/>
                <a:gd name="T1" fmla="*/ 12 h 28"/>
                <a:gd name="T2" fmla="*/ 70 w 23"/>
                <a:gd name="T3" fmla="*/ 0 h 28"/>
                <a:gd name="T4" fmla="*/ 47 w 23"/>
                <a:gd name="T5" fmla="*/ 8 h 28"/>
                <a:gd name="T6" fmla="*/ 27 w 23"/>
                <a:gd name="T7" fmla="*/ 18 h 28"/>
                <a:gd name="T8" fmla="*/ 9 w 23"/>
                <a:gd name="T9" fmla="*/ 41 h 28"/>
                <a:gd name="T10" fmla="*/ 0 w 23"/>
                <a:gd name="T11" fmla="*/ 68 h 28"/>
                <a:gd name="T12" fmla="*/ 0 w 23"/>
                <a:gd name="T13" fmla="*/ 99 h 28"/>
                <a:gd name="T14" fmla="*/ 9 w 23"/>
                <a:gd name="T15" fmla="*/ 122 h 28"/>
                <a:gd name="T16" fmla="*/ 33 w 23"/>
                <a:gd name="T17" fmla="*/ 143 h 28"/>
                <a:gd name="T18" fmla="*/ 96 w 23"/>
                <a:gd name="T19" fmla="*/ 12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8">
                  <a:moveTo>
                    <a:pt x="23" y="2"/>
                  </a:moveTo>
                  <a:lnTo>
                    <a:pt x="17" y="0"/>
                  </a:lnTo>
                  <a:lnTo>
                    <a:pt x="11" y="1"/>
                  </a:lnTo>
                  <a:lnTo>
                    <a:pt x="6" y="3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2" y="24"/>
                  </a:lnTo>
                  <a:lnTo>
                    <a:pt x="8" y="28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499" name="Freeform 18"/>
            <p:cNvSpPr>
              <a:spLocks/>
            </p:cNvSpPr>
            <p:nvPr/>
          </p:nvSpPr>
          <p:spPr bwMode="auto">
            <a:xfrm>
              <a:off x="4900" y="5013"/>
              <a:ext cx="39" cy="35"/>
            </a:xfrm>
            <a:custGeom>
              <a:avLst/>
              <a:gdLst>
                <a:gd name="T0" fmla="*/ 21 w 26"/>
                <a:gd name="T1" fmla="*/ 0 h 24"/>
                <a:gd name="T2" fmla="*/ 8 w 26"/>
                <a:gd name="T3" fmla="*/ 28 h 24"/>
                <a:gd name="T4" fmla="*/ 0 w 26"/>
                <a:gd name="T5" fmla="*/ 50 h 24"/>
                <a:gd name="T6" fmla="*/ 12 w 26"/>
                <a:gd name="T7" fmla="*/ 77 h 24"/>
                <a:gd name="T8" fmla="*/ 27 w 26"/>
                <a:gd name="T9" fmla="*/ 96 h 24"/>
                <a:gd name="T10" fmla="*/ 48 w 26"/>
                <a:gd name="T11" fmla="*/ 106 h 24"/>
                <a:gd name="T12" fmla="*/ 80 w 26"/>
                <a:gd name="T13" fmla="*/ 108 h 24"/>
                <a:gd name="T14" fmla="*/ 102 w 26"/>
                <a:gd name="T15" fmla="*/ 106 h 24"/>
                <a:gd name="T16" fmla="*/ 134 w 26"/>
                <a:gd name="T17" fmla="*/ 89 h 24"/>
                <a:gd name="T18" fmla="*/ 21 w 26"/>
                <a:gd name="T19" fmla="*/ 0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" h="24">
                  <a:moveTo>
                    <a:pt x="4" y="0"/>
                  </a:moveTo>
                  <a:lnTo>
                    <a:pt x="1" y="6"/>
                  </a:lnTo>
                  <a:lnTo>
                    <a:pt x="0" y="11"/>
                  </a:lnTo>
                  <a:lnTo>
                    <a:pt x="2" y="17"/>
                  </a:lnTo>
                  <a:lnTo>
                    <a:pt x="5" y="21"/>
                  </a:lnTo>
                  <a:lnTo>
                    <a:pt x="9" y="23"/>
                  </a:lnTo>
                  <a:lnTo>
                    <a:pt x="15" y="24"/>
                  </a:lnTo>
                  <a:lnTo>
                    <a:pt x="20" y="23"/>
                  </a:lnTo>
                  <a:lnTo>
                    <a:pt x="26" y="2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0" name="Freeform 19"/>
            <p:cNvSpPr>
              <a:spLocks/>
            </p:cNvSpPr>
            <p:nvPr/>
          </p:nvSpPr>
          <p:spPr bwMode="auto">
            <a:xfrm>
              <a:off x="4906" y="4855"/>
              <a:ext cx="187" cy="186"/>
            </a:xfrm>
            <a:custGeom>
              <a:avLst/>
              <a:gdLst>
                <a:gd name="T0" fmla="*/ 582 w 124"/>
                <a:gd name="T1" fmla="*/ 49 h 125"/>
                <a:gd name="T2" fmla="*/ 528 w 124"/>
                <a:gd name="T3" fmla="*/ 0 h 125"/>
                <a:gd name="T4" fmla="*/ 0 w 124"/>
                <a:gd name="T5" fmla="*/ 513 h 125"/>
                <a:gd name="T6" fmla="*/ 113 w 124"/>
                <a:gd name="T7" fmla="*/ 613 h 125"/>
                <a:gd name="T8" fmla="*/ 641 w 124"/>
                <a:gd name="T9" fmla="*/ 92 h 125"/>
                <a:gd name="T10" fmla="*/ 582 w 124"/>
                <a:gd name="T11" fmla="*/ 49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25">
                  <a:moveTo>
                    <a:pt x="113" y="10"/>
                  </a:moveTo>
                  <a:lnTo>
                    <a:pt x="102" y="0"/>
                  </a:lnTo>
                  <a:lnTo>
                    <a:pt x="0" y="105"/>
                  </a:lnTo>
                  <a:lnTo>
                    <a:pt x="22" y="125"/>
                  </a:lnTo>
                  <a:lnTo>
                    <a:pt x="124" y="19"/>
                  </a:lnTo>
                  <a:lnTo>
                    <a:pt x="113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1" name="Freeform 20"/>
            <p:cNvSpPr>
              <a:spLocks/>
            </p:cNvSpPr>
            <p:nvPr/>
          </p:nvSpPr>
          <p:spPr bwMode="auto">
            <a:xfrm>
              <a:off x="5058" y="4847"/>
              <a:ext cx="40" cy="36"/>
            </a:xfrm>
            <a:custGeom>
              <a:avLst/>
              <a:gdLst>
                <a:gd name="T0" fmla="*/ 123 w 26"/>
                <a:gd name="T1" fmla="*/ 108 h 25"/>
                <a:gd name="T2" fmla="*/ 137 w 26"/>
                <a:gd name="T3" fmla="*/ 86 h 25"/>
                <a:gd name="T4" fmla="*/ 146 w 26"/>
                <a:gd name="T5" fmla="*/ 60 h 25"/>
                <a:gd name="T6" fmla="*/ 135 w 26"/>
                <a:gd name="T7" fmla="*/ 39 h 25"/>
                <a:gd name="T8" fmla="*/ 115 w 26"/>
                <a:gd name="T9" fmla="*/ 20 h 25"/>
                <a:gd name="T10" fmla="*/ 95 w 26"/>
                <a:gd name="T11" fmla="*/ 9 h 25"/>
                <a:gd name="T12" fmla="*/ 62 w 26"/>
                <a:gd name="T13" fmla="*/ 0 h 25"/>
                <a:gd name="T14" fmla="*/ 34 w 26"/>
                <a:gd name="T15" fmla="*/ 9 h 25"/>
                <a:gd name="T16" fmla="*/ 0 w 26"/>
                <a:gd name="T17" fmla="*/ 27 h 25"/>
                <a:gd name="T18" fmla="*/ 123 w 26"/>
                <a:gd name="T19" fmla="*/ 108 h 2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6" h="25">
                  <a:moveTo>
                    <a:pt x="22" y="25"/>
                  </a:moveTo>
                  <a:lnTo>
                    <a:pt x="25" y="20"/>
                  </a:lnTo>
                  <a:lnTo>
                    <a:pt x="26" y="14"/>
                  </a:lnTo>
                  <a:lnTo>
                    <a:pt x="24" y="9"/>
                  </a:lnTo>
                  <a:lnTo>
                    <a:pt x="21" y="5"/>
                  </a:lnTo>
                  <a:lnTo>
                    <a:pt x="17" y="2"/>
                  </a:lnTo>
                  <a:lnTo>
                    <a:pt x="11" y="0"/>
                  </a:lnTo>
                  <a:lnTo>
                    <a:pt x="6" y="2"/>
                  </a:lnTo>
                  <a:lnTo>
                    <a:pt x="0" y="6"/>
                  </a:lnTo>
                  <a:lnTo>
                    <a:pt x="22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2" name="Freeform 21"/>
            <p:cNvSpPr>
              <a:spLocks/>
            </p:cNvSpPr>
            <p:nvPr/>
          </p:nvSpPr>
          <p:spPr bwMode="auto">
            <a:xfrm>
              <a:off x="4959" y="4795"/>
              <a:ext cx="44" cy="24"/>
            </a:xfrm>
            <a:custGeom>
              <a:avLst/>
              <a:gdLst>
                <a:gd name="T0" fmla="*/ 155 w 29"/>
                <a:gd name="T1" fmla="*/ 57 h 18"/>
                <a:gd name="T2" fmla="*/ 155 w 29"/>
                <a:gd name="T3" fmla="*/ 36 h 18"/>
                <a:gd name="T4" fmla="*/ 143 w 29"/>
                <a:gd name="T5" fmla="*/ 20 h 18"/>
                <a:gd name="T6" fmla="*/ 121 w 29"/>
                <a:gd name="T7" fmla="*/ 7 h 18"/>
                <a:gd name="T8" fmla="*/ 94 w 29"/>
                <a:gd name="T9" fmla="*/ 0 h 18"/>
                <a:gd name="T10" fmla="*/ 62 w 29"/>
                <a:gd name="T11" fmla="*/ 0 h 18"/>
                <a:gd name="T12" fmla="*/ 39 w 29"/>
                <a:gd name="T13" fmla="*/ 1 h 18"/>
                <a:gd name="T14" fmla="*/ 12 w 29"/>
                <a:gd name="T15" fmla="*/ 20 h 18"/>
                <a:gd name="T16" fmla="*/ 0 w 29"/>
                <a:gd name="T17" fmla="*/ 36 h 18"/>
                <a:gd name="T18" fmla="*/ 155 w 29"/>
                <a:gd name="T19" fmla="*/ 57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29" y="18"/>
                  </a:moveTo>
                  <a:lnTo>
                    <a:pt x="29" y="11"/>
                  </a:lnTo>
                  <a:lnTo>
                    <a:pt x="27" y="6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2" y="6"/>
                  </a:lnTo>
                  <a:lnTo>
                    <a:pt x="0" y="11"/>
                  </a:lnTo>
                  <a:lnTo>
                    <a:pt x="29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3" name="Freeform 22"/>
            <p:cNvSpPr>
              <a:spLocks/>
            </p:cNvSpPr>
            <p:nvPr/>
          </p:nvSpPr>
          <p:spPr bwMode="auto">
            <a:xfrm>
              <a:off x="4900" y="4809"/>
              <a:ext cx="103" cy="221"/>
            </a:xfrm>
            <a:custGeom>
              <a:avLst/>
              <a:gdLst>
                <a:gd name="T0" fmla="*/ 73 w 68"/>
                <a:gd name="T1" fmla="*/ 723 h 148"/>
                <a:gd name="T2" fmla="*/ 147 w 68"/>
                <a:gd name="T3" fmla="*/ 736 h 148"/>
                <a:gd name="T4" fmla="*/ 357 w 68"/>
                <a:gd name="T5" fmla="*/ 33 h 148"/>
                <a:gd name="T6" fmla="*/ 204 w 68"/>
                <a:gd name="T7" fmla="*/ 0 h 148"/>
                <a:gd name="T8" fmla="*/ 0 w 68"/>
                <a:gd name="T9" fmla="*/ 706 h 148"/>
                <a:gd name="T10" fmla="*/ 73 w 68"/>
                <a:gd name="T11" fmla="*/ 723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8" h="148">
                  <a:moveTo>
                    <a:pt x="14" y="145"/>
                  </a:moveTo>
                  <a:lnTo>
                    <a:pt x="28" y="148"/>
                  </a:lnTo>
                  <a:lnTo>
                    <a:pt x="68" y="7"/>
                  </a:lnTo>
                  <a:lnTo>
                    <a:pt x="39" y="0"/>
                  </a:lnTo>
                  <a:lnTo>
                    <a:pt x="0" y="142"/>
                  </a:lnTo>
                  <a:lnTo>
                    <a:pt x="14" y="1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4" name="Freeform 23"/>
            <p:cNvSpPr>
              <a:spLocks/>
            </p:cNvSpPr>
            <p:nvPr/>
          </p:nvSpPr>
          <p:spPr bwMode="auto">
            <a:xfrm>
              <a:off x="4900" y="5023"/>
              <a:ext cx="42" cy="25"/>
            </a:xfrm>
            <a:custGeom>
              <a:avLst/>
              <a:gdLst>
                <a:gd name="T0" fmla="*/ 0 w 28"/>
                <a:gd name="T1" fmla="*/ 0 h 17"/>
                <a:gd name="T2" fmla="*/ 0 w 28"/>
                <a:gd name="T3" fmla="*/ 28 h 17"/>
                <a:gd name="T4" fmla="*/ 12 w 28"/>
                <a:gd name="T5" fmla="*/ 51 h 17"/>
                <a:gd name="T6" fmla="*/ 27 w 28"/>
                <a:gd name="T7" fmla="*/ 69 h 17"/>
                <a:gd name="T8" fmla="*/ 59 w 28"/>
                <a:gd name="T9" fmla="*/ 79 h 17"/>
                <a:gd name="T10" fmla="*/ 81 w 28"/>
                <a:gd name="T11" fmla="*/ 79 h 17"/>
                <a:gd name="T12" fmla="*/ 113 w 28"/>
                <a:gd name="T13" fmla="*/ 75 h 17"/>
                <a:gd name="T14" fmla="*/ 134 w 28"/>
                <a:gd name="T15" fmla="*/ 56 h 17"/>
                <a:gd name="T16" fmla="*/ 143 w 28"/>
                <a:gd name="T17" fmla="*/ 28 h 17"/>
                <a:gd name="T18" fmla="*/ 0 w 28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7">
                  <a:moveTo>
                    <a:pt x="0" y="0"/>
                  </a:moveTo>
                  <a:lnTo>
                    <a:pt x="0" y="6"/>
                  </a:lnTo>
                  <a:lnTo>
                    <a:pt x="2" y="11"/>
                  </a:lnTo>
                  <a:lnTo>
                    <a:pt x="5" y="15"/>
                  </a:lnTo>
                  <a:lnTo>
                    <a:pt x="11" y="17"/>
                  </a:lnTo>
                  <a:lnTo>
                    <a:pt x="16" y="17"/>
                  </a:lnTo>
                  <a:lnTo>
                    <a:pt x="22" y="16"/>
                  </a:lnTo>
                  <a:lnTo>
                    <a:pt x="26" y="12"/>
                  </a:lnTo>
                  <a:lnTo>
                    <a:pt x="28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5" name="Freeform 24"/>
            <p:cNvSpPr>
              <a:spLocks/>
            </p:cNvSpPr>
            <p:nvPr/>
          </p:nvSpPr>
          <p:spPr bwMode="auto">
            <a:xfrm>
              <a:off x="4913" y="4816"/>
              <a:ext cx="148" cy="190"/>
            </a:xfrm>
            <a:custGeom>
              <a:avLst/>
              <a:gdLst>
                <a:gd name="T0" fmla="*/ 90 w 99"/>
                <a:gd name="T1" fmla="*/ 560 h 129"/>
                <a:gd name="T2" fmla="*/ 181 w 99"/>
                <a:gd name="T3" fmla="*/ 607 h 129"/>
                <a:gd name="T4" fmla="*/ 493 w 99"/>
                <a:gd name="T5" fmla="*/ 93 h 129"/>
                <a:gd name="T6" fmla="*/ 321 w 99"/>
                <a:gd name="T7" fmla="*/ 0 h 129"/>
                <a:gd name="T8" fmla="*/ 0 w 99"/>
                <a:gd name="T9" fmla="*/ 514 h 129"/>
                <a:gd name="T10" fmla="*/ 90 w 99"/>
                <a:gd name="T11" fmla="*/ 56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129">
                  <a:moveTo>
                    <a:pt x="18" y="119"/>
                  </a:moveTo>
                  <a:lnTo>
                    <a:pt x="36" y="129"/>
                  </a:lnTo>
                  <a:lnTo>
                    <a:pt x="99" y="20"/>
                  </a:lnTo>
                  <a:lnTo>
                    <a:pt x="64" y="0"/>
                  </a:lnTo>
                  <a:lnTo>
                    <a:pt x="0" y="109"/>
                  </a:lnTo>
                  <a:lnTo>
                    <a:pt x="18" y="1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6" name="Freeform 25"/>
            <p:cNvSpPr>
              <a:spLocks/>
            </p:cNvSpPr>
            <p:nvPr/>
          </p:nvSpPr>
          <p:spPr bwMode="auto">
            <a:xfrm>
              <a:off x="4134" y="5939"/>
              <a:ext cx="43" cy="33"/>
            </a:xfrm>
            <a:custGeom>
              <a:avLst/>
              <a:gdLst>
                <a:gd name="T0" fmla="*/ 0 w 29"/>
                <a:gd name="T1" fmla="*/ 66 h 23"/>
                <a:gd name="T2" fmla="*/ 22 w 29"/>
                <a:gd name="T3" fmla="*/ 89 h 23"/>
                <a:gd name="T4" fmla="*/ 49 w 29"/>
                <a:gd name="T5" fmla="*/ 96 h 23"/>
                <a:gd name="T6" fmla="*/ 79 w 29"/>
                <a:gd name="T7" fmla="*/ 96 h 23"/>
                <a:gd name="T8" fmla="*/ 101 w 29"/>
                <a:gd name="T9" fmla="*/ 89 h 23"/>
                <a:gd name="T10" fmla="*/ 128 w 29"/>
                <a:gd name="T11" fmla="*/ 70 h 23"/>
                <a:gd name="T12" fmla="*/ 136 w 29"/>
                <a:gd name="T13" fmla="*/ 49 h 23"/>
                <a:gd name="T14" fmla="*/ 141 w 29"/>
                <a:gd name="T15" fmla="*/ 27 h 23"/>
                <a:gd name="T16" fmla="*/ 129 w 29"/>
                <a:gd name="T17" fmla="*/ 0 h 23"/>
                <a:gd name="T18" fmla="*/ 0 w 29"/>
                <a:gd name="T19" fmla="*/ 66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23">
                  <a:moveTo>
                    <a:pt x="0" y="15"/>
                  </a:moveTo>
                  <a:lnTo>
                    <a:pt x="5" y="21"/>
                  </a:lnTo>
                  <a:lnTo>
                    <a:pt x="10" y="23"/>
                  </a:lnTo>
                  <a:lnTo>
                    <a:pt x="16" y="23"/>
                  </a:lnTo>
                  <a:lnTo>
                    <a:pt x="21" y="21"/>
                  </a:lnTo>
                  <a:lnTo>
                    <a:pt x="26" y="17"/>
                  </a:lnTo>
                  <a:lnTo>
                    <a:pt x="28" y="12"/>
                  </a:lnTo>
                  <a:lnTo>
                    <a:pt x="29" y="6"/>
                  </a:lnTo>
                  <a:lnTo>
                    <a:pt x="27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7" name="Freeform 26"/>
            <p:cNvSpPr>
              <a:spLocks/>
            </p:cNvSpPr>
            <p:nvPr/>
          </p:nvSpPr>
          <p:spPr bwMode="auto">
            <a:xfrm>
              <a:off x="4082" y="5847"/>
              <a:ext cx="91" cy="115"/>
            </a:xfrm>
            <a:custGeom>
              <a:avLst/>
              <a:gdLst>
                <a:gd name="T0" fmla="*/ 56 w 63"/>
                <a:gd name="T1" fmla="*/ 40 h 78"/>
                <a:gd name="T2" fmla="*/ 0 w 63"/>
                <a:gd name="T3" fmla="*/ 77 h 78"/>
                <a:gd name="T4" fmla="*/ 156 w 63"/>
                <a:gd name="T5" fmla="*/ 370 h 78"/>
                <a:gd name="T6" fmla="*/ 273 w 63"/>
                <a:gd name="T7" fmla="*/ 298 h 78"/>
                <a:gd name="T8" fmla="*/ 114 w 63"/>
                <a:gd name="T9" fmla="*/ 0 h 78"/>
                <a:gd name="T10" fmla="*/ 56 w 63"/>
                <a:gd name="T11" fmla="*/ 40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78">
                  <a:moveTo>
                    <a:pt x="13" y="8"/>
                  </a:moveTo>
                  <a:lnTo>
                    <a:pt x="0" y="16"/>
                  </a:lnTo>
                  <a:lnTo>
                    <a:pt x="36" y="78"/>
                  </a:lnTo>
                  <a:lnTo>
                    <a:pt x="63" y="63"/>
                  </a:lnTo>
                  <a:lnTo>
                    <a:pt x="26" y="0"/>
                  </a:lnTo>
                  <a:lnTo>
                    <a:pt x="13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8" name="Freeform 27"/>
            <p:cNvSpPr>
              <a:spLocks/>
            </p:cNvSpPr>
            <p:nvPr/>
          </p:nvSpPr>
          <p:spPr bwMode="auto">
            <a:xfrm>
              <a:off x="4075" y="5834"/>
              <a:ext cx="46" cy="36"/>
            </a:xfrm>
            <a:custGeom>
              <a:avLst/>
              <a:gdLst>
                <a:gd name="T0" fmla="*/ 205 w 28"/>
                <a:gd name="T1" fmla="*/ 42 h 23"/>
                <a:gd name="T2" fmla="*/ 173 w 28"/>
                <a:gd name="T3" fmla="*/ 13 h 23"/>
                <a:gd name="T4" fmla="*/ 138 w 28"/>
                <a:gd name="T5" fmla="*/ 0 h 23"/>
                <a:gd name="T6" fmla="*/ 95 w 28"/>
                <a:gd name="T7" fmla="*/ 0 h 23"/>
                <a:gd name="T8" fmla="*/ 58 w 28"/>
                <a:gd name="T9" fmla="*/ 13 h 23"/>
                <a:gd name="T10" fmla="*/ 21 w 28"/>
                <a:gd name="T11" fmla="*/ 31 h 23"/>
                <a:gd name="T12" fmla="*/ 8 w 28"/>
                <a:gd name="T13" fmla="*/ 66 h 23"/>
                <a:gd name="T14" fmla="*/ 0 w 28"/>
                <a:gd name="T15" fmla="*/ 95 h 23"/>
                <a:gd name="T16" fmla="*/ 13 w 28"/>
                <a:gd name="T17" fmla="*/ 138 h 23"/>
                <a:gd name="T18" fmla="*/ 205 w 28"/>
                <a:gd name="T19" fmla="*/ 42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23">
                  <a:moveTo>
                    <a:pt x="28" y="7"/>
                  </a:moveTo>
                  <a:lnTo>
                    <a:pt x="24" y="2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1" y="11"/>
                  </a:lnTo>
                  <a:lnTo>
                    <a:pt x="0" y="16"/>
                  </a:lnTo>
                  <a:lnTo>
                    <a:pt x="2" y="23"/>
                  </a:lnTo>
                  <a:lnTo>
                    <a:pt x="28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09" name="Freeform 28"/>
            <p:cNvSpPr>
              <a:spLocks/>
            </p:cNvSpPr>
            <p:nvPr/>
          </p:nvSpPr>
          <p:spPr bwMode="auto">
            <a:xfrm>
              <a:off x="3919" y="5989"/>
              <a:ext cx="29" cy="45"/>
            </a:xfrm>
            <a:custGeom>
              <a:avLst/>
              <a:gdLst>
                <a:gd name="T0" fmla="*/ 94 w 17"/>
                <a:gd name="T1" fmla="*/ 0 h 28"/>
                <a:gd name="T2" fmla="*/ 9 w 17"/>
                <a:gd name="T3" fmla="*/ 42 h 28"/>
                <a:gd name="T4" fmla="*/ 0 w 17"/>
                <a:gd name="T5" fmla="*/ 111 h 28"/>
                <a:gd name="T6" fmla="*/ 49 w 17"/>
                <a:gd name="T7" fmla="*/ 175 h 28"/>
                <a:gd name="T8" fmla="*/ 143 w 17"/>
                <a:gd name="T9" fmla="*/ 186 h 28"/>
                <a:gd name="T10" fmla="*/ 94 w 17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11" y="0"/>
                  </a:moveTo>
                  <a:lnTo>
                    <a:pt x="1" y="6"/>
                  </a:lnTo>
                  <a:lnTo>
                    <a:pt x="0" y="17"/>
                  </a:lnTo>
                  <a:lnTo>
                    <a:pt x="6" y="26"/>
                  </a:lnTo>
                  <a:lnTo>
                    <a:pt x="17" y="2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0" name="Freeform 29"/>
            <p:cNvSpPr>
              <a:spLocks/>
            </p:cNvSpPr>
            <p:nvPr/>
          </p:nvSpPr>
          <p:spPr bwMode="auto">
            <a:xfrm>
              <a:off x="3934" y="5929"/>
              <a:ext cx="224" cy="105"/>
            </a:xfrm>
            <a:custGeom>
              <a:avLst/>
              <a:gdLst>
                <a:gd name="T0" fmla="*/ 776 w 147"/>
                <a:gd name="T1" fmla="*/ 81 h 69"/>
                <a:gd name="T2" fmla="*/ 754 w 147"/>
                <a:gd name="T3" fmla="*/ 0 h 69"/>
                <a:gd name="T4" fmla="*/ 0 w 147"/>
                <a:gd name="T5" fmla="*/ 218 h 69"/>
                <a:gd name="T6" fmla="*/ 32 w 147"/>
                <a:gd name="T7" fmla="*/ 370 h 69"/>
                <a:gd name="T8" fmla="*/ 792 w 147"/>
                <a:gd name="T9" fmla="*/ 155 h 69"/>
                <a:gd name="T10" fmla="*/ 776 w 147"/>
                <a:gd name="T11" fmla="*/ 81 h 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" h="69">
                  <a:moveTo>
                    <a:pt x="144" y="15"/>
                  </a:moveTo>
                  <a:lnTo>
                    <a:pt x="140" y="0"/>
                  </a:lnTo>
                  <a:lnTo>
                    <a:pt x="0" y="41"/>
                  </a:lnTo>
                  <a:lnTo>
                    <a:pt x="6" y="69"/>
                  </a:lnTo>
                  <a:lnTo>
                    <a:pt x="147" y="29"/>
                  </a:lnTo>
                  <a:lnTo>
                    <a:pt x="144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1" name="Freeform 30"/>
            <p:cNvSpPr>
              <a:spLocks/>
            </p:cNvSpPr>
            <p:nvPr/>
          </p:nvSpPr>
          <p:spPr bwMode="auto">
            <a:xfrm>
              <a:off x="4151" y="5929"/>
              <a:ext cx="22" cy="43"/>
            </a:xfrm>
            <a:custGeom>
              <a:avLst/>
              <a:gdLst>
                <a:gd name="T0" fmla="*/ 16 w 18"/>
                <a:gd name="T1" fmla="*/ 141 h 29"/>
                <a:gd name="T2" fmla="*/ 39 w 18"/>
                <a:gd name="T3" fmla="*/ 108 h 29"/>
                <a:gd name="T4" fmla="*/ 40 w 18"/>
                <a:gd name="T5" fmla="*/ 53 h 29"/>
                <a:gd name="T6" fmla="*/ 27 w 18"/>
                <a:gd name="T7" fmla="*/ 9 h 29"/>
                <a:gd name="T8" fmla="*/ 0 w 18"/>
                <a:gd name="T9" fmla="*/ 0 h 29"/>
                <a:gd name="T10" fmla="*/ 16 w 18"/>
                <a:gd name="T11" fmla="*/ 141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9">
                  <a:moveTo>
                    <a:pt x="7" y="29"/>
                  </a:moveTo>
                  <a:lnTo>
                    <a:pt x="17" y="22"/>
                  </a:lnTo>
                  <a:lnTo>
                    <a:pt x="18" y="11"/>
                  </a:lnTo>
                  <a:lnTo>
                    <a:pt x="12" y="2"/>
                  </a:lnTo>
                  <a:lnTo>
                    <a:pt x="0" y="0"/>
                  </a:lnTo>
                  <a:lnTo>
                    <a:pt x="7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2" name="Freeform 31"/>
            <p:cNvSpPr>
              <a:spLocks/>
            </p:cNvSpPr>
            <p:nvPr/>
          </p:nvSpPr>
          <p:spPr bwMode="auto">
            <a:xfrm>
              <a:off x="4085" y="5837"/>
              <a:ext cx="36" cy="36"/>
            </a:xfrm>
            <a:custGeom>
              <a:avLst/>
              <a:gdLst>
                <a:gd name="T0" fmla="*/ 86 w 25"/>
                <a:gd name="T1" fmla="*/ 122 h 24"/>
                <a:gd name="T2" fmla="*/ 99 w 25"/>
                <a:gd name="T3" fmla="*/ 93 h 24"/>
                <a:gd name="T4" fmla="*/ 108 w 25"/>
                <a:gd name="T5" fmla="*/ 68 h 24"/>
                <a:gd name="T6" fmla="*/ 99 w 25"/>
                <a:gd name="T7" fmla="*/ 41 h 24"/>
                <a:gd name="T8" fmla="*/ 86 w 25"/>
                <a:gd name="T9" fmla="*/ 21 h 24"/>
                <a:gd name="T10" fmla="*/ 69 w 25"/>
                <a:gd name="T11" fmla="*/ 8 h 24"/>
                <a:gd name="T12" fmla="*/ 48 w 25"/>
                <a:gd name="T13" fmla="*/ 0 h 24"/>
                <a:gd name="T14" fmla="*/ 27 w 25"/>
                <a:gd name="T15" fmla="*/ 8 h 24"/>
                <a:gd name="T16" fmla="*/ 0 w 25"/>
                <a:gd name="T17" fmla="*/ 21 h 24"/>
                <a:gd name="T18" fmla="*/ 86 w 25"/>
                <a:gd name="T19" fmla="*/ 122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24">
                  <a:moveTo>
                    <a:pt x="20" y="24"/>
                  </a:moveTo>
                  <a:lnTo>
                    <a:pt x="23" y="18"/>
                  </a:lnTo>
                  <a:lnTo>
                    <a:pt x="25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6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0" y="4"/>
                  </a:lnTo>
                  <a:lnTo>
                    <a:pt x="2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3" name="Freeform 32"/>
            <p:cNvSpPr>
              <a:spLocks/>
            </p:cNvSpPr>
            <p:nvPr/>
          </p:nvSpPr>
          <p:spPr bwMode="auto">
            <a:xfrm>
              <a:off x="3926" y="5844"/>
              <a:ext cx="188" cy="184"/>
            </a:xfrm>
            <a:custGeom>
              <a:avLst/>
              <a:gdLst>
                <a:gd name="T0" fmla="*/ 53 w 124"/>
                <a:gd name="T1" fmla="*/ 565 h 123"/>
                <a:gd name="T2" fmla="*/ 103 w 124"/>
                <a:gd name="T3" fmla="*/ 615 h 123"/>
                <a:gd name="T4" fmla="*/ 655 w 124"/>
                <a:gd name="T5" fmla="*/ 100 h 123"/>
                <a:gd name="T6" fmla="*/ 552 w 124"/>
                <a:gd name="T7" fmla="*/ 0 h 123"/>
                <a:gd name="T8" fmla="*/ 0 w 124"/>
                <a:gd name="T9" fmla="*/ 515 h 123"/>
                <a:gd name="T10" fmla="*/ 53 w 124"/>
                <a:gd name="T11" fmla="*/ 565 h 1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23">
                  <a:moveTo>
                    <a:pt x="10" y="113"/>
                  </a:moveTo>
                  <a:lnTo>
                    <a:pt x="20" y="123"/>
                  </a:lnTo>
                  <a:lnTo>
                    <a:pt x="124" y="20"/>
                  </a:lnTo>
                  <a:lnTo>
                    <a:pt x="104" y="0"/>
                  </a:lnTo>
                  <a:lnTo>
                    <a:pt x="0" y="103"/>
                  </a:lnTo>
                  <a:lnTo>
                    <a:pt x="10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4" name="Freeform 33"/>
            <p:cNvSpPr>
              <a:spLocks/>
            </p:cNvSpPr>
            <p:nvPr/>
          </p:nvSpPr>
          <p:spPr bwMode="auto">
            <a:xfrm>
              <a:off x="3919" y="5996"/>
              <a:ext cx="36" cy="38"/>
            </a:xfrm>
            <a:custGeom>
              <a:avLst/>
              <a:gdLst>
                <a:gd name="T0" fmla="*/ 21 w 24"/>
                <a:gd name="T1" fmla="*/ 0 h 24"/>
                <a:gd name="T2" fmla="*/ 8 w 24"/>
                <a:gd name="T3" fmla="*/ 40 h 24"/>
                <a:gd name="T4" fmla="*/ 0 w 24"/>
                <a:gd name="T5" fmla="*/ 68 h 24"/>
                <a:gd name="T6" fmla="*/ 8 w 24"/>
                <a:gd name="T7" fmla="*/ 100 h 24"/>
                <a:gd name="T8" fmla="*/ 21 w 24"/>
                <a:gd name="T9" fmla="*/ 128 h 24"/>
                <a:gd name="T10" fmla="*/ 41 w 24"/>
                <a:gd name="T11" fmla="*/ 143 h 24"/>
                <a:gd name="T12" fmla="*/ 68 w 24"/>
                <a:gd name="T13" fmla="*/ 150 h 24"/>
                <a:gd name="T14" fmla="*/ 93 w 24"/>
                <a:gd name="T15" fmla="*/ 143 h 24"/>
                <a:gd name="T16" fmla="*/ 122 w 24"/>
                <a:gd name="T17" fmla="*/ 128 h 24"/>
                <a:gd name="T18" fmla="*/ 21 w 24"/>
                <a:gd name="T19" fmla="*/ 0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4" y="0"/>
                  </a:moveTo>
                  <a:lnTo>
                    <a:pt x="1" y="6"/>
                  </a:lnTo>
                  <a:lnTo>
                    <a:pt x="0" y="11"/>
                  </a:lnTo>
                  <a:lnTo>
                    <a:pt x="1" y="16"/>
                  </a:lnTo>
                  <a:lnTo>
                    <a:pt x="4" y="20"/>
                  </a:lnTo>
                  <a:lnTo>
                    <a:pt x="8" y="23"/>
                  </a:lnTo>
                  <a:lnTo>
                    <a:pt x="13" y="24"/>
                  </a:lnTo>
                  <a:lnTo>
                    <a:pt x="18" y="23"/>
                  </a:lnTo>
                  <a:lnTo>
                    <a:pt x="24" y="2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5" name="Freeform 34"/>
            <p:cNvSpPr>
              <a:spLocks/>
            </p:cNvSpPr>
            <p:nvPr/>
          </p:nvSpPr>
          <p:spPr bwMode="auto">
            <a:xfrm>
              <a:off x="3959" y="5873"/>
              <a:ext cx="195" cy="148"/>
            </a:xfrm>
            <a:custGeom>
              <a:avLst/>
              <a:gdLst>
                <a:gd name="T0" fmla="*/ 53 w 129"/>
                <a:gd name="T1" fmla="*/ 405 h 99"/>
                <a:gd name="T2" fmla="*/ 103 w 129"/>
                <a:gd name="T3" fmla="*/ 493 h 99"/>
                <a:gd name="T4" fmla="*/ 674 w 129"/>
                <a:gd name="T5" fmla="*/ 175 h 99"/>
                <a:gd name="T6" fmla="*/ 568 w 129"/>
                <a:gd name="T7" fmla="*/ 0 h 99"/>
                <a:gd name="T8" fmla="*/ 0 w 129"/>
                <a:gd name="T9" fmla="*/ 315 h 99"/>
                <a:gd name="T10" fmla="*/ 53 w 129"/>
                <a:gd name="T11" fmla="*/ 405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99">
                  <a:moveTo>
                    <a:pt x="10" y="81"/>
                  </a:moveTo>
                  <a:lnTo>
                    <a:pt x="20" y="99"/>
                  </a:lnTo>
                  <a:lnTo>
                    <a:pt x="129" y="35"/>
                  </a:lnTo>
                  <a:lnTo>
                    <a:pt x="109" y="0"/>
                  </a:lnTo>
                  <a:lnTo>
                    <a:pt x="0" y="63"/>
                  </a:lnTo>
                  <a:lnTo>
                    <a:pt x="10" y="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6" name="Freeform 35"/>
            <p:cNvSpPr>
              <a:spLocks/>
            </p:cNvSpPr>
            <p:nvPr/>
          </p:nvSpPr>
          <p:spPr bwMode="auto">
            <a:xfrm>
              <a:off x="2766" y="6426"/>
              <a:ext cx="47" cy="21"/>
            </a:xfrm>
            <a:custGeom>
              <a:avLst/>
              <a:gdLst>
                <a:gd name="T0" fmla="*/ 0 w 31"/>
                <a:gd name="T1" fmla="*/ 0 h 14"/>
                <a:gd name="T2" fmla="*/ 27 w 31"/>
                <a:gd name="T3" fmla="*/ 59 h 14"/>
                <a:gd name="T4" fmla="*/ 83 w 31"/>
                <a:gd name="T5" fmla="*/ 72 h 14"/>
                <a:gd name="T6" fmla="*/ 143 w 31"/>
                <a:gd name="T7" fmla="*/ 59 h 14"/>
                <a:gd name="T8" fmla="*/ 164 w 31"/>
                <a:gd name="T9" fmla="*/ 0 h 14"/>
                <a:gd name="T10" fmla="*/ 0 w 31"/>
                <a:gd name="T11" fmla="*/ 0 h 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" h="14">
                  <a:moveTo>
                    <a:pt x="0" y="0"/>
                  </a:moveTo>
                  <a:lnTo>
                    <a:pt x="5" y="11"/>
                  </a:lnTo>
                  <a:lnTo>
                    <a:pt x="16" y="14"/>
                  </a:lnTo>
                  <a:lnTo>
                    <a:pt x="27" y="11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7" name="Freeform 36"/>
            <p:cNvSpPr>
              <a:spLocks/>
            </p:cNvSpPr>
            <p:nvPr/>
          </p:nvSpPr>
          <p:spPr bwMode="auto">
            <a:xfrm>
              <a:off x="2766" y="6317"/>
              <a:ext cx="47" cy="109"/>
            </a:xfrm>
            <a:custGeom>
              <a:avLst/>
              <a:gdLst>
                <a:gd name="T0" fmla="*/ 83 w 31"/>
                <a:gd name="T1" fmla="*/ 0 h 73"/>
                <a:gd name="T2" fmla="*/ 0 w 31"/>
                <a:gd name="T3" fmla="*/ 0 h 73"/>
                <a:gd name="T4" fmla="*/ 0 w 31"/>
                <a:gd name="T5" fmla="*/ 363 h 73"/>
                <a:gd name="T6" fmla="*/ 164 w 31"/>
                <a:gd name="T7" fmla="*/ 363 h 73"/>
                <a:gd name="T8" fmla="*/ 164 w 31"/>
                <a:gd name="T9" fmla="*/ 0 h 73"/>
                <a:gd name="T10" fmla="*/ 83 w 31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" h="73">
                  <a:moveTo>
                    <a:pt x="16" y="0"/>
                  </a:moveTo>
                  <a:lnTo>
                    <a:pt x="0" y="0"/>
                  </a:lnTo>
                  <a:lnTo>
                    <a:pt x="0" y="73"/>
                  </a:lnTo>
                  <a:lnTo>
                    <a:pt x="31" y="73"/>
                  </a:lnTo>
                  <a:lnTo>
                    <a:pt x="31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8" name="Freeform 37"/>
            <p:cNvSpPr>
              <a:spLocks/>
            </p:cNvSpPr>
            <p:nvPr/>
          </p:nvSpPr>
          <p:spPr bwMode="auto">
            <a:xfrm>
              <a:off x="2766" y="6292"/>
              <a:ext cx="47" cy="25"/>
            </a:xfrm>
            <a:custGeom>
              <a:avLst/>
              <a:gdLst>
                <a:gd name="T0" fmla="*/ 164 w 31"/>
                <a:gd name="T1" fmla="*/ 117 h 15"/>
                <a:gd name="T2" fmla="*/ 143 w 31"/>
                <a:gd name="T3" fmla="*/ 33 h 15"/>
                <a:gd name="T4" fmla="*/ 83 w 31"/>
                <a:gd name="T5" fmla="*/ 0 h 15"/>
                <a:gd name="T6" fmla="*/ 27 w 31"/>
                <a:gd name="T7" fmla="*/ 33 h 15"/>
                <a:gd name="T8" fmla="*/ 0 w 31"/>
                <a:gd name="T9" fmla="*/ 117 h 15"/>
                <a:gd name="T10" fmla="*/ 164 w 31"/>
                <a:gd name="T11" fmla="*/ 11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" h="15">
                  <a:moveTo>
                    <a:pt x="31" y="15"/>
                  </a:moveTo>
                  <a:lnTo>
                    <a:pt x="27" y="4"/>
                  </a:lnTo>
                  <a:lnTo>
                    <a:pt x="16" y="0"/>
                  </a:lnTo>
                  <a:lnTo>
                    <a:pt x="5" y="4"/>
                  </a:lnTo>
                  <a:lnTo>
                    <a:pt x="0" y="15"/>
                  </a:lnTo>
                  <a:lnTo>
                    <a:pt x="31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19" name="Freeform 38"/>
            <p:cNvSpPr>
              <a:spLocks/>
            </p:cNvSpPr>
            <p:nvPr/>
          </p:nvSpPr>
          <p:spPr bwMode="auto">
            <a:xfrm>
              <a:off x="2553" y="6350"/>
              <a:ext cx="28" cy="41"/>
            </a:xfrm>
            <a:custGeom>
              <a:avLst/>
              <a:gdLst>
                <a:gd name="T0" fmla="*/ 125 w 17"/>
                <a:gd name="T1" fmla="*/ 0 h 29"/>
                <a:gd name="T2" fmla="*/ 43 w 17"/>
                <a:gd name="T3" fmla="*/ 11 h 29"/>
                <a:gd name="T4" fmla="*/ 0 w 17"/>
                <a:gd name="T5" fmla="*/ 47 h 29"/>
                <a:gd name="T6" fmla="*/ 8 w 17"/>
                <a:gd name="T7" fmla="*/ 88 h 29"/>
                <a:gd name="T8" fmla="*/ 81 w 17"/>
                <a:gd name="T9" fmla="*/ 116 h 29"/>
                <a:gd name="T10" fmla="*/ 125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7" y="0"/>
                  </a:moveTo>
                  <a:lnTo>
                    <a:pt x="6" y="3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11" y="2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0" name="Freeform 39"/>
            <p:cNvSpPr>
              <a:spLocks/>
            </p:cNvSpPr>
            <p:nvPr/>
          </p:nvSpPr>
          <p:spPr bwMode="auto">
            <a:xfrm>
              <a:off x="2567" y="6350"/>
              <a:ext cx="228" cy="97"/>
            </a:xfrm>
            <a:custGeom>
              <a:avLst/>
              <a:gdLst>
                <a:gd name="T0" fmla="*/ 799 w 149"/>
                <a:gd name="T1" fmla="*/ 252 h 65"/>
                <a:gd name="T2" fmla="*/ 817 w 149"/>
                <a:gd name="T3" fmla="*/ 182 h 65"/>
                <a:gd name="T4" fmla="*/ 32 w 149"/>
                <a:gd name="T5" fmla="*/ 0 h 65"/>
                <a:gd name="T6" fmla="*/ 0 w 149"/>
                <a:gd name="T7" fmla="*/ 143 h 65"/>
                <a:gd name="T8" fmla="*/ 777 w 149"/>
                <a:gd name="T9" fmla="*/ 322 h 65"/>
                <a:gd name="T10" fmla="*/ 799 w 149"/>
                <a:gd name="T11" fmla="*/ 252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9" h="65">
                  <a:moveTo>
                    <a:pt x="146" y="51"/>
                  </a:moveTo>
                  <a:lnTo>
                    <a:pt x="149" y="37"/>
                  </a:lnTo>
                  <a:lnTo>
                    <a:pt x="6" y="0"/>
                  </a:lnTo>
                  <a:lnTo>
                    <a:pt x="0" y="29"/>
                  </a:lnTo>
                  <a:lnTo>
                    <a:pt x="142" y="65"/>
                  </a:lnTo>
                  <a:lnTo>
                    <a:pt x="146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1" name="Freeform 40"/>
            <p:cNvSpPr>
              <a:spLocks/>
            </p:cNvSpPr>
            <p:nvPr/>
          </p:nvSpPr>
          <p:spPr bwMode="auto">
            <a:xfrm>
              <a:off x="2785" y="6402"/>
              <a:ext cx="28" cy="45"/>
            </a:xfrm>
            <a:custGeom>
              <a:avLst/>
              <a:gdLst>
                <a:gd name="T0" fmla="*/ 0 w 18"/>
                <a:gd name="T1" fmla="*/ 186 h 28"/>
                <a:gd name="T2" fmla="*/ 75 w 18"/>
                <a:gd name="T3" fmla="*/ 175 h 28"/>
                <a:gd name="T4" fmla="*/ 106 w 18"/>
                <a:gd name="T5" fmla="*/ 111 h 28"/>
                <a:gd name="T6" fmla="*/ 96 w 18"/>
                <a:gd name="T7" fmla="*/ 42 h 28"/>
                <a:gd name="T8" fmla="*/ 40 w 18"/>
                <a:gd name="T9" fmla="*/ 0 h 28"/>
                <a:gd name="T10" fmla="*/ 0 w 18"/>
                <a:gd name="T11" fmla="*/ 186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8">
                  <a:moveTo>
                    <a:pt x="0" y="28"/>
                  </a:moveTo>
                  <a:lnTo>
                    <a:pt x="13" y="26"/>
                  </a:lnTo>
                  <a:lnTo>
                    <a:pt x="18" y="17"/>
                  </a:lnTo>
                  <a:lnTo>
                    <a:pt x="17" y="6"/>
                  </a:lnTo>
                  <a:lnTo>
                    <a:pt x="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2" name="Freeform 41"/>
            <p:cNvSpPr>
              <a:spLocks/>
            </p:cNvSpPr>
            <p:nvPr/>
          </p:nvSpPr>
          <p:spPr bwMode="auto">
            <a:xfrm>
              <a:off x="2785" y="6296"/>
              <a:ext cx="28" cy="41"/>
            </a:xfrm>
            <a:custGeom>
              <a:avLst/>
              <a:gdLst>
                <a:gd name="T0" fmla="*/ 40 w 18"/>
                <a:gd name="T1" fmla="*/ 116 h 29"/>
                <a:gd name="T2" fmla="*/ 96 w 18"/>
                <a:gd name="T3" fmla="*/ 88 h 29"/>
                <a:gd name="T4" fmla="*/ 106 w 18"/>
                <a:gd name="T5" fmla="*/ 47 h 29"/>
                <a:gd name="T6" fmla="*/ 75 w 18"/>
                <a:gd name="T7" fmla="*/ 8 h 29"/>
                <a:gd name="T8" fmla="*/ 0 w 18"/>
                <a:gd name="T9" fmla="*/ 0 h 29"/>
                <a:gd name="T10" fmla="*/ 40 w 18"/>
                <a:gd name="T11" fmla="*/ 116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9">
                  <a:moveTo>
                    <a:pt x="7" y="29"/>
                  </a:moveTo>
                  <a:lnTo>
                    <a:pt x="17" y="22"/>
                  </a:lnTo>
                  <a:lnTo>
                    <a:pt x="18" y="11"/>
                  </a:lnTo>
                  <a:lnTo>
                    <a:pt x="13" y="2"/>
                  </a:lnTo>
                  <a:lnTo>
                    <a:pt x="0" y="0"/>
                  </a:lnTo>
                  <a:lnTo>
                    <a:pt x="7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3" name="Freeform 42"/>
            <p:cNvSpPr>
              <a:spLocks/>
            </p:cNvSpPr>
            <p:nvPr/>
          </p:nvSpPr>
          <p:spPr bwMode="auto">
            <a:xfrm>
              <a:off x="2567" y="6296"/>
              <a:ext cx="228" cy="95"/>
            </a:xfrm>
            <a:custGeom>
              <a:avLst/>
              <a:gdLst>
                <a:gd name="T0" fmla="*/ 18 w 149"/>
                <a:gd name="T1" fmla="*/ 235 h 65"/>
                <a:gd name="T2" fmla="*/ 32 w 149"/>
                <a:gd name="T3" fmla="*/ 297 h 65"/>
                <a:gd name="T4" fmla="*/ 817 w 149"/>
                <a:gd name="T5" fmla="*/ 130 h 65"/>
                <a:gd name="T6" fmla="*/ 777 w 149"/>
                <a:gd name="T7" fmla="*/ 0 h 65"/>
                <a:gd name="T8" fmla="*/ 0 w 149"/>
                <a:gd name="T9" fmla="*/ 165 h 65"/>
                <a:gd name="T10" fmla="*/ 18 w 149"/>
                <a:gd name="T11" fmla="*/ 235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9" h="65">
                  <a:moveTo>
                    <a:pt x="3" y="51"/>
                  </a:moveTo>
                  <a:lnTo>
                    <a:pt x="6" y="65"/>
                  </a:lnTo>
                  <a:lnTo>
                    <a:pt x="149" y="29"/>
                  </a:lnTo>
                  <a:lnTo>
                    <a:pt x="142" y="0"/>
                  </a:lnTo>
                  <a:lnTo>
                    <a:pt x="0" y="36"/>
                  </a:lnTo>
                  <a:lnTo>
                    <a:pt x="3" y="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4" name="Freeform 43"/>
            <p:cNvSpPr>
              <a:spLocks/>
            </p:cNvSpPr>
            <p:nvPr/>
          </p:nvSpPr>
          <p:spPr bwMode="auto">
            <a:xfrm>
              <a:off x="2553" y="6350"/>
              <a:ext cx="28" cy="41"/>
            </a:xfrm>
            <a:custGeom>
              <a:avLst/>
              <a:gdLst>
                <a:gd name="T0" fmla="*/ 81 w 17"/>
                <a:gd name="T1" fmla="*/ 0 h 29"/>
                <a:gd name="T2" fmla="*/ 8 w 17"/>
                <a:gd name="T3" fmla="*/ 28 h 29"/>
                <a:gd name="T4" fmla="*/ 0 w 17"/>
                <a:gd name="T5" fmla="*/ 69 h 29"/>
                <a:gd name="T6" fmla="*/ 43 w 17"/>
                <a:gd name="T7" fmla="*/ 107 h 29"/>
                <a:gd name="T8" fmla="*/ 125 w 17"/>
                <a:gd name="T9" fmla="*/ 116 h 29"/>
                <a:gd name="T10" fmla="*/ 81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1" y="0"/>
                  </a:moveTo>
                  <a:lnTo>
                    <a:pt x="1" y="7"/>
                  </a:lnTo>
                  <a:lnTo>
                    <a:pt x="0" y="18"/>
                  </a:lnTo>
                  <a:lnTo>
                    <a:pt x="6" y="27"/>
                  </a:lnTo>
                  <a:lnTo>
                    <a:pt x="17" y="2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5" name="Freeform 44"/>
            <p:cNvSpPr>
              <a:spLocks/>
            </p:cNvSpPr>
            <p:nvPr/>
          </p:nvSpPr>
          <p:spPr bwMode="auto">
            <a:xfrm>
              <a:off x="2614" y="6341"/>
              <a:ext cx="188" cy="61"/>
            </a:xfrm>
            <a:custGeom>
              <a:avLst/>
              <a:gdLst>
                <a:gd name="T0" fmla="*/ 0 w 127"/>
                <a:gd name="T1" fmla="*/ 94 h 42"/>
                <a:gd name="T2" fmla="*/ 0 w 127"/>
                <a:gd name="T3" fmla="*/ 187 h 42"/>
                <a:gd name="T4" fmla="*/ 610 w 127"/>
                <a:gd name="T5" fmla="*/ 187 h 42"/>
                <a:gd name="T6" fmla="*/ 610 w 127"/>
                <a:gd name="T7" fmla="*/ 0 h 42"/>
                <a:gd name="T8" fmla="*/ 0 w 127"/>
                <a:gd name="T9" fmla="*/ 0 h 42"/>
                <a:gd name="T10" fmla="*/ 0 w 127"/>
                <a:gd name="T11" fmla="*/ 94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42">
                  <a:moveTo>
                    <a:pt x="0" y="21"/>
                  </a:moveTo>
                  <a:lnTo>
                    <a:pt x="0" y="42"/>
                  </a:lnTo>
                  <a:lnTo>
                    <a:pt x="127" y="42"/>
                  </a:lnTo>
                  <a:lnTo>
                    <a:pt x="127" y="0"/>
                  </a:lnTo>
                  <a:lnTo>
                    <a:pt x="0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26" name="Text Box 45"/>
            <p:cNvSpPr txBox="1">
              <a:spLocks noChangeArrowheads="1"/>
            </p:cNvSpPr>
            <p:nvPr/>
          </p:nvSpPr>
          <p:spPr bwMode="auto">
            <a:xfrm>
              <a:off x="2861" y="4544"/>
              <a:ext cx="1685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200" b="1">
                  <a:solidFill>
                    <a:srgbClr val="000000"/>
                  </a:solidFill>
                </a:rPr>
                <a:t>PLAN</a:t>
              </a:r>
              <a:endParaRPr lang="nb-NO" altLang="nb-NO"/>
            </a:p>
          </p:txBody>
        </p:sp>
        <p:sp>
          <p:nvSpPr>
            <p:cNvPr id="20527" name="WordArt 46"/>
            <p:cNvSpPr>
              <a:spLocks noChangeArrowheads="1" noChangeShapeType="1" noTextEdit="1"/>
            </p:cNvSpPr>
            <p:nvPr/>
          </p:nvSpPr>
          <p:spPr bwMode="auto">
            <a:xfrm rot="17258375">
              <a:off x="5483" y="4456"/>
              <a:ext cx="1757" cy="24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1370447"/>
                </a:avLst>
              </a:prstTxWarp>
            </a:bodyPr>
            <a:lstStyle/>
            <a:p>
              <a:pPr algn="ctr"/>
              <a:r>
                <a:rPr lang="nb-NO" sz="12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EVALUATING</a:t>
              </a:r>
            </a:p>
          </p:txBody>
        </p:sp>
        <p:sp>
          <p:nvSpPr>
            <p:cNvPr id="20528" name="WordArt 47"/>
            <p:cNvSpPr>
              <a:spLocks noChangeArrowheads="1" noChangeShapeType="1" noTextEdit="1"/>
            </p:cNvSpPr>
            <p:nvPr/>
          </p:nvSpPr>
          <p:spPr bwMode="auto">
            <a:xfrm rot="20646754">
              <a:off x="2982" y="7404"/>
              <a:ext cx="1445" cy="12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611213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M</a:t>
              </a:r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APPING</a:t>
              </a:r>
              <a:endParaRPr lang="nb-NO" sz="1000" b="1" kern="10" dirty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529" name="WordArt 48"/>
            <p:cNvSpPr>
              <a:spLocks noChangeArrowheads="1" noChangeShapeType="1" noTextEdit="1"/>
            </p:cNvSpPr>
            <p:nvPr/>
          </p:nvSpPr>
          <p:spPr bwMode="auto">
            <a:xfrm rot="-2732719">
              <a:off x="4382" y="6248"/>
              <a:ext cx="2064" cy="27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372065"/>
                </a:avLst>
              </a:prstTxWarp>
            </a:bodyPr>
            <a:lstStyle/>
            <a:p>
              <a:pPr algn="ctr"/>
              <a:r>
                <a:rPr lang="nb-NO" sz="12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PROGRAMMING</a:t>
              </a:r>
            </a:p>
          </p:txBody>
        </p:sp>
        <p:sp>
          <p:nvSpPr>
            <p:cNvPr id="20530" name="AutoShape 49"/>
            <p:cNvSpPr>
              <a:spLocks noChangeArrowheads="1"/>
            </p:cNvSpPr>
            <p:nvPr/>
          </p:nvSpPr>
          <p:spPr bwMode="auto">
            <a:xfrm rot="-1161540">
              <a:off x="3898" y="4351"/>
              <a:ext cx="170" cy="168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0531" name="AutoShape 50"/>
            <p:cNvSpPr>
              <a:spLocks noChangeArrowheads="1"/>
            </p:cNvSpPr>
            <p:nvPr/>
          </p:nvSpPr>
          <p:spPr bwMode="auto">
            <a:xfrm rot="2644557">
              <a:off x="3306" y="4957"/>
              <a:ext cx="168" cy="168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0532" name="Line 51"/>
            <p:cNvSpPr>
              <a:spLocks noChangeShapeType="1"/>
            </p:cNvSpPr>
            <p:nvPr/>
          </p:nvSpPr>
          <p:spPr bwMode="auto">
            <a:xfrm flipV="1">
              <a:off x="2527" y="3600"/>
              <a:ext cx="4437" cy="5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0533" name="Line 52"/>
            <p:cNvSpPr>
              <a:spLocks noChangeShapeType="1"/>
            </p:cNvSpPr>
            <p:nvPr/>
          </p:nvSpPr>
          <p:spPr bwMode="auto">
            <a:xfrm>
              <a:off x="2527" y="3657"/>
              <a:ext cx="29" cy="43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99466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3200" dirty="0"/>
              <a:t>KARTLEGGING 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apping</a:t>
            </a:r>
            <a:r>
              <a:rPr lang="nb-NO" altLang="nb-NO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31178" y="1709738"/>
            <a:ext cx="9279622" cy="46466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altLang="nb-NO" sz="2400" dirty="0"/>
              <a:t>Evne til å analysere en målrettet handlingsplan i rekkefølge for å identifisere hindringer/begrensinger og organisere seg selv, objekter eller oppgavens omgivelser.</a:t>
            </a:r>
          </a:p>
          <a:p>
            <a:pPr marL="0" indent="0">
              <a:buNone/>
            </a:pPr>
            <a:endParaRPr lang="nb-NO" altLang="nb-NO" sz="2400" dirty="0"/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Kjenner målet </a:t>
            </a:r>
            <a:r>
              <a:rPr lang="nb-NO" altLang="nb-NO" sz="2400" i="1" dirty="0" err="1"/>
              <a:t>Knows</a:t>
            </a:r>
            <a:r>
              <a:rPr lang="nb-NO" altLang="nb-NO" sz="2400" i="1" dirty="0"/>
              <a:t> goal. </a:t>
            </a:r>
            <a:r>
              <a:rPr lang="nb-NO" altLang="nb-NO" sz="2400" dirty="0"/>
              <a:t>Har mål, formulerer mål og husker målet gjennom utførelsen.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Identifiserer hindringer </a:t>
            </a:r>
            <a:r>
              <a:rPr lang="nb-NO" altLang="nb-NO" sz="2400" i="1" dirty="0" err="1"/>
              <a:t>Identifies</a:t>
            </a:r>
            <a:r>
              <a:rPr lang="nb-NO" altLang="nb-NO" sz="2400" i="1" dirty="0"/>
              <a:t> </a:t>
            </a:r>
            <a:r>
              <a:rPr lang="nb-NO" altLang="nb-NO" sz="2400" i="1" dirty="0" err="1"/>
              <a:t>obstacles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Gransker handlingsplanen. Utforsker og identifiserer mulige hindringer for å fullføre oppgaven.</a:t>
            </a:r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Organiserer </a:t>
            </a:r>
            <a:r>
              <a:rPr lang="nb-NO" altLang="nb-NO" sz="2400" i="1" dirty="0" err="1"/>
              <a:t>Organises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Plasserer objektene og kroppen for å starte oppgaven. Omorganiserer omgivelsene etter som oppgaven skrider frem. </a:t>
            </a:r>
          </a:p>
        </p:txBody>
      </p:sp>
    </p:spTree>
    <p:extLst>
      <p:ext uri="{BB962C8B-B14F-4D97-AF65-F5344CB8AC3E}">
        <p14:creationId xmlns:p14="http://schemas.microsoft.com/office/powerpoint/2010/main" val="404895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3200" dirty="0"/>
              <a:t>PROGRAMMERING </a:t>
            </a:r>
            <a:r>
              <a:rPr lang="nb-NO" altLang="nb-NO" sz="3200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nb-NO" altLang="nb-NO" sz="3200" dirty="0">
                <a:solidFill>
                  <a:schemeClr val="tx2">
                    <a:lumMod val="75000"/>
                  </a:schemeClr>
                </a:solidFill>
              </a:rPr>
              <a:t>rogramming</a:t>
            </a:r>
            <a:r>
              <a:rPr lang="nb-NO" altLang="nb-NO" dirty="0" smtClean="0"/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73123" y="1557338"/>
            <a:ext cx="9237677" cy="489585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nb-NO" altLang="nb-NO" dirty="0"/>
              <a:t>	</a:t>
            </a:r>
            <a:r>
              <a:rPr lang="nb-NO" altLang="nb-NO" sz="2400" b="1" dirty="0"/>
              <a:t>Evne til å velge, sekvensere og kalibrere en handlingsplan og tilpasse planen når dette er nødvendig.</a:t>
            </a:r>
            <a:r>
              <a:rPr lang="nb-NO" altLang="nb-NO" sz="2400" dirty="0"/>
              <a:t> </a:t>
            </a:r>
            <a:endParaRPr lang="nb-NO" altLang="nb-NO" sz="2400" dirty="0" smtClean="0"/>
          </a:p>
          <a:p>
            <a:pPr>
              <a:buFontTx/>
              <a:buNone/>
            </a:pPr>
            <a:endParaRPr lang="nb-NO" altLang="nb-NO" sz="2400" dirty="0"/>
          </a:p>
          <a:p>
            <a:r>
              <a:rPr lang="nb-NO" altLang="nb-NO" sz="2400" b="1" dirty="0"/>
              <a:t>Velger </a:t>
            </a:r>
            <a:r>
              <a:rPr lang="nb-NO" altLang="nb-NO" sz="2400" i="1" dirty="0" err="1"/>
              <a:t>Chooses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Velger hensiktsmessige ting og kroppsdeler. Velger lokalisering. Velger handling og steg for en spesifikk oppgave omgivelse.</a:t>
            </a:r>
          </a:p>
          <a:p>
            <a:r>
              <a:rPr lang="nb-NO" altLang="nb-NO" sz="2400" b="1" dirty="0"/>
              <a:t>Sekvenserer </a:t>
            </a:r>
            <a:r>
              <a:rPr lang="nb-NO" altLang="nb-NO" sz="2400" i="1" dirty="0" err="1"/>
              <a:t>Sequences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Utfører oppgaven med logisk progresjon. Lager myke overganger mellom de ulike deler av oppgaven.</a:t>
            </a:r>
          </a:p>
          <a:p>
            <a:r>
              <a:rPr lang="nb-NO" altLang="nb-NO" sz="2400" b="1" dirty="0"/>
              <a:t>Kalibrerer </a:t>
            </a:r>
            <a:r>
              <a:rPr lang="nb-NO" altLang="nb-NO" sz="2400" i="1" dirty="0" err="1"/>
              <a:t>Calibrates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Regulerer eller graderer kraften, farten og bevegelsesutslag i utførelsen av en handling eller et steg.</a:t>
            </a:r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97109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Hensikt med PRPP kartleggingen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b-NO" sz="2400" dirty="0"/>
          </a:p>
          <a:p>
            <a:pPr marL="0" indent="0" algn="ctr">
              <a:buNone/>
            </a:pPr>
            <a:r>
              <a:rPr lang="nb-NO" sz="2400" dirty="0"/>
              <a:t>er å identifisere personens vansker med anvende strategiske informasjonsprosess strategier gjennom aktivitetsutførelse og frembringe fokus for intervensjon</a:t>
            </a:r>
          </a:p>
          <a:p>
            <a:pPr marL="0" indent="0" algn="ctr">
              <a:buNone/>
            </a:pPr>
            <a:endParaRPr lang="nb-NO" sz="2400" dirty="0"/>
          </a:p>
          <a:p>
            <a:pPr marL="0" indent="0" algn="ctr">
              <a:buNone/>
            </a:pPr>
            <a:r>
              <a:rPr lang="nb-NO" sz="2400" dirty="0"/>
              <a:t>dette basert på en underliggende </a:t>
            </a:r>
            <a:r>
              <a:rPr lang="nb-NO" sz="2400" dirty="0"/>
              <a:t>antakelse </a:t>
            </a:r>
            <a:r>
              <a:rPr lang="nb-NO" sz="2400" dirty="0"/>
              <a:t>om er </a:t>
            </a:r>
            <a:r>
              <a:rPr lang="nb-NO" sz="2400" dirty="0"/>
              <a:t>at det er mulig å observere en persons kapasitet til å prosessere krav i hverdagslivets </a:t>
            </a:r>
            <a:r>
              <a:rPr lang="nb-NO" sz="2400" dirty="0"/>
              <a:t>aktiviteter og kontekst, identifisere og bruke disse for å fastslå behov for ergoterapeutisk intervensjon</a:t>
            </a:r>
            <a:endParaRPr lang="nb-NO" sz="2400" dirty="0"/>
          </a:p>
          <a:p>
            <a:pPr marL="0" indent="0" algn="ctr">
              <a:buNone/>
            </a:pPr>
            <a:endParaRPr lang="en-GB" sz="24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816865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336" y="669924"/>
            <a:ext cx="6588308" cy="1004888"/>
          </a:xfrm>
        </p:spPr>
        <p:txBody>
          <a:bodyPr/>
          <a:lstStyle/>
          <a:p>
            <a:r>
              <a:rPr lang="nb-NO" altLang="nb-NO" sz="3200" dirty="0"/>
              <a:t>EVALUERING</a:t>
            </a:r>
            <a:r>
              <a:rPr lang="nb-NO" altLang="nb-NO" sz="3200" i="1" dirty="0"/>
              <a:t> </a:t>
            </a:r>
            <a:r>
              <a:rPr lang="nb-NO" altLang="nb-NO" sz="3200" i="1" dirty="0">
                <a:solidFill>
                  <a:schemeClr val="tx2">
                    <a:lumMod val="75000"/>
                  </a:schemeClr>
                </a:solidFill>
              </a:rPr>
              <a:t>E</a:t>
            </a:r>
            <a:r>
              <a:rPr lang="nb-NO" altLang="nb-NO" sz="3200" i="1" dirty="0">
                <a:solidFill>
                  <a:schemeClr val="tx2">
                    <a:lumMod val="75000"/>
                  </a:schemeClr>
                </a:solidFill>
              </a:rPr>
              <a:t>valuation</a:t>
            </a:r>
            <a:r>
              <a:rPr lang="nb-NO" altLang="nb-NO" dirty="0" smtClean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283516" y="2038605"/>
            <a:ext cx="9228621" cy="4470349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nb-NO" altLang="nb-NO" sz="2400" dirty="0"/>
              <a:t>	</a:t>
            </a:r>
            <a:r>
              <a:rPr lang="nb-NO" altLang="nb-NO" sz="2400" b="1" dirty="0"/>
              <a:t>er evnen til å diskriminere mellom relevant og irrelevant stimuli for å få objekter og kroppsdeler til å passe sammen og/eller differensiere</a:t>
            </a:r>
            <a:r>
              <a:rPr lang="nb-NO" altLang="nb-NO" sz="2400" dirty="0"/>
              <a:t>. </a:t>
            </a:r>
          </a:p>
          <a:p>
            <a:r>
              <a:rPr lang="nb-NO" altLang="nb-NO" sz="2400" b="1" dirty="0"/>
              <a:t>Stiller spørsmål </a:t>
            </a:r>
            <a:r>
              <a:rPr lang="nb-NO" altLang="nb-NO" sz="2400" i="1" dirty="0"/>
              <a:t>Questions. </a:t>
            </a:r>
            <a:r>
              <a:rPr lang="nb-NO" altLang="nb-NO" sz="2400" dirty="0"/>
              <a:t>Spør hvor manglende ting befinner seg. Nøler, leter eller undersøker aspekter av oppgaven i rett øyeblikk for å kunne gjøre nødvendige forandringer.</a:t>
            </a:r>
          </a:p>
          <a:p>
            <a:r>
              <a:rPr lang="nb-NO" altLang="nb-NO" sz="2400" b="1" dirty="0"/>
              <a:t>Analyserer </a:t>
            </a:r>
            <a:r>
              <a:rPr lang="nb-NO" altLang="nb-NO" sz="2400" i="1" dirty="0"/>
              <a:t>Analyses. </a:t>
            </a:r>
            <a:r>
              <a:rPr lang="nb-NO" altLang="nb-NO" sz="2400" dirty="0"/>
              <a:t>Stopper opp for å evaluere en spesifikk hindring.</a:t>
            </a:r>
          </a:p>
          <a:p>
            <a:r>
              <a:rPr lang="nb-NO" altLang="nb-NO" sz="2400" b="1" dirty="0"/>
              <a:t>Vurderer </a:t>
            </a:r>
            <a:r>
              <a:rPr lang="nb-NO" altLang="nb-NO" sz="2400" i="1" dirty="0" err="1"/>
              <a:t>Jugdes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Gjør trygge og gjennomtenkte beslutninger. Tar med i betraktning sin fysiske kapasitet og begrensinger i oppgavens omgivelser</a:t>
            </a:r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184375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1884" y="485946"/>
            <a:ext cx="9282266" cy="1035050"/>
          </a:xfrm>
        </p:spPr>
        <p:txBody>
          <a:bodyPr>
            <a:normAutofit/>
          </a:bodyPr>
          <a:lstStyle/>
          <a:p>
            <a:r>
              <a:rPr lang="nb-NO" altLang="nb-NO" sz="3200" dirty="0" err="1"/>
              <a:t>Prosesstrategi</a:t>
            </a:r>
            <a:r>
              <a:rPr lang="nb-NO" altLang="nb-NO" sz="3200" dirty="0"/>
              <a:t> i PLANLEGGE kvadranten</a:t>
            </a:r>
            <a:r>
              <a:rPr lang="nb-NO" altLang="nb-NO" sz="2800" dirty="0"/>
              <a:t/>
            </a:r>
            <a:br>
              <a:rPr lang="nb-NO" altLang="nb-NO" sz="2800" dirty="0"/>
            </a:br>
            <a:r>
              <a:rPr lang="nb-NO" sz="2000" dirty="0"/>
              <a:t>Ved utførelse av en oppgave kan personen observeres når han</a:t>
            </a:r>
            <a:r>
              <a:rPr lang="nb-NO" sz="2000" dirty="0"/>
              <a:t>:</a:t>
            </a:r>
            <a:endParaRPr lang="nb-NO" altLang="nb-NO" sz="20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594840"/>
          </a:xfrm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nb-NO" sz="2600" dirty="0"/>
              <a:t>Forutser hva som vil skje</a:t>
            </a:r>
          </a:p>
          <a:p>
            <a:pPr>
              <a:defRPr/>
            </a:pPr>
            <a:r>
              <a:rPr lang="nb-NO" sz="2600" dirty="0"/>
              <a:t>Oppdager hindringer eller problem som finnes</a:t>
            </a:r>
          </a:p>
          <a:p>
            <a:pPr>
              <a:defRPr/>
            </a:pPr>
            <a:r>
              <a:rPr lang="nb-NO" sz="2600" dirty="0"/>
              <a:t>Oppdager når informasjonen er ufullstendig og </a:t>
            </a:r>
            <a:r>
              <a:rPr lang="nb-NO" sz="2600" dirty="0" err="1"/>
              <a:t>prompter</a:t>
            </a:r>
            <a:r>
              <a:rPr lang="nb-NO" sz="2600" dirty="0"/>
              <a:t> videre leting.</a:t>
            </a:r>
          </a:p>
          <a:p>
            <a:pPr>
              <a:defRPr/>
            </a:pPr>
            <a:r>
              <a:rPr lang="nb-NO" sz="2600" dirty="0"/>
              <a:t>Smalner inn en rekke mulige responser</a:t>
            </a:r>
          </a:p>
          <a:p>
            <a:pPr>
              <a:defRPr/>
            </a:pPr>
            <a:r>
              <a:rPr lang="nb-NO" sz="2600" dirty="0"/>
              <a:t>Har evne til å lage hypoteser om hva som vil </a:t>
            </a:r>
            <a:r>
              <a:rPr lang="nb-NO" sz="2600" dirty="0" smtClean="0"/>
              <a:t>skje.</a:t>
            </a:r>
            <a:endParaRPr lang="nb-NO" sz="2600" dirty="0"/>
          </a:p>
          <a:p>
            <a:r>
              <a:rPr lang="nb-NO" altLang="nb-NO" sz="2600" dirty="0"/>
              <a:t>Gjenopptar undersøkelsen av problemet på ulik måte når </a:t>
            </a:r>
            <a:r>
              <a:rPr lang="nb-NO" altLang="nb-NO" sz="2600" dirty="0"/>
              <a:t>han/hun </a:t>
            </a:r>
            <a:r>
              <a:rPr lang="nb-NO" altLang="nb-NO" sz="2600" dirty="0"/>
              <a:t>står </a:t>
            </a:r>
            <a:r>
              <a:rPr lang="nb-NO" altLang="nb-NO" sz="2600" dirty="0"/>
              <a:t>fast</a:t>
            </a:r>
            <a:endParaRPr lang="nb-NO" altLang="nb-NO" sz="2600" dirty="0"/>
          </a:p>
          <a:p>
            <a:r>
              <a:rPr lang="nb-NO" altLang="nb-NO" sz="2600" dirty="0"/>
              <a:t>Formulerer en handlingsplan</a:t>
            </a:r>
          </a:p>
          <a:p>
            <a:r>
              <a:rPr lang="nb-NO" altLang="nb-NO" sz="2600" dirty="0"/>
              <a:t>Skifter til alternative strategier eller planer når nødvendig</a:t>
            </a:r>
          </a:p>
          <a:p>
            <a:r>
              <a:rPr lang="nb-NO" altLang="nb-NO" sz="2600" dirty="0"/>
              <a:t>Viser fleksibilitet og evne til omstilling i sin tenkning</a:t>
            </a:r>
          </a:p>
          <a:p>
            <a:r>
              <a:rPr lang="nb-NO" altLang="nb-NO" sz="2600" dirty="0"/>
              <a:t>Sjekker utførelsen </a:t>
            </a:r>
            <a:r>
              <a:rPr lang="nb-NO" altLang="nb-NO" sz="2600" dirty="0"/>
              <a:t>spontant</a:t>
            </a:r>
            <a:endParaRPr lang="nb-NO" altLang="nb-NO" sz="2600" dirty="0"/>
          </a:p>
        </p:txBody>
      </p:sp>
      <p:sp>
        <p:nvSpPr>
          <p:cNvPr id="24580" name="Plassholder for bunntekst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181831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4839" y="560975"/>
            <a:ext cx="8652387" cy="990168"/>
          </a:xfrm>
        </p:spPr>
        <p:txBody>
          <a:bodyPr>
            <a:normAutofit/>
          </a:bodyPr>
          <a:lstStyle/>
          <a:p>
            <a:r>
              <a:rPr lang="nb-NO" altLang="nb-NO" sz="3200" dirty="0">
                <a:solidFill>
                  <a:schemeClr val="tx2">
                    <a:lumMod val="75000"/>
                  </a:schemeClr>
                </a:solidFill>
              </a:rPr>
              <a:t>Utføre kvadranten The 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Perform</a:t>
            </a:r>
            <a:r>
              <a:rPr lang="nb-NO" altLang="nb-NO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b-NO" altLang="nb-NO" sz="3200" dirty="0" err="1">
                <a:solidFill>
                  <a:schemeClr val="tx2">
                    <a:lumMod val="75000"/>
                  </a:schemeClr>
                </a:solidFill>
              </a:rPr>
              <a:t>Quadrant</a:t>
            </a:r>
            <a:endParaRPr lang="nb-NO" altLang="nb-N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0543" y="1717610"/>
            <a:ext cx="4839572" cy="4572000"/>
          </a:xfrm>
        </p:spPr>
        <p:txBody>
          <a:bodyPr/>
          <a:lstStyle/>
          <a:p>
            <a:pPr>
              <a:buFontTx/>
              <a:buNone/>
            </a:pPr>
            <a:r>
              <a:rPr lang="nb-NO" altLang="nb-NO" dirty="0"/>
              <a:t>	</a:t>
            </a:r>
            <a:r>
              <a:rPr lang="nb-NO" altLang="nb-NO" sz="2400" b="1" dirty="0"/>
              <a:t>Mest motorisk, men også initiering og oversyn med aktiv deltakelse i alle typer respons som oppgaven krever.</a:t>
            </a:r>
          </a:p>
          <a:p>
            <a:r>
              <a:rPr lang="nb-NO" altLang="nb-NO" sz="2400" dirty="0"/>
              <a:t>INITIERING</a:t>
            </a:r>
          </a:p>
          <a:p>
            <a:r>
              <a:rPr lang="nb-NO" altLang="nb-NO" sz="2400" dirty="0"/>
              <a:t>FORTSETTELSE</a:t>
            </a:r>
          </a:p>
          <a:p>
            <a:r>
              <a:rPr lang="nb-NO" altLang="nb-NO" sz="2400" dirty="0"/>
              <a:t>KONTROLLERING</a:t>
            </a:r>
          </a:p>
          <a:p>
            <a:endParaRPr lang="nb-NO" altLang="nb-NO" sz="2600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052830" y="1695450"/>
            <a:ext cx="3998912" cy="4572000"/>
          </a:xfrm>
        </p:spPr>
        <p:txBody>
          <a:bodyPr/>
          <a:lstStyle/>
          <a:p>
            <a:endParaRPr lang="nb-NO" altLang="nb-NO" dirty="0"/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b-NO"/>
          </a:p>
        </p:txBody>
      </p:sp>
      <p:grpSp>
        <p:nvGrpSpPr>
          <p:cNvPr id="26630" name="Group 5"/>
          <p:cNvGrpSpPr>
            <a:grpSpLocks noChangeAspect="1"/>
          </p:cNvGrpSpPr>
          <p:nvPr/>
        </p:nvGrpSpPr>
        <p:grpSpPr bwMode="auto">
          <a:xfrm>
            <a:off x="6600826" y="2349500"/>
            <a:ext cx="3203575" cy="3263900"/>
            <a:chOff x="2527" y="2880"/>
            <a:chExt cx="4113" cy="4188"/>
          </a:xfrm>
        </p:grpSpPr>
        <p:sp>
          <p:nvSpPr>
            <p:cNvPr id="26631" name="AutoShape 6"/>
            <p:cNvSpPr>
              <a:spLocks noChangeAspect="1" noChangeArrowheads="1"/>
            </p:cNvSpPr>
            <p:nvPr/>
          </p:nvSpPr>
          <p:spPr bwMode="auto">
            <a:xfrm>
              <a:off x="2527" y="2880"/>
              <a:ext cx="4113" cy="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6632" name="Freeform 7"/>
            <p:cNvSpPr>
              <a:spLocks/>
            </p:cNvSpPr>
            <p:nvPr/>
          </p:nvSpPr>
          <p:spPr bwMode="auto">
            <a:xfrm>
              <a:off x="4038" y="3005"/>
              <a:ext cx="2529" cy="2543"/>
            </a:xfrm>
            <a:custGeom>
              <a:avLst/>
              <a:gdLst>
                <a:gd name="T0" fmla="*/ 6887 w 1811"/>
                <a:gd name="T1" fmla="*/ 6955 h 1811"/>
                <a:gd name="T2" fmla="*/ 6196 w 1811"/>
                <a:gd name="T3" fmla="*/ 6925 h 1811"/>
                <a:gd name="T4" fmla="*/ 5515 w 1811"/>
                <a:gd name="T5" fmla="*/ 6820 h 1811"/>
                <a:gd name="T6" fmla="*/ 4861 w 1811"/>
                <a:gd name="T7" fmla="*/ 6645 h 1811"/>
                <a:gd name="T8" fmla="*/ 4240 w 1811"/>
                <a:gd name="T9" fmla="*/ 6406 h 1811"/>
                <a:gd name="T10" fmla="*/ 3646 w 1811"/>
                <a:gd name="T11" fmla="*/ 6118 h 1811"/>
                <a:gd name="T12" fmla="*/ 3089 w 1811"/>
                <a:gd name="T13" fmla="*/ 5770 h 1811"/>
                <a:gd name="T14" fmla="*/ 2561 w 1811"/>
                <a:gd name="T15" fmla="*/ 5365 h 1811"/>
                <a:gd name="T16" fmla="*/ 2081 w 1811"/>
                <a:gd name="T17" fmla="*/ 4913 h 1811"/>
                <a:gd name="T18" fmla="*/ 1639 w 1811"/>
                <a:gd name="T19" fmla="*/ 4425 h 1811"/>
                <a:gd name="T20" fmla="*/ 1244 w 1811"/>
                <a:gd name="T21" fmla="*/ 3884 h 1811"/>
                <a:gd name="T22" fmla="*/ 901 w 1811"/>
                <a:gd name="T23" fmla="*/ 3311 h 1811"/>
                <a:gd name="T24" fmla="*/ 620 w 1811"/>
                <a:gd name="T25" fmla="*/ 2706 h 1811"/>
                <a:gd name="T26" fmla="*/ 387 w 1811"/>
                <a:gd name="T27" fmla="*/ 2070 h 1811"/>
                <a:gd name="T28" fmla="*/ 218 w 1811"/>
                <a:gd name="T29" fmla="*/ 1404 h 1811"/>
                <a:gd name="T30" fmla="*/ 115 w 1811"/>
                <a:gd name="T31" fmla="*/ 708 h 1811"/>
                <a:gd name="T32" fmla="*/ 84 w 1811"/>
                <a:gd name="T33" fmla="*/ 0 h 1811"/>
                <a:gd name="T34" fmla="*/ 11 w 1811"/>
                <a:gd name="T35" fmla="*/ 357 h 1811"/>
                <a:gd name="T36" fmla="*/ 84 w 1811"/>
                <a:gd name="T37" fmla="*/ 1069 h 1811"/>
                <a:gd name="T38" fmla="*/ 221 w 1811"/>
                <a:gd name="T39" fmla="*/ 1752 h 1811"/>
                <a:gd name="T40" fmla="*/ 422 w 1811"/>
                <a:gd name="T41" fmla="*/ 2418 h 1811"/>
                <a:gd name="T42" fmla="*/ 684 w 1811"/>
                <a:gd name="T43" fmla="*/ 3049 h 1811"/>
                <a:gd name="T44" fmla="*/ 1004 w 1811"/>
                <a:gd name="T45" fmla="*/ 3645 h 1811"/>
                <a:gd name="T46" fmla="*/ 1373 w 1811"/>
                <a:gd name="T47" fmla="*/ 4206 h 1811"/>
                <a:gd name="T48" fmla="*/ 1794 w 1811"/>
                <a:gd name="T49" fmla="*/ 4728 h 1811"/>
                <a:gd name="T50" fmla="*/ 2262 w 1811"/>
                <a:gd name="T51" fmla="*/ 5205 h 1811"/>
                <a:gd name="T52" fmla="*/ 2773 w 1811"/>
                <a:gd name="T53" fmla="*/ 5638 h 1811"/>
                <a:gd name="T54" fmla="*/ 3319 w 1811"/>
                <a:gd name="T55" fmla="*/ 6014 h 1811"/>
                <a:gd name="T56" fmla="*/ 3906 w 1811"/>
                <a:gd name="T57" fmla="*/ 6341 h 1811"/>
                <a:gd name="T58" fmla="*/ 4520 w 1811"/>
                <a:gd name="T59" fmla="*/ 6610 h 1811"/>
                <a:gd name="T60" fmla="*/ 5171 w 1811"/>
                <a:gd name="T61" fmla="*/ 6816 h 1811"/>
                <a:gd name="T62" fmla="*/ 5840 w 1811"/>
                <a:gd name="T63" fmla="*/ 6955 h 1811"/>
                <a:gd name="T64" fmla="*/ 6538 w 1811"/>
                <a:gd name="T65" fmla="*/ 7029 h 1811"/>
                <a:gd name="T66" fmla="*/ 6887 w 1811"/>
                <a:gd name="T67" fmla="*/ 7041 h 181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811" h="1811">
                  <a:moveTo>
                    <a:pt x="1811" y="1789"/>
                  </a:moveTo>
                  <a:lnTo>
                    <a:pt x="1811" y="1789"/>
                  </a:lnTo>
                  <a:lnTo>
                    <a:pt x="1719" y="1788"/>
                  </a:lnTo>
                  <a:lnTo>
                    <a:pt x="1629" y="1781"/>
                  </a:lnTo>
                  <a:lnTo>
                    <a:pt x="1539" y="1769"/>
                  </a:lnTo>
                  <a:lnTo>
                    <a:pt x="1450" y="1754"/>
                  </a:lnTo>
                  <a:lnTo>
                    <a:pt x="1364" y="1733"/>
                  </a:lnTo>
                  <a:lnTo>
                    <a:pt x="1278" y="1709"/>
                  </a:lnTo>
                  <a:lnTo>
                    <a:pt x="1196" y="1680"/>
                  </a:lnTo>
                  <a:lnTo>
                    <a:pt x="1115" y="1648"/>
                  </a:lnTo>
                  <a:lnTo>
                    <a:pt x="1036" y="1613"/>
                  </a:lnTo>
                  <a:lnTo>
                    <a:pt x="959" y="1574"/>
                  </a:lnTo>
                  <a:lnTo>
                    <a:pt x="884" y="1530"/>
                  </a:lnTo>
                  <a:lnTo>
                    <a:pt x="812" y="1484"/>
                  </a:lnTo>
                  <a:lnTo>
                    <a:pt x="740" y="1434"/>
                  </a:lnTo>
                  <a:lnTo>
                    <a:pt x="673" y="1380"/>
                  </a:lnTo>
                  <a:lnTo>
                    <a:pt x="609" y="1323"/>
                  </a:lnTo>
                  <a:lnTo>
                    <a:pt x="547" y="1264"/>
                  </a:lnTo>
                  <a:lnTo>
                    <a:pt x="488" y="1202"/>
                  </a:lnTo>
                  <a:lnTo>
                    <a:pt x="431" y="1138"/>
                  </a:lnTo>
                  <a:lnTo>
                    <a:pt x="377" y="1071"/>
                  </a:lnTo>
                  <a:lnTo>
                    <a:pt x="327" y="999"/>
                  </a:lnTo>
                  <a:lnTo>
                    <a:pt x="281" y="927"/>
                  </a:lnTo>
                  <a:lnTo>
                    <a:pt x="237" y="852"/>
                  </a:lnTo>
                  <a:lnTo>
                    <a:pt x="198" y="775"/>
                  </a:lnTo>
                  <a:lnTo>
                    <a:pt x="163" y="696"/>
                  </a:lnTo>
                  <a:lnTo>
                    <a:pt x="131" y="615"/>
                  </a:lnTo>
                  <a:lnTo>
                    <a:pt x="102" y="533"/>
                  </a:lnTo>
                  <a:lnTo>
                    <a:pt x="78" y="447"/>
                  </a:lnTo>
                  <a:lnTo>
                    <a:pt x="57" y="361"/>
                  </a:lnTo>
                  <a:lnTo>
                    <a:pt x="42" y="272"/>
                  </a:lnTo>
                  <a:lnTo>
                    <a:pt x="30" y="182"/>
                  </a:lnTo>
                  <a:lnTo>
                    <a:pt x="23" y="92"/>
                  </a:lnTo>
                  <a:lnTo>
                    <a:pt x="22" y="0"/>
                  </a:lnTo>
                  <a:lnTo>
                    <a:pt x="0" y="0"/>
                  </a:lnTo>
                  <a:lnTo>
                    <a:pt x="3" y="92"/>
                  </a:lnTo>
                  <a:lnTo>
                    <a:pt x="10" y="184"/>
                  </a:lnTo>
                  <a:lnTo>
                    <a:pt x="22" y="275"/>
                  </a:lnTo>
                  <a:lnTo>
                    <a:pt x="38" y="363"/>
                  </a:lnTo>
                  <a:lnTo>
                    <a:pt x="58" y="451"/>
                  </a:lnTo>
                  <a:lnTo>
                    <a:pt x="83" y="537"/>
                  </a:lnTo>
                  <a:lnTo>
                    <a:pt x="111" y="622"/>
                  </a:lnTo>
                  <a:lnTo>
                    <a:pt x="143" y="703"/>
                  </a:lnTo>
                  <a:lnTo>
                    <a:pt x="180" y="784"/>
                  </a:lnTo>
                  <a:lnTo>
                    <a:pt x="220" y="861"/>
                  </a:lnTo>
                  <a:lnTo>
                    <a:pt x="264" y="938"/>
                  </a:lnTo>
                  <a:lnTo>
                    <a:pt x="310" y="1010"/>
                  </a:lnTo>
                  <a:lnTo>
                    <a:pt x="361" y="1082"/>
                  </a:lnTo>
                  <a:lnTo>
                    <a:pt x="415" y="1151"/>
                  </a:lnTo>
                  <a:lnTo>
                    <a:pt x="472" y="1216"/>
                  </a:lnTo>
                  <a:lnTo>
                    <a:pt x="532" y="1279"/>
                  </a:lnTo>
                  <a:lnTo>
                    <a:pt x="595" y="1339"/>
                  </a:lnTo>
                  <a:lnTo>
                    <a:pt x="660" y="1396"/>
                  </a:lnTo>
                  <a:lnTo>
                    <a:pt x="729" y="1450"/>
                  </a:lnTo>
                  <a:lnTo>
                    <a:pt x="801" y="1501"/>
                  </a:lnTo>
                  <a:lnTo>
                    <a:pt x="873" y="1547"/>
                  </a:lnTo>
                  <a:lnTo>
                    <a:pt x="950" y="1591"/>
                  </a:lnTo>
                  <a:lnTo>
                    <a:pt x="1027" y="1631"/>
                  </a:lnTo>
                  <a:lnTo>
                    <a:pt x="1108" y="1668"/>
                  </a:lnTo>
                  <a:lnTo>
                    <a:pt x="1189" y="1700"/>
                  </a:lnTo>
                  <a:lnTo>
                    <a:pt x="1274" y="1728"/>
                  </a:lnTo>
                  <a:lnTo>
                    <a:pt x="1360" y="1753"/>
                  </a:lnTo>
                  <a:lnTo>
                    <a:pt x="1448" y="1773"/>
                  </a:lnTo>
                  <a:lnTo>
                    <a:pt x="1536" y="1789"/>
                  </a:lnTo>
                  <a:lnTo>
                    <a:pt x="1627" y="1801"/>
                  </a:lnTo>
                  <a:lnTo>
                    <a:pt x="1719" y="1808"/>
                  </a:lnTo>
                  <a:lnTo>
                    <a:pt x="1811" y="1811"/>
                  </a:lnTo>
                  <a:lnTo>
                    <a:pt x="1811" y="17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3" name="Freeform 8"/>
            <p:cNvSpPr>
              <a:spLocks/>
            </p:cNvSpPr>
            <p:nvPr/>
          </p:nvSpPr>
          <p:spPr bwMode="auto">
            <a:xfrm>
              <a:off x="2527" y="3005"/>
              <a:ext cx="4040" cy="4063"/>
            </a:xfrm>
            <a:custGeom>
              <a:avLst/>
              <a:gdLst>
                <a:gd name="T0" fmla="*/ 11026 w 2891"/>
                <a:gd name="T1" fmla="*/ 11193 h 2891"/>
                <a:gd name="T2" fmla="*/ 9909 w 2891"/>
                <a:gd name="T3" fmla="*/ 11136 h 2891"/>
                <a:gd name="T4" fmla="*/ 8821 w 2891"/>
                <a:gd name="T5" fmla="*/ 10971 h 2891"/>
                <a:gd name="T6" fmla="*/ 7773 w 2891"/>
                <a:gd name="T7" fmla="*/ 10694 h 2891"/>
                <a:gd name="T8" fmla="*/ 6769 w 2891"/>
                <a:gd name="T9" fmla="*/ 10310 h 2891"/>
                <a:gd name="T10" fmla="*/ 5813 w 2891"/>
                <a:gd name="T11" fmla="*/ 9843 h 2891"/>
                <a:gd name="T12" fmla="*/ 4912 w 2891"/>
                <a:gd name="T13" fmla="*/ 9280 h 2891"/>
                <a:gd name="T14" fmla="*/ 4069 w 2891"/>
                <a:gd name="T15" fmla="*/ 8639 h 2891"/>
                <a:gd name="T16" fmla="*/ 3294 w 2891"/>
                <a:gd name="T17" fmla="*/ 7908 h 2891"/>
                <a:gd name="T18" fmla="*/ 2581 w 2891"/>
                <a:gd name="T19" fmla="*/ 7114 h 2891"/>
                <a:gd name="T20" fmla="*/ 1951 w 2891"/>
                <a:gd name="T21" fmla="*/ 6253 h 2891"/>
                <a:gd name="T22" fmla="*/ 1402 w 2891"/>
                <a:gd name="T23" fmla="*/ 5333 h 2891"/>
                <a:gd name="T24" fmla="*/ 947 w 2891"/>
                <a:gd name="T25" fmla="*/ 4353 h 2891"/>
                <a:gd name="T26" fmla="*/ 572 w 2891"/>
                <a:gd name="T27" fmla="*/ 3328 h 2891"/>
                <a:gd name="T28" fmla="*/ 300 w 2891"/>
                <a:gd name="T29" fmla="*/ 2254 h 2891"/>
                <a:gd name="T30" fmla="*/ 137 w 2891"/>
                <a:gd name="T31" fmla="*/ 1144 h 2891"/>
                <a:gd name="T32" fmla="*/ 84 w 2891"/>
                <a:gd name="T33" fmla="*/ 0 h 2891"/>
                <a:gd name="T34" fmla="*/ 15 w 2891"/>
                <a:gd name="T35" fmla="*/ 576 h 2891"/>
                <a:gd name="T36" fmla="*/ 131 w 2891"/>
                <a:gd name="T37" fmla="*/ 1712 h 2891"/>
                <a:gd name="T38" fmla="*/ 352 w 2891"/>
                <a:gd name="T39" fmla="*/ 2808 h 2891"/>
                <a:gd name="T40" fmla="*/ 672 w 2891"/>
                <a:gd name="T41" fmla="*/ 3869 h 2891"/>
                <a:gd name="T42" fmla="*/ 1091 w 2891"/>
                <a:gd name="T43" fmla="*/ 4885 h 2891"/>
                <a:gd name="T44" fmla="*/ 1601 w 2891"/>
                <a:gd name="T45" fmla="*/ 5842 h 2891"/>
                <a:gd name="T46" fmla="*/ 2195 w 2891"/>
                <a:gd name="T47" fmla="*/ 6737 h 2891"/>
                <a:gd name="T48" fmla="*/ 2870 w 2891"/>
                <a:gd name="T49" fmla="*/ 7572 h 2891"/>
                <a:gd name="T50" fmla="*/ 3625 w 2891"/>
                <a:gd name="T51" fmla="*/ 8341 h 2891"/>
                <a:gd name="T52" fmla="*/ 4441 w 2891"/>
                <a:gd name="T53" fmla="*/ 9037 h 2891"/>
                <a:gd name="T54" fmla="*/ 5313 w 2891"/>
                <a:gd name="T55" fmla="*/ 9641 h 2891"/>
                <a:gd name="T56" fmla="*/ 6249 w 2891"/>
                <a:gd name="T57" fmla="*/ 10162 h 2891"/>
                <a:gd name="T58" fmla="*/ 7243 w 2891"/>
                <a:gd name="T59" fmla="*/ 10592 h 2891"/>
                <a:gd name="T60" fmla="*/ 8280 w 2891"/>
                <a:gd name="T61" fmla="*/ 10920 h 2891"/>
                <a:gd name="T62" fmla="*/ 9352 w 2891"/>
                <a:gd name="T63" fmla="*/ 11146 h 2891"/>
                <a:gd name="T64" fmla="*/ 10460 w 2891"/>
                <a:gd name="T65" fmla="*/ 11263 h 2891"/>
                <a:gd name="T66" fmla="*/ 11026 w 2891"/>
                <a:gd name="T67" fmla="*/ 11278 h 289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91" h="2891">
                  <a:moveTo>
                    <a:pt x="2891" y="2869"/>
                  </a:moveTo>
                  <a:lnTo>
                    <a:pt x="2891" y="2869"/>
                  </a:lnTo>
                  <a:lnTo>
                    <a:pt x="2743" y="2867"/>
                  </a:lnTo>
                  <a:lnTo>
                    <a:pt x="2598" y="2855"/>
                  </a:lnTo>
                  <a:lnTo>
                    <a:pt x="2454" y="2838"/>
                  </a:lnTo>
                  <a:lnTo>
                    <a:pt x="2313" y="2812"/>
                  </a:lnTo>
                  <a:lnTo>
                    <a:pt x="2175" y="2779"/>
                  </a:lnTo>
                  <a:lnTo>
                    <a:pt x="2038" y="2741"/>
                  </a:lnTo>
                  <a:lnTo>
                    <a:pt x="1906" y="2695"/>
                  </a:lnTo>
                  <a:lnTo>
                    <a:pt x="1775" y="2643"/>
                  </a:lnTo>
                  <a:lnTo>
                    <a:pt x="1648" y="2587"/>
                  </a:lnTo>
                  <a:lnTo>
                    <a:pt x="1524" y="2523"/>
                  </a:lnTo>
                  <a:lnTo>
                    <a:pt x="1404" y="2453"/>
                  </a:lnTo>
                  <a:lnTo>
                    <a:pt x="1288" y="2379"/>
                  </a:lnTo>
                  <a:lnTo>
                    <a:pt x="1175" y="2298"/>
                  </a:lnTo>
                  <a:lnTo>
                    <a:pt x="1067" y="2214"/>
                  </a:lnTo>
                  <a:lnTo>
                    <a:pt x="963" y="2123"/>
                  </a:lnTo>
                  <a:lnTo>
                    <a:pt x="864" y="2027"/>
                  </a:lnTo>
                  <a:lnTo>
                    <a:pt x="768" y="1928"/>
                  </a:lnTo>
                  <a:lnTo>
                    <a:pt x="677" y="1824"/>
                  </a:lnTo>
                  <a:lnTo>
                    <a:pt x="593" y="1716"/>
                  </a:lnTo>
                  <a:lnTo>
                    <a:pt x="512" y="1603"/>
                  </a:lnTo>
                  <a:lnTo>
                    <a:pt x="438" y="1487"/>
                  </a:lnTo>
                  <a:lnTo>
                    <a:pt x="368" y="1367"/>
                  </a:lnTo>
                  <a:lnTo>
                    <a:pt x="304" y="1243"/>
                  </a:lnTo>
                  <a:lnTo>
                    <a:pt x="248" y="1116"/>
                  </a:lnTo>
                  <a:lnTo>
                    <a:pt x="196" y="985"/>
                  </a:lnTo>
                  <a:lnTo>
                    <a:pt x="150" y="853"/>
                  </a:lnTo>
                  <a:lnTo>
                    <a:pt x="112" y="716"/>
                  </a:lnTo>
                  <a:lnTo>
                    <a:pt x="79" y="578"/>
                  </a:lnTo>
                  <a:lnTo>
                    <a:pt x="53" y="437"/>
                  </a:lnTo>
                  <a:lnTo>
                    <a:pt x="36" y="293"/>
                  </a:lnTo>
                  <a:lnTo>
                    <a:pt x="24" y="14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4" y="148"/>
                  </a:lnTo>
                  <a:lnTo>
                    <a:pt x="16" y="295"/>
                  </a:lnTo>
                  <a:lnTo>
                    <a:pt x="34" y="439"/>
                  </a:lnTo>
                  <a:lnTo>
                    <a:pt x="59" y="582"/>
                  </a:lnTo>
                  <a:lnTo>
                    <a:pt x="92" y="720"/>
                  </a:lnTo>
                  <a:lnTo>
                    <a:pt x="130" y="858"/>
                  </a:lnTo>
                  <a:lnTo>
                    <a:pt x="176" y="992"/>
                  </a:lnTo>
                  <a:lnTo>
                    <a:pt x="228" y="1122"/>
                  </a:lnTo>
                  <a:lnTo>
                    <a:pt x="286" y="1252"/>
                  </a:lnTo>
                  <a:lnTo>
                    <a:pt x="350" y="1376"/>
                  </a:lnTo>
                  <a:lnTo>
                    <a:pt x="420" y="1498"/>
                  </a:lnTo>
                  <a:lnTo>
                    <a:pt x="495" y="1614"/>
                  </a:lnTo>
                  <a:lnTo>
                    <a:pt x="575" y="1727"/>
                  </a:lnTo>
                  <a:lnTo>
                    <a:pt x="662" y="1837"/>
                  </a:lnTo>
                  <a:lnTo>
                    <a:pt x="753" y="1941"/>
                  </a:lnTo>
                  <a:lnTo>
                    <a:pt x="848" y="2043"/>
                  </a:lnTo>
                  <a:lnTo>
                    <a:pt x="950" y="2138"/>
                  </a:lnTo>
                  <a:lnTo>
                    <a:pt x="1054" y="2229"/>
                  </a:lnTo>
                  <a:lnTo>
                    <a:pt x="1164" y="2316"/>
                  </a:lnTo>
                  <a:lnTo>
                    <a:pt x="1277" y="2396"/>
                  </a:lnTo>
                  <a:lnTo>
                    <a:pt x="1393" y="2471"/>
                  </a:lnTo>
                  <a:lnTo>
                    <a:pt x="1515" y="2541"/>
                  </a:lnTo>
                  <a:lnTo>
                    <a:pt x="1639" y="2605"/>
                  </a:lnTo>
                  <a:lnTo>
                    <a:pt x="1769" y="2663"/>
                  </a:lnTo>
                  <a:lnTo>
                    <a:pt x="1899" y="2715"/>
                  </a:lnTo>
                  <a:lnTo>
                    <a:pt x="2033" y="2761"/>
                  </a:lnTo>
                  <a:lnTo>
                    <a:pt x="2171" y="2799"/>
                  </a:lnTo>
                  <a:lnTo>
                    <a:pt x="2309" y="2832"/>
                  </a:lnTo>
                  <a:lnTo>
                    <a:pt x="2452" y="2857"/>
                  </a:lnTo>
                  <a:lnTo>
                    <a:pt x="2596" y="2875"/>
                  </a:lnTo>
                  <a:lnTo>
                    <a:pt x="2743" y="2887"/>
                  </a:lnTo>
                  <a:lnTo>
                    <a:pt x="2891" y="2891"/>
                  </a:lnTo>
                  <a:lnTo>
                    <a:pt x="2891" y="28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4" name="Freeform 9"/>
            <p:cNvSpPr>
              <a:spLocks/>
            </p:cNvSpPr>
            <p:nvPr/>
          </p:nvSpPr>
          <p:spPr bwMode="auto">
            <a:xfrm>
              <a:off x="3067" y="4256"/>
              <a:ext cx="1330" cy="759"/>
            </a:xfrm>
            <a:custGeom>
              <a:avLst/>
              <a:gdLst>
                <a:gd name="T0" fmla="*/ 1 w 2191"/>
                <a:gd name="T1" fmla="*/ 158 h 1277"/>
                <a:gd name="T2" fmla="*/ 1 w 2191"/>
                <a:gd name="T3" fmla="*/ 159 h 1277"/>
                <a:gd name="T4" fmla="*/ 297 w 2191"/>
                <a:gd name="T5" fmla="*/ 2 h 1277"/>
                <a:gd name="T6" fmla="*/ 296 w 2191"/>
                <a:gd name="T7" fmla="*/ 0 h 1277"/>
                <a:gd name="T8" fmla="*/ 0 w 2191"/>
                <a:gd name="T9" fmla="*/ 157 h 1277"/>
                <a:gd name="T10" fmla="*/ 1 w 2191"/>
                <a:gd name="T11" fmla="*/ 158 h 12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91" h="1277">
                  <a:moveTo>
                    <a:pt x="5" y="1268"/>
                  </a:moveTo>
                  <a:lnTo>
                    <a:pt x="9" y="1277"/>
                  </a:lnTo>
                  <a:lnTo>
                    <a:pt x="2191" y="17"/>
                  </a:lnTo>
                  <a:lnTo>
                    <a:pt x="2182" y="0"/>
                  </a:lnTo>
                  <a:lnTo>
                    <a:pt x="0" y="1259"/>
                  </a:lnTo>
                  <a:lnTo>
                    <a:pt x="5" y="12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5" name="Freeform 10"/>
            <p:cNvSpPr>
              <a:spLocks/>
            </p:cNvSpPr>
            <p:nvPr/>
          </p:nvSpPr>
          <p:spPr bwMode="auto">
            <a:xfrm>
              <a:off x="4473" y="5188"/>
              <a:ext cx="850" cy="1227"/>
            </a:xfrm>
            <a:custGeom>
              <a:avLst/>
              <a:gdLst>
                <a:gd name="T0" fmla="*/ 2 w 1277"/>
                <a:gd name="T1" fmla="*/ 215 h 2191"/>
                <a:gd name="T2" fmla="*/ 3 w 1277"/>
                <a:gd name="T3" fmla="*/ 216 h 2191"/>
                <a:gd name="T4" fmla="*/ 251 w 1277"/>
                <a:gd name="T5" fmla="*/ 1 h 2191"/>
                <a:gd name="T6" fmla="*/ 247 w 1277"/>
                <a:gd name="T7" fmla="*/ 0 h 2191"/>
                <a:gd name="T8" fmla="*/ 0 w 1277"/>
                <a:gd name="T9" fmla="*/ 214 h 2191"/>
                <a:gd name="T10" fmla="*/ 2 w 1277"/>
                <a:gd name="T11" fmla="*/ 215 h 21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7" h="2191">
                  <a:moveTo>
                    <a:pt x="9" y="2186"/>
                  </a:moveTo>
                  <a:lnTo>
                    <a:pt x="18" y="2191"/>
                  </a:lnTo>
                  <a:lnTo>
                    <a:pt x="1277" y="9"/>
                  </a:lnTo>
                  <a:lnTo>
                    <a:pt x="1260" y="0"/>
                  </a:lnTo>
                  <a:lnTo>
                    <a:pt x="0" y="2182"/>
                  </a:lnTo>
                  <a:lnTo>
                    <a:pt x="9" y="21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6" name="Freeform 11"/>
            <p:cNvSpPr>
              <a:spLocks/>
            </p:cNvSpPr>
            <p:nvPr/>
          </p:nvSpPr>
          <p:spPr bwMode="auto">
            <a:xfrm>
              <a:off x="5044" y="3005"/>
              <a:ext cx="227" cy="761"/>
            </a:xfrm>
            <a:custGeom>
              <a:avLst/>
              <a:gdLst>
                <a:gd name="T0" fmla="*/ 625 w 162"/>
                <a:gd name="T1" fmla="*/ 2032 h 545"/>
                <a:gd name="T2" fmla="*/ 499 w 162"/>
                <a:gd name="T3" fmla="*/ 1797 h 545"/>
                <a:gd name="T4" fmla="*/ 392 w 162"/>
                <a:gd name="T5" fmla="*/ 1561 h 545"/>
                <a:gd name="T6" fmla="*/ 300 w 162"/>
                <a:gd name="T7" fmla="*/ 1307 h 545"/>
                <a:gd name="T8" fmla="*/ 224 w 162"/>
                <a:gd name="T9" fmla="*/ 1053 h 545"/>
                <a:gd name="T10" fmla="*/ 157 w 162"/>
                <a:gd name="T11" fmla="*/ 796 h 545"/>
                <a:gd name="T12" fmla="*/ 116 w 162"/>
                <a:gd name="T13" fmla="*/ 528 h 545"/>
                <a:gd name="T14" fmla="*/ 88 w 162"/>
                <a:gd name="T15" fmla="*/ 267 h 545"/>
                <a:gd name="T16" fmla="*/ 84 w 162"/>
                <a:gd name="T17" fmla="*/ 0 h 545"/>
                <a:gd name="T18" fmla="*/ 0 w 162"/>
                <a:gd name="T19" fmla="*/ 0 h 545"/>
                <a:gd name="T20" fmla="*/ 11 w 162"/>
                <a:gd name="T21" fmla="*/ 267 h 545"/>
                <a:gd name="T22" fmla="*/ 41 w 162"/>
                <a:gd name="T23" fmla="*/ 538 h 545"/>
                <a:gd name="T24" fmla="*/ 84 w 162"/>
                <a:gd name="T25" fmla="*/ 803 h 545"/>
                <a:gd name="T26" fmla="*/ 146 w 162"/>
                <a:gd name="T27" fmla="*/ 1067 h 545"/>
                <a:gd name="T28" fmla="*/ 224 w 162"/>
                <a:gd name="T29" fmla="*/ 1332 h 545"/>
                <a:gd name="T30" fmla="*/ 317 w 162"/>
                <a:gd name="T31" fmla="*/ 1585 h 545"/>
                <a:gd name="T32" fmla="*/ 432 w 162"/>
                <a:gd name="T33" fmla="*/ 1833 h 545"/>
                <a:gd name="T34" fmla="*/ 558 w 162"/>
                <a:gd name="T35" fmla="*/ 2072 h 545"/>
                <a:gd name="T36" fmla="*/ 625 w 162"/>
                <a:gd name="T37" fmla="*/ 2032 h 5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2" h="545">
                  <a:moveTo>
                    <a:pt x="162" y="534"/>
                  </a:moveTo>
                  <a:lnTo>
                    <a:pt x="129" y="473"/>
                  </a:lnTo>
                  <a:lnTo>
                    <a:pt x="102" y="411"/>
                  </a:lnTo>
                  <a:lnTo>
                    <a:pt x="78" y="344"/>
                  </a:lnTo>
                  <a:lnTo>
                    <a:pt x="58" y="277"/>
                  </a:lnTo>
                  <a:lnTo>
                    <a:pt x="41" y="209"/>
                  </a:lnTo>
                  <a:lnTo>
                    <a:pt x="30" y="139"/>
                  </a:lnTo>
                  <a:lnTo>
                    <a:pt x="23" y="70"/>
                  </a:lnTo>
                  <a:lnTo>
                    <a:pt x="22" y="0"/>
                  </a:lnTo>
                  <a:lnTo>
                    <a:pt x="0" y="0"/>
                  </a:lnTo>
                  <a:lnTo>
                    <a:pt x="3" y="70"/>
                  </a:lnTo>
                  <a:lnTo>
                    <a:pt x="11" y="142"/>
                  </a:lnTo>
                  <a:lnTo>
                    <a:pt x="22" y="211"/>
                  </a:lnTo>
                  <a:lnTo>
                    <a:pt x="38" y="281"/>
                  </a:lnTo>
                  <a:lnTo>
                    <a:pt x="58" y="350"/>
                  </a:lnTo>
                  <a:lnTo>
                    <a:pt x="82" y="417"/>
                  </a:lnTo>
                  <a:lnTo>
                    <a:pt x="112" y="482"/>
                  </a:lnTo>
                  <a:lnTo>
                    <a:pt x="145" y="545"/>
                  </a:lnTo>
                  <a:lnTo>
                    <a:pt x="162" y="5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7" name="Freeform 12"/>
            <p:cNvSpPr>
              <a:spLocks/>
            </p:cNvSpPr>
            <p:nvPr/>
          </p:nvSpPr>
          <p:spPr bwMode="auto">
            <a:xfrm>
              <a:off x="5806" y="4303"/>
              <a:ext cx="761" cy="232"/>
            </a:xfrm>
            <a:custGeom>
              <a:avLst/>
              <a:gdLst>
                <a:gd name="T0" fmla="*/ 2072 w 545"/>
                <a:gd name="T1" fmla="*/ 549 h 166"/>
                <a:gd name="T2" fmla="*/ 2072 w 545"/>
                <a:gd name="T3" fmla="*/ 549 h 166"/>
                <a:gd name="T4" fmla="*/ 1938 w 545"/>
                <a:gd name="T5" fmla="*/ 546 h 166"/>
                <a:gd name="T6" fmla="*/ 1801 w 545"/>
                <a:gd name="T7" fmla="*/ 546 h 166"/>
                <a:gd name="T8" fmla="*/ 1671 w 545"/>
                <a:gd name="T9" fmla="*/ 535 h 166"/>
                <a:gd name="T10" fmla="*/ 1536 w 545"/>
                <a:gd name="T11" fmla="*/ 520 h 166"/>
                <a:gd name="T12" fmla="*/ 1402 w 545"/>
                <a:gd name="T13" fmla="*/ 496 h 166"/>
                <a:gd name="T14" fmla="*/ 1269 w 545"/>
                <a:gd name="T15" fmla="*/ 472 h 166"/>
                <a:gd name="T16" fmla="*/ 1141 w 545"/>
                <a:gd name="T17" fmla="*/ 442 h 166"/>
                <a:gd name="T18" fmla="*/ 1010 w 545"/>
                <a:gd name="T19" fmla="*/ 409 h 166"/>
                <a:gd name="T20" fmla="*/ 881 w 545"/>
                <a:gd name="T21" fmla="*/ 372 h 166"/>
                <a:gd name="T22" fmla="*/ 757 w 545"/>
                <a:gd name="T23" fmla="*/ 328 h 166"/>
                <a:gd name="T24" fmla="*/ 631 w 545"/>
                <a:gd name="T25" fmla="*/ 281 h 166"/>
                <a:gd name="T26" fmla="*/ 508 w 545"/>
                <a:gd name="T27" fmla="*/ 232 h 166"/>
                <a:gd name="T28" fmla="*/ 385 w 545"/>
                <a:gd name="T29" fmla="*/ 180 h 166"/>
                <a:gd name="T30" fmla="*/ 275 w 545"/>
                <a:gd name="T31" fmla="*/ 123 h 166"/>
                <a:gd name="T32" fmla="*/ 156 w 545"/>
                <a:gd name="T33" fmla="*/ 67 h 166"/>
                <a:gd name="T34" fmla="*/ 40 w 545"/>
                <a:gd name="T35" fmla="*/ 0 h 166"/>
                <a:gd name="T36" fmla="*/ 0 w 545"/>
                <a:gd name="T37" fmla="*/ 67 h 166"/>
                <a:gd name="T38" fmla="*/ 123 w 545"/>
                <a:gd name="T39" fmla="*/ 133 h 166"/>
                <a:gd name="T40" fmla="*/ 240 w 545"/>
                <a:gd name="T41" fmla="*/ 191 h 166"/>
                <a:gd name="T42" fmla="*/ 357 w 545"/>
                <a:gd name="T43" fmla="*/ 256 h 166"/>
                <a:gd name="T44" fmla="*/ 487 w 545"/>
                <a:gd name="T45" fmla="*/ 309 h 166"/>
                <a:gd name="T46" fmla="*/ 606 w 545"/>
                <a:gd name="T47" fmla="*/ 358 h 166"/>
                <a:gd name="T48" fmla="*/ 733 w 545"/>
                <a:gd name="T49" fmla="*/ 404 h 166"/>
                <a:gd name="T50" fmla="*/ 866 w 545"/>
                <a:gd name="T51" fmla="*/ 447 h 166"/>
                <a:gd name="T52" fmla="*/ 997 w 545"/>
                <a:gd name="T53" fmla="*/ 482 h 166"/>
                <a:gd name="T54" fmla="*/ 1125 w 545"/>
                <a:gd name="T55" fmla="*/ 520 h 166"/>
                <a:gd name="T56" fmla="*/ 1264 w 545"/>
                <a:gd name="T57" fmla="*/ 546 h 166"/>
                <a:gd name="T58" fmla="*/ 1394 w 545"/>
                <a:gd name="T59" fmla="*/ 572 h 166"/>
                <a:gd name="T60" fmla="*/ 1526 w 545"/>
                <a:gd name="T61" fmla="*/ 591 h 166"/>
                <a:gd name="T62" fmla="*/ 1662 w 545"/>
                <a:gd name="T63" fmla="*/ 611 h 166"/>
                <a:gd name="T64" fmla="*/ 1801 w 545"/>
                <a:gd name="T65" fmla="*/ 623 h 166"/>
                <a:gd name="T66" fmla="*/ 1938 w 545"/>
                <a:gd name="T67" fmla="*/ 630 h 166"/>
                <a:gd name="T68" fmla="*/ 2072 w 545"/>
                <a:gd name="T69" fmla="*/ 633 h 166"/>
                <a:gd name="T70" fmla="*/ 2072 w 545"/>
                <a:gd name="T71" fmla="*/ 633 h 166"/>
                <a:gd name="T72" fmla="*/ 2072 w 545"/>
                <a:gd name="T73" fmla="*/ 549 h 1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45" h="166">
                  <a:moveTo>
                    <a:pt x="545" y="144"/>
                  </a:moveTo>
                  <a:lnTo>
                    <a:pt x="545" y="144"/>
                  </a:lnTo>
                  <a:lnTo>
                    <a:pt x="510" y="143"/>
                  </a:lnTo>
                  <a:lnTo>
                    <a:pt x="474" y="143"/>
                  </a:lnTo>
                  <a:lnTo>
                    <a:pt x="440" y="140"/>
                  </a:lnTo>
                  <a:lnTo>
                    <a:pt x="404" y="136"/>
                  </a:lnTo>
                  <a:lnTo>
                    <a:pt x="369" y="130"/>
                  </a:lnTo>
                  <a:lnTo>
                    <a:pt x="334" y="124"/>
                  </a:lnTo>
                  <a:lnTo>
                    <a:pt x="300" y="116"/>
                  </a:lnTo>
                  <a:lnTo>
                    <a:pt x="266" y="107"/>
                  </a:lnTo>
                  <a:lnTo>
                    <a:pt x="232" y="97"/>
                  </a:lnTo>
                  <a:lnTo>
                    <a:pt x="199" y="86"/>
                  </a:lnTo>
                  <a:lnTo>
                    <a:pt x="166" y="74"/>
                  </a:lnTo>
                  <a:lnTo>
                    <a:pt x="134" y="61"/>
                  </a:lnTo>
                  <a:lnTo>
                    <a:pt x="102" y="47"/>
                  </a:lnTo>
                  <a:lnTo>
                    <a:pt x="72" y="32"/>
                  </a:lnTo>
                  <a:lnTo>
                    <a:pt x="41" y="17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32" y="35"/>
                  </a:lnTo>
                  <a:lnTo>
                    <a:pt x="63" y="50"/>
                  </a:lnTo>
                  <a:lnTo>
                    <a:pt x="94" y="67"/>
                  </a:lnTo>
                  <a:lnTo>
                    <a:pt x="128" y="81"/>
                  </a:lnTo>
                  <a:lnTo>
                    <a:pt x="160" y="94"/>
                  </a:lnTo>
                  <a:lnTo>
                    <a:pt x="193" y="106"/>
                  </a:lnTo>
                  <a:lnTo>
                    <a:pt x="228" y="117"/>
                  </a:lnTo>
                  <a:lnTo>
                    <a:pt x="262" y="127"/>
                  </a:lnTo>
                  <a:lnTo>
                    <a:pt x="296" y="136"/>
                  </a:lnTo>
                  <a:lnTo>
                    <a:pt x="332" y="143"/>
                  </a:lnTo>
                  <a:lnTo>
                    <a:pt x="367" y="150"/>
                  </a:lnTo>
                  <a:lnTo>
                    <a:pt x="402" y="155"/>
                  </a:lnTo>
                  <a:lnTo>
                    <a:pt x="437" y="160"/>
                  </a:lnTo>
                  <a:lnTo>
                    <a:pt x="474" y="163"/>
                  </a:lnTo>
                  <a:lnTo>
                    <a:pt x="510" y="165"/>
                  </a:lnTo>
                  <a:lnTo>
                    <a:pt x="545" y="166"/>
                  </a:lnTo>
                  <a:lnTo>
                    <a:pt x="545" y="1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8" name="Freeform 13"/>
            <p:cNvSpPr>
              <a:spLocks/>
            </p:cNvSpPr>
            <p:nvPr/>
          </p:nvSpPr>
          <p:spPr bwMode="auto">
            <a:xfrm>
              <a:off x="6548" y="5512"/>
              <a:ext cx="24" cy="39"/>
            </a:xfrm>
            <a:custGeom>
              <a:avLst/>
              <a:gdLst>
                <a:gd name="T0" fmla="*/ 68 w 17"/>
                <a:gd name="T1" fmla="*/ 0 h 29"/>
                <a:gd name="T2" fmla="*/ 23 w 17"/>
                <a:gd name="T3" fmla="*/ 9 h 29"/>
                <a:gd name="T4" fmla="*/ 0 w 17"/>
                <a:gd name="T5" fmla="*/ 36 h 29"/>
                <a:gd name="T6" fmla="*/ 1 w 17"/>
                <a:gd name="T7" fmla="*/ 73 h 29"/>
                <a:gd name="T8" fmla="*/ 45 w 17"/>
                <a:gd name="T9" fmla="*/ 94 h 29"/>
                <a:gd name="T10" fmla="*/ 68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7" y="0"/>
                  </a:moveTo>
                  <a:lnTo>
                    <a:pt x="6" y="3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11" y="2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39" name="Freeform 14"/>
            <p:cNvSpPr>
              <a:spLocks/>
            </p:cNvSpPr>
            <p:nvPr/>
          </p:nvSpPr>
          <p:spPr bwMode="auto">
            <a:xfrm>
              <a:off x="6548" y="5512"/>
              <a:ext cx="24" cy="39"/>
            </a:xfrm>
            <a:custGeom>
              <a:avLst/>
              <a:gdLst>
                <a:gd name="T0" fmla="*/ 45 w 17"/>
                <a:gd name="T1" fmla="*/ 0 h 29"/>
                <a:gd name="T2" fmla="*/ 1 w 17"/>
                <a:gd name="T3" fmla="*/ 22 h 29"/>
                <a:gd name="T4" fmla="*/ 0 w 17"/>
                <a:gd name="T5" fmla="*/ 58 h 29"/>
                <a:gd name="T6" fmla="*/ 23 w 17"/>
                <a:gd name="T7" fmla="*/ 87 h 29"/>
                <a:gd name="T8" fmla="*/ 68 w 17"/>
                <a:gd name="T9" fmla="*/ 94 h 29"/>
                <a:gd name="T10" fmla="*/ 45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1" y="0"/>
                  </a:moveTo>
                  <a:lnTo>
                    <a:pt x="1" y="7"/>
                  </a:lnTo>
                  <a:lnTo>
                    <a:pt x="0" y="18"/>
                  </a:lnTo>
                  <a:lnTo>
                    <a:pt x="6" y="27"/>
                  </a:lnTo>
                  <a:lnTo>
                    <a:pt x="17" y="2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0" name="Freeform 15"/>
            <p:cNvSpPr>
              <a:spLocks/>
            </p:cNvSpPr>
            <p:nvPr/>
          </p:nvSpPr>
          <p:spPr bwMode="auto">
            <a:xfrm>
              <a:off x="5439" y="5330"/>
              <a:ext cx="39" cy="27"/>
            </a:xfrm>
            <a:custGeom>
              <a:avLst/>
              <a:gdLst>
                <a:gd name="T0" fmla="*/ 8 w 28"/>
                <a:gd name="T1" fmla="*/ 0 h 23"/>
                <a:gd name="T2" fmla="*/ 0 w 28"/>
                <a:gd name="T3" fmla="*/ 11 h 23"/>
                <a:gd name="T4" fmla="*/ 1 w 28"/>
                <a:gd name="T5" fmla="*/ 22 h 23"/>
                <a:gd name="T6" fmla="*/ 11 w 28"/>
                <a:gd name="T7" fmla="*/ 32 h 23"/>
                <a:gd name="T8" fmla="*/ 29 w 28"/>
                <a:gd name="T9" fmla="*/ 40 h 23"/>
                <a:gd name="T10" fmla="*/ 49 w 28"/>
                <a:gd name="T11" fmla="*/ 45 h 23"/>
                <a:gd name="T12" fmla="*/ 70 w 28"/>
                <a:gd name="T13" fmla="*/ 45 h 23"/>
                <a:gd name="T14" fmla="*/ 89 w 28"/>
                <a:gd name="T15" fmla="*/ 40 h 23"/>
                <a:gd name="T16" fmla="*/ 104 w 28"/>
                <a:gd name="T17" fmla="*/ 29 h 23"/>
                <a:gd name="T18" fmla="*/ 8 w 28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23">
                  <a:moveTo>
                    <a:pt x="2" y="0"/>
                  </a:moveTo>
                  <a:lnTo>
                    <a:pt x="0" y="6"/>
                  </a:lnTo>
                  <a:lnTo>
                    <a:pt x="1" y="12"/>
                  </a:lnTo>
                  <a:lnTo>
                    <a:pt x="3" y="17"/>
                  </a:lnTo>
                  <a:lnTo>
                    <a:pt x="8" y="21"/>
                  </a:lnTo>
                  <a:lnTo>
                    <a:pt x="13" y="23"/>
                  </a:lnTo>
                  <a:lnTo>
                    <a:pt x="19" y="23"/>
                  </a:lnTo>
                  <a:lnTo>
                    <a:pt x="24" y="21"/>
                  </a:lnTo>
                  <a:lnTo>
                    <a:pt x="28" y="1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1" name="Freeform 16"/>
            <p:cNvSpPr>
              <a:spLocks/>
            </p:cNvSpPr>
            <p:nvPr/>
          </p:nvSpPr>
          <p:spPr bwMode="auto">
            <a:xfrm>
              <a:off x="5446" y="5243"/>
              <a:ext cx="84" cy="109"/>
            </a:xfrm>
            <a:custGeom>
              <a:avLst/>
              <a:gdLst>
                <a:gd name="T0" fmla="*/ 155 w 63"/>
                <a:gd name="T1" fmla="*/ 29 h 78"/>
                <a:gd name="T2" fmla="*/ 113 w 63"/>
                <a:gd name="T3" fmla="*/ 0 h 78"/>
                <a:gd name="T4" fmla="*/ 0 w 63"/>
                <a:gd name="T5" fmla="*/ 240 h 78"/>
                <a:gd name="T6" fmla="*/ 84 w 63"/>
                <a:gd name="T7" fmla="*/ 296 h 78"/>
                <a:gd name="T8" fmla="*/ 199 w 63"/>
                <a:gd name="T9" fmla="*/ 60 h 78"/>
                <a:gd name="T10" fmla="*/ 155 w 63"/>
                <a:gd name="T11" fmla="*/ 29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78">
                  <a:moveTo>
                    <a:pt x="49" y="8"/>
                  </a:moveTo>
                  <a:lnTo>
                    <a:pt x="36" y="0"/>
                  </a:lnTo>
                  <a:lnTo>
                    <a:pt x="0" y="63"/>
                  </a:lnTo>
                  <a:lnTo>
                    <a:pt x="26" y="78"/>
                  </a:lnTo>
                  <a:lnTo>
                    <a:pt x="63" y="16"/>
                  </a:lnTo>
                  <a:lnTo>
                    <a:pt x="4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2" name="Freeform 17"/>
            <p:cNvSpPr>
              <a:spLocks/>
            </p:cNvSpPr>
            <p:nvPr/>
          </p:nvSpPr>
          <p:spPr bwMode="auto">
            <a:xfrm>
              <a:off x="5494" y="5229"/>
              <a:ext cx="40" cy="33"/>
            </a:xfrm>
            <a:custGeom>
              <a:avLst/>
              <a:gdLst>
                <a:gd name="T0" fmla="*/ 97 w 29"/>
                <a:gd name="T1" fmla="*/ 85 h 24"/>
                <a:gd name="T2" fmla="*/ 105 w 29"/>
                <a:gd name="T3" fmla="*/ 61 h 24"/>
                <a:gd name="T4" fmla="*/ 102 w 29"/>
                <a:gd name="T5" fmla="*/ 40 h 24"/>
                <a:gd name="T6" fmla="*/ 95 w 29"/>
                <a:gd name="T7" fmla="*/ 21 h 24"/>
                <a:gd name="T8" fmla="*/ 76 w 29"/>
                <a:gd name="T9" fmla="*/ 11 h 24"/>
                <a:gd name="T10" fmla="*/ 57 w 29"/>
                <a:gd name="T11" fmla="*/ 0 h 24"/>
                <a:gd name="T12" fmla="*/ 36 w 29"/>
                <a:gd name="T13" fmla="*/ 0 h 24"/>
                <a:gd name="T14" fmla="*/ 19 w 29"/>
                <a:gd name="T15" fmla="*/ 11 h 24"/>
                <a:gd name="T16" fmla="*/ 0 w 29"/>
                <a:gd name="T17" fmla="*/ 29 h 24"/>
                <a:gd name="T18" fmla="*/ 97 w 29"/>
                <a:gd name="T19" fmla="*/ 85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24">
                  <a:moveTo>
                    <a:pt x="27" y="24"/>
                  </a:moveTo>
                  <a:lnTo>
                    <a:pt x="29" y="17"/>
                  </a:lnTo>
                  <a:lnTo>
                    <a:pt x="28" y="11"/>
                  </a:lnTo>
                  <a:lnTo>
                    <a:pt x="26" y="6"/>
                  </a:lnTo>
                  <a:lnTo>
                    <a:pt x="21" y="3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5" y="3"/>
                  </a:lnTo>
                  <a:lnTo>
                    <a:pt x="0" y="8"/>
                  </a:lnTo>
                  <a:lnTo>
                    <a:pt x="27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3" name="Freeform 18"/>
            <p:cNvSpPr>
              <a:spLocks/>
            </p:cNvSpPr>
            <p:nvPr/>
          </p:nvSpPr>
          <p:spPr bwMode="auto">
            <a:xfrm>
              <a:off x="5292" y="5176"/>
              <a:ext cx="32" cy="31"/>
            </a:xfrm>
            <a:custGeom>
              <a:avLst/>
              <a:gdLst>
                <a:gd name="T0" fmla="*/ 76 w 24"/>
                <a:gd name="T1" fmla="*/ 10 h 24"/>
                <a:gd name="T2" fmla="*/ 57 w 24"/>
                <a:gd name="T3" fmla="*/ 1 h 24"/>
                <a:gd name="T4" fmla="*/ 41 w 24"/>
                <a:gd name="T5" fmla="*/ 0 h 24"/>
                <a:gd name="T6" fmla="*/ 27 w 24"/>
                <a:gd name="T7" fmla="*/ 1 h 24"/>
                <a:gd name="T8" fmla="*/ 12 w 24"/>
                <a:gd name="T9" fmla="*/ 10 h 24"/>
                <a:gd name="T10" fmla="*/ 1 w 24"/>
                <a:gd name="T11" fmla="*/ 27 h 24"/>
                <a:gd name="T12" fmla="*/ 0 w 24"/>
                <a:gd name="T13" fmla="*/ 36 h 24"/>
                <a:gd name="T14" fmla="*/ 1 w 24"/>
                <a:gd name="T15" fmla="*/ 53 h 24"/>
                <a:gd name="T16" fmla="*/ 12 w 24"/>
                <a:gd name="T17" fmla="*/ 67 h 24"/>
                <a:gd name="T18" fmla="*/ 76 w 24"/>
                <a:gd name="T19" fmla="*/ 10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24" y="4"/>
                  </a:moveTo>
                  <a:lnTo>
                    <a:pt x="18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3"/>
                  </a:lnTo>
                  <a:lnTo>
                    <a:pt x="1" y="19"/>
                  </a:lnTo>
                  <a:lnTo>
                    <a:pt x="4" y="2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4" name="Freeform 19"/>
            <p:cNvSpPr>
              <a:spLocks/>
            </p:cNvSpPr>
            <p:nvPr/>
          </p:nvSpPr>
          <p:spPr bwMode="auto">
            <a:xfrm>
              <a:off x="5298" y="5177"/>
              <a:ext cx="177" cy="177"/>
            </a:xfrm>
            <a:custGeom>
              <a:avLst/>
              <a:gdLst>
                <a:gd name="T0" fmla="*/ 463 w 125"/>
                <a:gd name="T1" fmla="*/ 486 h 123"/>
                <a:gd name="T2" fmla="*/ 503 w 125"/>
                <a:gd name="T3" fmla="*/ 448 h 123"/>
                <a:gd name="T4" fmla="*/ 81 w 125"/>
                <a:gd name="T5" fmla="*/ 0 h 123"/>
                <a:gd name="T6" fmla="*/ 0 w 125"/>
                <a:gd name="T7" fmla="*/ 86 h 123"/>
                <a:gd name="T8" fmla="*/ 423 w 125"/>
                <a:gd name="T9" fmla="*/ 528 h 123"/>
                <a:gd name="T10" fmla="*/ 463 w 125"/>
                <a:gd name="T11" fmla="*/ 486 h 1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5" h="123">
                  <a:moveTo>
                    <a:pt x="115" y="113"/>
                  </a:moveTo>
                  <a:lnTo>
                    <a:pt x="125" y="104"/>
                  </a:lnTo>
                  <a:lnTo>
                    <a:pt x="20" y="0"/>
                  </a:lnTo>
                  <a:lnTo>
                    <a:pt x="0" y="20"/>
                  </a:lnTo>
                  <a:lnTo>
                    <a:pt x="105" y="123"/>
                  </a:lnTo>
                  <a:lnTo>
                    <a:pt x="115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5" name="Freeform 20"/>
            <p:cNvSpPr>
              <a:spLocks/>
            </p:cNvSpPr>
            <p:nvPr/>
          </p:nvSpPr>
          <p:spPr bwMode="auto">
            <a:xfrm>
              <a:off x="5447" y="5326"/>
              <a:ext cx="31" cy="31"/>
            </a:xfrm>
            <a:custGeom>
              <a:avLst/>
              <a:gdLst>
                <a:gd name="T0" fmla="*/ 0 w 25"/>
                <a:gd name="T1" fmla="*/ 53 h 24"/>
                <a:gd name="T2" fmla="*/ 14 w 25"/>
                <a:gd name="T3" fmla="*/ 65 h 24"/>
                <a:gd name="T4" fmla="*/ 26 w 25"/>
                <a:gd name="T5" fmla="*/ 67 h 24"/>
                <a:gd name="T6" fmla="*/ 38 w 25"/>
                <a:gd name="T7" fmla="*/ 65 h 24"/>
                <a:gd name="T8" fmla="*/ 47 w 25"/>
                <a:gd name="T9" fmla="*/ 53 h 24"/>
                <a:gd name="T10" fmla="*/ 56 w 25"/>
                <a:gd name="T11" fmla="*/ 41 h 24"/>
                <a:gd name="T12" fmla="*/ 58 w 25"/>
                <a:gd name="T13" fmla="*/ 30 h 24"/>
                <a:gd name="T14" fmla="*/ 56 w 25"/>
                <a:gd name="T15" fmla="*/ 13 h 24"/>
                <a:gd name="T16" fmla="*/ 47 w 25"/>
                <a:gd name="T17" fmla="*/ 0 h 24"/>
                <a:gd name="T18" fmla="*/ 0 w 25"/>
                <a:gd name="T19" fmla="*/ 53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24">
                  <a:moveTo>
                    <a:pt x="0" y="19"/>
                  </a:moveTo>
                  <a:lnTo>
                    <a:pt x="6" y="23"/>
                  </a:lnTo>
                  <a:lnTo>
                    <a:pt x="11" y="24"/>
                  </a:lnTo>
                  <a:lnTo>
                    <a:pt x="16" y="23"/>
                  </a:lnTo>
                  <a:lnTo>
                    <a:pt x="20" y="19"/>
                  </a:lnTo>
                  <a:lnTo>
                    <a:pt x="23" y="15"/>
                  </a:lnTo>
                  <a:lnTo>
                    <a:pt x="25" y="11"/>
                  </a:lnTo>
                  <a:lnTo>
                    <a:pt x="23" y="5"/>
                  </a:lnTo>
                  <a:lnTo>
                    <a:pt x="20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6" name="Freeform 21"/>
            <p:cNvSpPr>
              <a:spLocks/>
            </p:cNvSpPr>
            <p:nvPr/>
          </p:nvSpPr>
          <p:spPr bwMode="auto">
            <a:xfrm>
              <a:off x="5510" y="5229"/>
              <a:ext cx="20" cy="42"/>
            </a:xfrm>
            <a:custGeom>
              <a:avLst/>
              <a:gdLst>
                <a:gd name="T0" fmla="*/ 0 w 18"/>
                <a:gd name="T1" fmla="*/ 143 h 28"/>
                <a:gd name="T2" fmla="*/ 18 w 18"/>
                <a:gd name="T3" fmla="*/ 134 h 28"/>
                <a:gd name="T4" fmla="*/ 27 w 18"/>
                <a:gd name="T5" fmla="*/ 89 h 28"/>
                <a:gd name="T6" fmla="*/ 26 w 18"/>
                <a:gd name="T7" fmla="*/ 32 h 28"/>
                <a:gd name="T8" fmla="*/ 11 w 18"/>
                <a:gd name="T9" fmla="*/ 0 h 28"/>
                <a:gd name="T10" fmla="*/ 0 w 18"/>
                <a:gd name="T11" fmla="*/ 143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8">
                  <a:moveTo>
                    <a:pt x="0" y="28"/>
                  </a:moveTo>
                  <a:lnTo>
                    <a:pt x="12" y="26"/>
                  </a:lnTo>
                  <a:lnTo>
                    <a:pt x="18" y="17"/>
                  </a:lnTo>
                  <a:lnTo>
                    <a:pt x="17" y="6"/>
                  </a:lnTo>
                  <a:lnTo>
                    <a:pt x="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7" name="Freeform 22"/>
            <p:cNvSpPr>
              <a:spLocks/>
            </p:cNvSpPr>
            <p:nvPr/>
          </p:nvSpPr>
          <p:spPr bwMode="auto">
            <a:xfrm>
              <a:off x="5311" y="5176"/>
              <a:ext cx="204" cy="95"/>
            </a:xfrm>
            <a:custGeom>
              <a:avLst/>
              <a:gdLst>
                <a:gd name="T0" fmla="*/ 11 w 148"/>
                <a:gd name="T1" fmla="*/ 50 h 69"/>
                <a:gd name="T2" fmla="*/ 0 w 148"/>
                <a:gd name="T3" fmla="*/ 105 h 69"/>
                <a:gd name="T4" fmla="*/ 507 w 148"/>
                <a:gd name="T5" fmla="*/ 248 h 69"/>
                <a:gd name="T6" fmla="*/ 533 w 148"/>
                <a:gd name="T7" fmla="*/ 146 h 69"/>
                <a:gd name="T8" fmla="*/ 21 w 148"/>
                <a:gd name="T9" fmla="*/ 0 h 69"/>
                <a:gd name="T10" fmla="*/ 11 w 148"/>
                <a:gd name="T11" fmla="*/ 50 h 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" h="69">
                  <a:moveTo>
                    <a:pt x="3" y="14"/>
                  </a:moveTo>
                  <a:lnTo>
                    <a:pt x="0" y="29"/>
                  </a:lnTo>
                  <a:lnTo>
                    <a:pt x="141" y="69"/>
                  </a:lnTo>
                  <a:lnTo>
                    <a:pt x="148" y="41"/>
                  </a:lnTo>
                  <a:lnTo>
                    <a:pt x="6" y="0"/>
                  </a:lnTo>
                  <a:lnTo>
                    <a:pt x="3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8" name="Freeform 23"/>
            <p:cNvSpPr>
              <a:spLocks/>
            </p:cNvSpPr>
            <p:nvPr/>
          </p:nvSpPr>
          <p:spPr bwMode="auto">
            <a:xfrm>
              <a:off x="5292" y="5176"/>
              <a:ext cx="27" cy="38"/>
            </a:xfrm>
            <a:custGeom>
              <a:avLst/>
              <a:gdLst>
                <a:gd name="T0" fmla="*/ 108 w 17"/>
                <a:gd name="T1" fmla="*/ 0 h 29"/>
                <a:gd name="T2" fmla="*/ 40 w 17"/>
                <a:gd name="T3" fmla="*/ 7 h 29"/>
                <a:gd name="T4" fmla="*/ 0 w 17"/>
                <a:gd name="T5" fmla="*/ 31 h 29"/>
                <a:gd name="T6" fmla="*/ 8 w 17"/>
                <a:gd name="T7" fmla="*/ 66 h 29"/>
                <a:gd name="T8" fmla="*/ 68 w 17"/>
                <a:gd name="T9" fmla="*/ 86 h 29"/>
                <a:gd name="T10" fmla="*/ 108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7" y="0"/>
                  </a:moveTo>
                  <a:lnTo>
                    <a:pt x="6" y="2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11" y="2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49" name="Freeform 24"/>
            <p:cNvSpPr>
              <a:spLocks/>
            </p:cNvSpPr>
            <p:nvPr/>
          </p:nvSpPr>
          <p:spPr bwMode="auto">
            <a:xfrm>
              <a:off x="5328" y="5188"/>
              <a:ext cx="183" cy="138"/>
            </a:xfrm>
            <a:custGeom>
              <a:avLst/>
              <a:gdLst>
                <a:gd name="T0" fmla="*/ 41 w 128"/>
                <a:gd name="T1" fmla="*/ 64 h 99"/>
                <a:gd name="T2" fmla="*/ 0 w 128"/>
                <a:gd name="T3" fmla="*/ 132 h 99"/>
                <a:gd name="T4" fmla="*/ 456 w 128"/>
                <a:gd name="T5" fmla="*/ 374 h 99"/>
                <a:gd name="T6" fmla="*/ 536 w 128"/>
                <a:gd name="T7" fmla="*/ 241 h 99"/>
                <a:gd name="T8" fmla="*/ 84 w 128"/>
                <a:gd name="T9" fmla="*/ 0 h 99"/>
                <a:gd name="T10" fmla="*/ 41 w 128"/>
                <a:gd name="T11" fmla="*/ 64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8" h="99">
                  <a:moveTo>
                    <a:pt x="10" y="17"/>
                  </a:moveTo>
                  <a:lnTo>
                    <a:pt x="0" y="35"/>
                  </a:lnTo>
                  <a:lnTo>
                    <a:pt x="109" y="99"/>
                  </a:lnTo>
                  <a:lnTo>
                    <a:pt x="128" y="64"/>
                  </a:lnTo>
                  <a:lnTo>
                    <a:pt x="20" y="0"/>
                  </a:lnTo>
                  <a:lnTo>
                    <a:pt x="1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0" name="Freeform 25"/>
            <p:cNvSpPr>
              <a:spLocks/>
            </p:cNvSpPr>
            <p:nvPr/>
          </p:nvSpPr>
          <p:spPr bwMode="auto">
            <a:xfrm>
              <a:off x="4424" y="4452"/>
              <a:ext cx="31" cy="38"/>
            </a:xfrm>
            <a:custGeom>
              <a:avLst/>
              <a:gdLst>
                <a:gd name="T0" fmla="*/ 27 w 23"/>
                <a:gd name="T1" fmla="*/ 0 h 29"/>
                <a:gd name="T2" fmla="*/ 7 w 23"/>
                <a:gd name="T3" fmla="*/ 12 h 29"/>
                <a:gd name="T4" fmla="*/ 0 w 23"/>
                <a:gd name="T5" fmla="*/ 29 h 29"/>
                <a:gd name="T6" fmla="*/ 0 w 23"/>
                <a:gd name="T7" fmla="*/ 45 h 29"/>
                <a:gd name="T8" fmla="*/ 7 w 23"/>
                <a:gd name="T9" fmla="*/ 63 h 29"/>
                <a:gd name="T10" fmla="*/ 16 w 23"/>
                <a:gd name="T11" fmla="*/ 73 h 29"/>
                <a:gd name="T12" fmla="*/ 36 w 23"/>
                <a:gd name="T13" fmla="*/ 79 h 29"/>
                <a:gd name="T14" fmla="*/ 54 w 23"/>
                <a:gd name="T15" fmla="*/ 86 h 29"/>
                <a:gd name="T16" fmla="*/ 77 w 23"/>
                <a:gd name="T17" fmla="*/ 77 h 29"/>
                <a:gd name="T18" fmla="*/ 27 w 23"/>
                <a:gd name="T19" fmla="*/ 0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9">
                  <a:moveTo>
                    <a:pt x="8" y="0"/>
                  </a:moveTo>
                  <a:lnTo>
                    <a:pt x="2" y="4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2" y="21"/>
                  </a:lnTo>
                  <a:lnTo>
                    <a:pt x="5" y="25"/>
                  </a:lnTo>
                  <a:lnTo>
                    <a:pt x="11" y="27"/>
                  </a:lnTo>
                  <a:lnTo>
                    <a:pt x="16" y="29"/>
                  </a:lnTo>
                  <a:lnTo>
                    <a:pt x="23" y="2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1" name="Freeform 26"/>
            <p:cNvSpPr>
              <a:spLocks/>
            </p:cNvSpPr>
            <p:nvPr/>
          </p:nvSpPr>
          <p:spPr bwMode="auto">
            <a:xfrm>
              <a:off x="4436" y="4400"/>
              <a:ext cx="108" cy="87"/>
            </a:xfrm>
            <a:custGeom>
              <a:avLst/>
              <a:gdLst>
                <a:gd name="T0" fmla="*/ 258 w 78"/>
                <a:gd name="T1" fmla="*/ 49 h 62"/>
                <a:gd name="T2" fmla="*/ 228 w 78"/>
                <a:gd name="T3" fmla="*/ 0 h 62"/>
                <a:gd name="T4" fmla="*/ 0 w 78"/>
                <a:gd name="T5" fmla="*/ 142 h 62"/>
                <a:gd name="T6" fmla="*/ 55 w 78"/>
                <a:gd name="T7" fmla="*/ 240 h 62"/>
                <a:gd name="T8" fmla="*/ 288 w 78"/>
                <a:gd name="T9" fmla="*/ 101 h 62"/>
                <a:gd name="T10" fmla="*/ 258 w 78"/>
                <a:gd name="T11" fmla="*/ 49 h 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" h="62">
                  <a:moveTo>
                    <a:pt x="70" y="13"/>
                  </a:moveTo>
                  <a:lnTo>
                    <a:pt x="62" y="0"/>
                  </a:lnTo>
                  <a:lnTo>
                    <a:pt x="0" y="36"/>
                  </a:lnTo>
                  <a:lnTo>
                    <a:pt x="15" y="62"/>
                  </a:lnTo>
                  <a:lnTo>
                    <a:pt x="78" y="26"/>
                  </a:lnTo>
                  <a:lnTo>
                    <a:pt x="7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2" name="Freeform 27"/>
            <p:cNvSpPr>
              <a:spLocks/>
            </p:cNvSpPr>
            <p:nvPr/>
          </p:nvSpPr>
          <p:spPr bwMode="auto">
            <a:xfrm>
              <a:off x="4523" y="4397"/>
              <a:ext cx="33" cy="41"/>
            </a:xfrm>
            <a:custGeom>
              <a:avLst/>
              <a:gdLst>
                <a:gd name="T0" fmla="*/ 67 w 23"/>
                <a:gd name="T1" fmla="*/ 129 h 28"/>
                <a:gd name="T2" fmla="*/ 89 w 23"/>
                <a:gd name="T3" fmla="*/ 110 h 28"/>
                <a:gd name="T4" fmla="*/ 96 w 23"/>
                <a:gd name="T5" fmla="*/ 82 h 28"/>
                <a:gd name="T6" fmla="*/ 96 w 23"/>
                <a:gd name="T7" fmla="*/ 60 h 28"/>
                <a:gd name="T8" fmla="*/ 89 w 23"/>
                <a:gd name="T9" fmla="*/ 32 h 28"/>
                <a:gd name="T10" fmla="*/ 76 w 23"/>
                <a:gd name="T11" fmla="*/ 13 h 28"/>
                <a:gd name="T12" fmla="*/ 49 w 23"/>
                <a:gd name="T13" fmla="*/ 1 h 28"/>
                <a:gd name="T14" fmla="*/ 29 w 23"/>
                <a:gd name="T15" fmla="*/ 0 h 28"/>
                <a:gd name="T16" fmla="*/ 0 w 23"/>
                <a:gd name="T17" fmla="*/ 9 h 28"/>
                <a:gd name="T18" fmla="*/ 67 w 23"/>
                <a:gd name="T19" fmla="*/ 129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8">
                  <a:moveTo>
                    <a:pt x="16" y="28"/>
                  </a:moveTo>
                  <a:lnTo>
                    <a:pt x="21" y="24"/>
                  </a:lnTo>
                  <a:lnTo>
                    <a:pt x="23" y="18"/>
                  </a:lnTo>
                  <a:lnTo>
                    <a:pt x="23" y="13"/>
                  </a:lnTo>
                  <a:lnTo>
                    <a:pt x="21" y="7"/>
                  </a:lnTo>
                  <a:lnTo>
                    <a:pt x="18" y="3"/>
                  </a:lnTo>
                  <a:lnTo>
                    <a:pt x="12" y="1"/>
                  </a:lnTo>
                  <a:lnTo>
                    <a:pt x="7" y="0"/>
                  </a:lnTo>
                  <a:lnTo>
                    <a:pt x="0" y="2"/>
                  </a:lnTo>
                  <a:lnTo>
                    <a:pt x="16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3" name="Freeform 28"/>
            <p:cNvSpPr>
              <a:spLocks/>
            </p:cNvSpPr>
            <p:nvPr/>
          </p:nvSpPr>
          <p:spPr bwMode="auto">
            <a:xfrm>
              <a:off x="4372" y="4253"/>
              <a:ext cx="37" cy="26"/>
            </a:xfrm>
            <a:custGeom>
              <a:avLst/>
              <a:gdLst>
                <a:gd name="T0" fmla="*/ 77 w 29"/>
                <a:gd name="T1" fmla="*/ 48 h 18"/>
                <a:gd name="T2" fmla="*/ 70 w 29"/>
                <a:gd name="T3" fmla="*/ 27 h 18"/>
                <a:gd name="T4" fmla="*/ 59 w 29"/>
                <a:gd name="T5" fmla="*/ 1 h 18"/>
                <a:gd name="T6" fmla="*/ 46 w 29"/>
                <a:gd name="T7" fmla="*/ 0 h 18"/>
                <a:gd name="T8" fmla="*/ 29 w 29"/>
                <a:gd name="T9" fmla="*/ 0 h 18"/>
                <a:gd name="T10" fmla="*/ 17 w 29"/>
                <a:gd name="T11" fmla="*/ 13 h 18"/>
                <a:gd name="T12" fmla="*/ 8 w 29"/>
                <a:gd name="T13" fmla="*/ 27 h 18"/>
                <a:gd name="T14" fmla="*/ 0 w 29"/>
                <a:gd name="T15" fmla="*/ 48 h 18"/>
                <a:gd name="T16" fmla="*/ 0 w 29"/>
                <a:gd name="T17" fmla="*/ 79 h 18"/>
                <a:gd name="T18" fmla="*/ 77 w 29"/>
                <a:gd name="T19" fmla="*/ 48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8">
                  <a:moveTo>
                    <a:pt x="29" y="11"/>
                  </a:moveTo>
                  <a:lnTo>
                    <a:pt x="27" y="6"/>
                  </a:lnTo>
                  <a:lnTo>
                    <a:pt x="22" y="1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6" y="3"/>
                  </a:lnTo>
                  <a:lnTo>
                    <a:pt x="3" y="6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29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4" name="Freeform 29"/>
            <p:cNvSpPr>
              <a:spLocks/>
            </p:cNvSpPr>
            <p:nvPr/>
          </p:nvSpPr>
          <p:spPr bwMode="auto">
            <a:xfrm>
              <a:off x="4372" y="4268"/>
              <a:ext cx="96" cy="207"/>
            </a:xfrm>
            <a:custGeom>
              <a:avLst/>
              <a:gdLst>
                <a:gd name="T0" fmla="*/ 202 w 69"/>
                <a:gd name="T1" fmla="*/ 550 h 148"/>
                <a:gd name="T2" fmla="*/ 259 w 69"/>
                <a:gd name="T3" fmla="*/ 540 h 148"/>
                <a:gd name="T4" fmla="*/ 109 w 69"/>
                <a:gd name="T5" fmla="*/ 0 h 148"/>
                <a:gd name="T6" fmla="*/ 0 w 69"/>
                <a:gd name="T7" fmla="*/ 28 h 148"/>
                <a:gd name="T8" fmla="*/ 152 w 69"/>
                <a:gd name="T9" fmla="*/ 568 h 148"/>
                <a:gd name="T10" fmla="*/ 202 w 69"/>
                <a:gd name="T11" fmla="*/ 550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" h="148">
                  <a:moveTo>
                    <a:pt x="54" y="144"/>
                  </a:moveTo>
                  <a:lnTo>
                    <a:pt x="69" y="141"/>
                  </a:lnTo>
                  <a:lnTo>
                    <a:pt x="29" y="0"/>
                  </a:lnTo>
                  <a:lnTo>
                    <a:pt x="0" y="7"/>
                  </a:lnTo>
                  <a:lnTo>
                    <a:pt x="40" y="148"/>
                  </a:lnTo>
                  <a:lnTo>
                    <a:pt x="54" y="1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5" name="Freeform 30"/>
            <p:cNvSpPr>
              <a:spLocks/>
            </p:cNvSpPr>
            <p:nvPr/>
          </p:nvSpPr>
          <p:spPr bwMode="auto">
            <a:xfrm>
              <a:off x="4428" y="4464"/>
              <a:ext cx="40" cy="26"/>
            </a:xfrm>
            <a:custGeom>
              <a:avLst/>
              <a:gdLst>
                <a:gd name="T0" fmla="*/ 0 w 29"/>
                <a:gd name="T1" fmla="*/ 40 h 17"/>
                <a:gd name="T2" fmla="*/ 8 w 29"/>
                <a:gd name="T3" fmla="*/ 66 h 17"/>
                <a:gd name="T4" fmla="*/ 26 w 29"/>
                <a:gd name="T5" fmla="*/ 87 h 17"/>
                <a:gd name="T6" fmla="*/ 44 w 29"/>
                <a:gd name="T7" fmla="*/ 93 h 17"/>
                <a:gd name="T8" fmla="*/ 65 w 29"/>
                <a:gd name="T9" fmla="*/ 93 h 17"/>
                <a:gd name="T10" fmla="*/ 84 w 29"/>
                <a:gd name="T11" fmla="*/ 83 h 17"/>
                <a:gd name="T12" fmla="*/ 95 w 29"/>
                <a:gd name="T13" fmla="*/ 61 h 17"/>
                <a:gd name="T14" fmla="*/ 105 w 29"/>
                <a:gd name="T15" fmla="*/ 40 h 17"/>
                <a:gd name="T16" fmla="*/ 105 w 29"/>
                <a:gd name="T17" fmla="*/ 0 h 17"/>
                <a:gd name="T18" fmla="*/ 0 w 29"/>
                <a:gd name="T19" fmla="*/ 4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7">
                  <a:moveTo>
                    <a:pt x="0" y="7"/>
                  </a:moveTo>
                  <a:lnTo>
                    <a:pt x="2" y="12"/>
                  </a:lnTo>
                  <a:lnTo>
                    <a:pt x="7" y="16"/>
                  </a:lnTo>
                  <a:lnTo>
                    <a:pt x="12" y="17"/>
                  </a:lnTo>
                  <a:lnTo>
                    <a:pt x="18" y="17"/>
                  </a:lnTo>
                  <a:lnTo>
                    <a:pt x="23" y="15"/>
                  </a:lnTo>
                  <a:lnTo>
                    <a:pt x="26" y="11"/>
                  </a:lnTo>
                  <a:lnTo>
                    <a:pt x="29" y="7"/>
                  </a:lnTo>
                  <a:lnTo>
                    <a:pt x="2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6" name="Freeform 31"/>
            <p:cNvSpPr>
              <a:spLocks/>
            </p:cNvSpPr>
            <p:nvPr/>
          </p:nvSpPr>
          <p:spPr bwMode="auto">
            <a:xfrm>
              <a:off x="4519" y="4407"/>
              <a:ext cx="33" cy="31"/>
            </a:xfrm>
            <a:custGeom>
              <a:avLst/>
              <a:gdLst>
                <a:gd name="T0" fmla="*/ 0 w 24"/>
                <a:gd name="T1" fmla="*/ 57 h 24"/>
                <a:gd name="T2" fmla="*/ 21 w 24"/>
                <a:gd name="T3" fmla="*/ 65 h 24"/>
                <a:gd name="T4" fmla="*/ 40 w 24"/>
                <a:gd name="T5" fmla="*/ 67 h 24"/>
                <a:gd name="T6" fmla="*/ 55 w 24"/>
                <a:gd name="T7" fmla="*/ 65 h 24"/>
                <a:gd name="T8" fmla="*/ 74 w 24"/>
                <a:gd name="T9" fmla="*/ 57 h 24"/>
                <a:gd name="T10" fmla="*/ 84 w 24"/>
                <a:gd name="T11" fmla="*/ 41 h 24"/>
                <a:gd name="T12" fmla="*/ 85 w 24"/>
                <a:gd name="T13" fmla="*/ 30 h 24"/>
                <a:gd name="T14" fmla="*/ 84 w 24"/>
                <a:gd name="T15" fmla="*/ 17 h 24"/>
                <a:gd name="T16" fmla="*/ 74 w 24"/>
                <a:gd name="T17" fmla="*/ 0 h 24"/>
                <a:gd name="T18" fmla="*/ 0 w 24"/>
                <a:gd name="T19" fmla="*/ 57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0" y="20"/>
                  </a:moveTo>
                  <a:lnTo>
                    <a:pt x="6" y="23"/>
                  </a:lnTo>
                  <a:lnTo>
                    <a:pt x="11" y="24"/>
                  </a:lnTo>
                  <a:lnTo>
                    <a:pt x="15" y="23"/>
                  </a:lnTo>
                  <a:lnTo>
                    <a:pt x="20" y="20"/>
                  </a:lnTo>
                  <a:lnTo>
                    <a:pt x="23" y="15"/>
                  </a:lnTo>
                  <a:lnTo>
                    <a:pt x="24" y="11"/>
                  </a:lnTo>
                  <a:lnTo>
                    <a:pt x="23" y="6"/>
                  </a:lnTo>
                  <a:lnTo>
                    <a:pt x="2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7" name="Freeform 32"/>
            <p:cNvSpPr>
              <a:spLocks/>
            </p:cNvSpPr>
            <p:nvPr/>
          </p:nvSpPr>
          <p:spPr bwMode="auto">
            <a:xfrm>
              <a:off x="4378" y="4258"/>
              <a:ext cx="169" cy="175"/>
            </a:xfrm>
            <a:custGeom>
              <a:avLst/>
              <a:gdLst>
                <a:gd name="T0" fmla="*/ 36 w 122"/>
                <a:gd name="T1" fmla="*/ 40 h 124"/>
                <a:gd name="T2" fmla="*/ 0 w 122"/>
                <a:gd name="T3" fmla="*/ 79 h 124"/>
                <a:gd name="T4" fmla="*/ 374 w 122"/>
                <a:gd name="T5" fmla="*/ 493 h 124"/>
                <a:gd name="T6" fmla="*/ 449 w 122"/>
                <a:gd name="T7" fmla="*/ 412 h 124"/>
                <a:gd name="T8" fmla="*/ 75 w 122"/>
                <a:gd name="T9" fmla="*/ 0 h 124"/>
                <a:gd name="T10" fmla="*/ 36 w 122"/>
                <a:gd name="T11" fmla="*/ 40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2" h="124">
                  <a:moveTo>
                    <a:pt x="10" y="10"/>
                  </a:moveTo>
                  <a:lnTo>
                    <a:pt x="0" y="20"/>
                  </a:lnTo>
                  <a:lnTo>
                    <a:pt x="102" y="124"/>
                  </a:lnTo>
                  <a:lnTo>
                    <a:pt x="122" y="104"/>
                  </a:lnTo>
                  <a:lnTo>
                    <a:pt x="2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8" name="Freeform 33"/>
            <p:cNvSpPr>
              <a:spLocks/>
            </p:cNvSpPr>
            <p:nvPr/>
          </p:nvSpPr>
          <p:spPr bwMode="auto">
            <a:xfrm>
              <a:off x="4372" y="4253"/>
              <a:ext cx="33" cy="31"/>
            </a:xfrm>
            <a:custGeom>
              <a:avLst/>
              <a:gdLst>
                <a:gd name="T0" fmla="*/ 77 w 25"/>
                <a:gd name="T1" fmla="*/ 11 h 25"/>
                <a:gd name="T2" fmla="*/ 58 w 25"/>
                <a:gd name="T3" fmla="*/ 1 h 25"/>
                <a:gd name="T4" fmla="*/ 42 w 25"/>
                <a:gd name="T5" fmla="*/ 0 h 25"/>
                <a:gd name="T6" fmla="*/ 28 w 25"/>
                <a:gd name="T7" fmla="*/ 1 h 25"/>
                <a:gd name="T8" fmla="*/ 16 w 25"/>
                <a:gd name="T9" fmla="*/ 11 h 25"/>
                <a:gd name="T10" fmla="*/ 7 w 25"/>
                <a:gd name="T11" fmla="*/ 21 h 25"/>
                <a:gd name="T12" fmla="*/ 0 w 25"/>
                <a:gd name="T13" fmla="*/ 32 h 25"/>
                <a:gd name="T14" fmla="*/ 7 w 25"/>
                <a:gd name="T15" fmla="*/ 46 h 25"/>
                <a:gd name="T16" fmla="*/ 16 w 25"/>
                <a:gd name="T17" fmla="*/ 58 h 25"/>
                <a:gd name="T18" fmla="*/ 77 w 25"/>
                <a:gd name="T19" fmla="*/ 11 h 2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25">
                  <a:moveTo>
                    <a:pt x="25" y="5"/>
                  </a:moveTo>
                  <a:lnTo>
                    <a:pt x="19" y="1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5"/>
                  </a:lnTo>
                  <a:lnTo>
                    <a:pt x="2" y="9"/>
                  </a:lnTo>
                  <a:lnTo>
                    <a:pt x="0" y="14"/>
                  </a:lnTo>
                  <a:lnTo>
                    <a:pt x="2" y="19"/>
                  </a:lnTo>
                  <a:lnTo>
                    <a:pt x="5" y="25"/>
                  </a:lnTo>
                  <a:lnTo>
                    <a:pt x="25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59" name="Freeform 34"/>
            <p:cNvSpPr>
              <a:spLocks/>
            </p:cNvSpPr>
            <p:nvPr/>
          </p:nvSpPr>
          <p:spPr bwMode="auto">
            <a:xfrm>
              <a:off x="4381" y="4288"/>
              <a:ext cx="138" cy="183"/>
            </a:xfrm>
            <a:custGeom>
              <a:avLst/>
              <a:gdLst>
                <a:gd name="T0" fmla="*/ 68 w 99"/>
                <a:gd name="T1" fmla="*/ 41 h 128"/>
                <a:gd name="T2" fmla="*/ 0 w 99"/>
                <a:gd name="T3" fmla="*/ 80 h 128"/>
                <a:gd name="T4" fmla="*/ 241 w 99"/>
                <a:gd name="T5" fmla="*/ 536 h 128"/>
                <a:gd name="T6" fmla="*/ 374 w 99"/>
                <a:gd name="T7" fmla="*/ 450 h 128"/>
                <a:gd name="T8" fmla="*/ 132 w 99"/>
                <a:gd name="T9" fmla="*/ 0 h 128"/>
                <a:gd name="T10" fmla="*/ 68 w 99"/>
                <a:gd name="T11" fmla="*/ 41 h 1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128">
                  <a:moveTo>
                    <a:pt x="18" y="10"/>
                  </a:moveTo>
                  <a:lnTo>
                    <a:pt x="0" y="19"/>
                  </a:lnTo>
                  <a:lnTo>
                    <a:pt x="64" y="128"/>
                  </a:lnTo>
                  <a:lnTo>
                    <a:pt x="99" y="108"/>
                  </a:lnTo>
                  <a:lnTo>
                    <a:pt x="35" y="0"/>
                  </a:lnTo>
                  <a:lnTo>
                    <a:pt x="1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0" name="Freeform 35"/>
            <p:cNvSpPr>
              <a:spLocks/>
            </p:cNvSpPr>
            <p:nvPr/>
          </p:nvSpPr>
          <p:spPr bwMode="auto">
            <a:xfrm>
              <a:off x="3976" y="3185"/>
              <a:ext cx="22" cy="45"/>
            </a:xfrm>
            <a:custGeom>
              <a:avLst/>
              <a:gdLst>
                <a:gd name="T0" fmla="*/ 69 w 15"/>
                <a:gd name="T1" fmla="*/ 0 h 30"/>
                <a:gd name="T2" fmla="*/ 19 w 15"/>
                <a:gd name="T3" fmla="*/ 21 h 30"/>
                <a:gd name="T4" fmla="*/ 0 w 15"/>
                <a:gd name="T5" fmla="*/ 80 h 30"/>
                <a:gd name="T6" fmla="*/ 19 w 15"/>
                <a:gd name="T7" fmla="*/ 134 h 30"/>
                <a:gd name="T8" fmla="*/ 69 w 15"/>
                <a:gd name="T9" fmla="*/ 153 h 30"/>
                <a:gd name="T10" fmla="*/ 69 w 15"/>
                <a:gd name="T11" fmla="*/ 0 h 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30">
                  <a:moveTo>
                    <a:pt x="15" y="0"/>
                  </a:moveTo>
                  <a:lnTo>
                    <a:pt x="4" y="4"/>
                  </a:lnTo>
                  <a:lnTo>
                    <a:pt x="0" y="15"/>
                  </a:lnTo>
                  <a:lnTo>
                    <a:pt x="4" y="26"/>
                  </a:lnTo>
                  <a:lnTo>
                    <a:pt x="15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1" name="Freeform 36"/>
            <p:cNvSpPr>
              <a:spLocks/>
            </p:cNvSpPr>
            <p:nvPr/>
          </p:nvSpPr>
          <p:spPr bwMode="auto">
            <a:xfrm>
              <a:off x="3998" y="3185"/>
              <a:ext cx="97" cy="45"/>
            </a:xfrm>
            <a:custGeom>
              <a:avLst/>
              <a:gdLst>
                <a:gd name="T0" fmla="*/ 237 w 72"/>
                <a:gd name="T1" fmla="*/ 80 h 30"/>
                <a:gd name="T2" fmla="*/ 237 w 72"/>
                <a:gd name="T3" fmla="*/ 0 h 30"/>
                <a:gd name="T4" fmla="*/ 0 w 72"/>
                <a:gd name="T5" fmla="*/ 0 h 30"/>
                <a:gd name="T6" fmla="*/ 0 w 72"/>
                <a:gd name="T7" fmla="*/ 153 h 30"/>
                <a:gd name="T8" fmla="*/ 237 w 72"/>
                <a:gd name="T9" fmla="*/ 153 h 30"/>
                <a:gd name="T10" fmla="*/ 237 w 72"/>
                <a:gd name="T11" fmla="*/ 80 h 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" h="30">
                  <a:moveTo>
                    <a:pt x="72" y="15"/>
                  </a:moveTo>
                  <a:lnTo>
                    <a:pt x="72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72" y="30"/>
                  </a:lnTo>
                  <a:lnTo>
                    <a:pt x="72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2" name="Freeform 37"/>
            <p:cNvSpPr>
              <a:spLocks/>
            </p:cNvSpPr>
            <p:nvPr/>
          </p:nvSpPr>
          <p:spPr bwMode="auto">
            <a:xfrm>
              <a:off x="4095" y="3185"/>
              <a:ext cx="26" cy="45"/>
            </a:xfrm>
            <a:custGeom>
              <a:avLst/>
              <a:gdLst>
                <a:gd name="T0" fmla="*/ 0 w 15"/>
                <a:gd name="T1" fmla="*/ 153 h 30"/>
                <a:gd name="T2" fmla="*/ 99 w 15"/>
                <a:gd name="T3" fmla="*/ 134 h 30"/>
                <a:gd name="T4" fmla="*/ 135 w 15"/>
                <a:gd name="T5" fmla="*/ 80 h 30"/>
                <a:gd name="T6" fmla="*/ 99 w 15"/>
                <a:gd name="T7" fmla="*/ 21 h 30"/>
                <a:gd name="T8" fmla="*/ 0 w 15"/>
                <a:gd name="T9" fmla="*/ 0 h 30"/>
                <a:gd name="T10" fmla="*/ 0 w 15"/>
                <a:gd name="T11" fmla="*/ 153 h 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1" y="26"/>
                  </a:lnTo>
                  <a:lnTo>
                    <a:pt x="15" y="15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3" name="Freeform 38"/>
            <p:cNvSpPr>
              <a:spLocks/>
            </p:cNvSpPr>
            <p:nvPr/>
          </p:nvSpPr>
          <p:spPr bwMode="auto">
            <a:xfrm>
              <a:off x="4030" y="2989"/>
              <a:ext cx="36" cy="23"/>
            </a:xfrm>
            <a:custGeom>
              <a:avLst/>
              <a:gdLst>
                <a:gd name="T0" fmla="*/ 76 w 28"/>
                <a:gd name="T1" fmla="*/ 47 h 18"/>
                <a:gd name="T2" fmla="*/ 76 w 28"/>
                <a:gd name="T3" fmla="*/ 29 h 18"/>
                <a:gd name="T4" fmla="*/ 69 w 28"/>
                <a:gd name="T5" fmla="*/ 17 h 18"/>
                <a:gd name="T6" fmla="*/ 64 w 28"/>
                <a:gd name="T7" fmla="*/ 6 h 18"/>
                <a:gd name="T8" fmla="*/ 46 w 28"/>
                <a:gd name="T9" fmla="*/ 0 h 18"/>
                <a:gd name="T10" fmla="*/ 31 w 28"/>
                <a:gd name="T11" fmla="*/ 0 h 18"/>
                <a:gd name="T12" fmla="*/ 17 w 28"/>
                <a:gd name="T13" fmla="*/ 1 h 18"/>
                <a:gd name="T14" fmla="*/ 6 w 28"/>
                <a:gd name="T15" fmla="*/ 17 h 18"/>
                <a:gd name="T16" fmla="*/ 0 w 28"/>
                <a:gd name="T17" fmla="*/ 29 h 18"/>
                <a:gd name="T18" fmla="*/ 76 w 28"/>
                <a:gd name="T19" fmla="*/ 47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1"/>
                  </a:lnTo>
                  <a:lnTo>
                    <a:pt x="2" y="6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4" name="Freeform 39"/>
            <p:cNvSpPr>
              <a:spLocks/>
            </p:cNvSpPr>
            <p:nvPr/>
          </p:nvSpPr>
          <p:spPr bwMode="auto">
            <a:xfrm>
              <a:off x="3976" y="3005"/>
              <a:ext cx="90" cy="209"/>
            </a:xfrm>
            <a:custGeom>
              <a:avLst/>
              <a:gdLst>
                <a:gd name="T0" fmla="*/ 55 w 65"/>
                <a:gd name="T1" fmla="*/ 567 h 149"/>
                <a:gd name="T2" fmla="*/ 105 w 65"/>
                <a:gd name="T3" fmla="*/ 577 h 149"/>
                <a:gd name="T4" fmla="*/ 240 w 65"/>
                <a:gd name="T5" fmla="*/ 28 h 149"/>
                <a:gd name="T6" fmla="*/ 136 w 65"/>
                <a:gd name="T7" fmla="*/ 0 h 149"/>
                <a:gd name="T8" fmla="*/ 0 w 65"/>
                <a:gd name="T9" fmla="*/ 555 h 149"/>
                <a:gd name="T10" fmla="*/ 55 w 65"/>
                <a:gd name="T11" fmla="*/ 567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5" h="149">
                  <a:moveTo>
                    <a:pt x="15" y="146"/>
                  </a:moveTo>
                  <a:lnTo>
                    <a:pt x="29" y="149"/>
                  </a:lnTo>
                  <a:lnTo>
                    <a:pt x="65" y="7"/>
                  </a:lnTo>
                  <a:lnTo>
                    <a:pt x="37" y="0"/>
                  </a:lnTo>
                  <a:lnTo>
                    <a:pt x="0" y="143"/>
                  </a:lnTo>
                  <a:lnTo>
                    <a:pt x="15" y="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5" name="Freeform 40"/>
            <p:cNvSpPr>
              <a:spLocks/>
            </p:cNvSpPr>
            <p:nvPr/>
          </p:nvSpPr>
          <p:spPr bwMode="auto">
            <a:xfrm>
              <a:off x="3976" y="3205"/>
              <a:ext cx="40" cy="23"/>
            </a:xfrm>
            <a:custGeom>
              <a:avLst/>
              <a:gdLst>
                <a:gd name="T0" fmla="*/ 0 w 29"/>
                <a:gd name="T1" fmla="*/ 0 h 17"/>
                <a:gd name="T2" fmla="*/ 0 w 29"/>
                <a:gd name="T3" fmla="*/ 20 h 17"/>
                <a:gd name="T4" fmla="*/ 8 w 29"/>
                <a:gd name="T5" fmla="*/ 37 h 17"/>
                <a:gd name="T6" fmla="*/ 21 w 29"/>
                <a:gd name="T7" fmla="*/ 50 h 17"/>
                <a:gd name="T8" fmla="*/ 40 w 29"/>
                <a:gd name="T9" fmla="*/ 57 h 17"/>
                <a:gd name="T10" fmla="*/ 61 w 29"/>
                <a:gd name="T11" fmla="*/ 57 h 17"/>
                <a:gd name="T12" fmla="*/ 79 w 29"/>
                <a:gd name="T13" fmla="*/ 55 h 17"/>
                <a:gd name="T14" fmla="*/ 97 w 29"/>
                <a:gd name="T15" fmla="*/ 41 h 17"/>
                <a:gd name="T16" fmla="*/ 105 w 29"/>
                <a:gd name="T17" fmla="*/ 20 h 17"/>
                <a:gd name="T18" fmla="*/ 0 w 29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7">
                  <a:moveTo>
                    <a:pt x="0" y="0"/>
                  </a:moveTo>
                  <a:lnTo>
                    <a:pt x="0" y="6"/>
                  </a:lnTo>
                  <a:lnTo>
                    <a:pt x="2" y="11"/>
                  </a:lnTo>
                  <a:lnTo>
                    <a:pt x="6" y="15"/>
                  </a:lnTo>
                  <a:lnTo>
                    <a:pt x="11" y="17"/>
                  </a:lnTo>
                  <a:lnTo>
                    <a:pt x="17" y="17"/>
                  </a:lnTo>
                  <a:lnTo>
                    <a:pt x="22" y="16"/>
                  </a:lnTo>
                  <a:lnTo>
                    <a:pt x="27" y="12"/>
                  </a:lnTo>
                  <a:lnTo>
                    <a:pt x="29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6" name="Freeform 41"/>
            <p:cNvSpPr>
              <a:spLocks/>
            </p:cNvSpPr>
            <p:nvPr/>
          </p:nvSpPr>
          <p:spPr bwMode="auto">
            <a:xfrm>
              <a:off x="4078" y="3205"/>
              <a:ext cx="40" cy="23"/>
            </a:xfrm>
            <a:custGeom>
              <a:avLst/>
              <a:gdLst>
                <a:gd name="T0" fmla="*/ 0 w 28"/>
                <a:gd name="T1" fmla="*/ 20 h 17"/>
                <a:gd name="T2" fmla="*/ 9 w 28"/>
                <a:gd name="T3" fmla="*/ 41 h 17"/>
                <a:gd name="T4" fmla="*/ 27 w 28"/>
                <a:gd name="T5" fmla="*/ 55 h 17"/>
                <a:gd name="T6" fmla="*/ 49 w 28"/>
                <a:gd name="T7" fmla="*/ 57 h 17"/>
                <a:gd name="T8" fmla="*/ 70 w 28"/>
                <a:gd name="T9" fmla="*/ 57 h 17"/>
                <a:gd name="T10" fmla="*/ 96 w 28"/>
                <a:gd name="T11" fmla="*/ 50 h 17"/>
                <a:gd name="T12" fmla="*/ 109 w 28"/>
                <a:gd name="T13" fmla="*/ 37 h 17"/>
                <a:gd name="T14" fmla="*/ 116 w 28"/>
                <a:gd name="T15" fmla="*/ 20 h 17"/>
                <a:gd name="T16" fmla="*/ 116 w 28"/>
                <a:gd name="T17" fmla="*/ 0 h 17"/>
                <a:gd name="T18" fmla="*/ 0 w 28"/>
                <a:gd name="T19" fmla="*/ 2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7">
                  <a:moveTo>
                    <a:pt x="0" y="6"/>
                  </a:moveTo>
                  <a:lnTo>
                    <a:pt x="2" y="12"/>
                  </a:lnTo>
                  <a:lnTo>
                    <a:pt x="6" y="16"/>
                  </a:lnTo>
                  <a:lnTo>
                    <a:pt x="12" y="17"/>
                  </a:lnTo>
                  <a:lnTo>
                    <a:pt x="17" y="17"/>
                  </a:lnTo>
                  <a:lnTo>
                    <a:pt x="23" y="15"/>
                  </a:lnTo>
                  <a:lnTo>
                    <a:pt x="26" y="11"/>
                  </a:lnTo>
                  <a:lnTo>
                    <a:pt x="28" y="6"/>
                  </a:lnTo>
                  <a:lnTo>
                    <a:pt x="28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7" name="Freeform 42"/>
            <p:cNvSpPr>
              <a:spLocks/>
            </p:cNvSpPr>
            <p:nvPr/>
          </p:nvSpPr>
          <p:spPr bwMode="auto">
            <a:xfrm>
              <a:off x="4030" y="3005"/>
              <a:ext cx="88" cy="209"/>
            </a:xfrm>
            <a:custGeom>
              <a:avLst/>
              <a:gdLst>
                <a:gd name="T0" fmla="*/ 50 w 64"/>
                <a:gd name="T1" fmla="*/ 11 h 149"/>
                <a:gd name="T2" fmla="*/ 0 w 64"/>
                <a:gd name="T3" fmla="*/ 28 h 149"/>
                <a:gd name="T4" fmla="*/ 131 w 64"/>
                <a:gd name="T5" fmla="*/ 577 h 149"/>
                <a:gd name="T6" fmla="*/ 228 w 64"/>
                <a:gd name="T7" fmla="*/ 555 h 149"/>
                <a:gd name="T8" fmla="*/ 102 w 64"/>
                <a:gd name="T9" fmla="*/ 0 h 149"/>
                <a:gd name="T10" fmla="*/ 50 w 64"/>
                <a:gd name="T11" fmla="*/ 11 h 1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" h="149">
                  <a:moveTo>
                    <a:pt x="14" y="3"/>
                  </a:moveTo>
                  <a:lnTo>
                    <a:pt x="0" y="7"/>
                  </a:lnTo>
                  <a:lnTo>
                    <a:pt x="36" y="149"/>
                  </a:lnTo>
                  <a:lnTo>
                    <a:pt x="64" y="143"/>
                  </a:lnTo>
                  <a:lnTo>
                    <a:pt x="28" y="0"/>
                  </a:lnTo>
                  <a:lnTo>
                    <a:pt x="1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8" name="Freeform 43"/>
            <p:cNvSpPr>
              <a:spLocks/>
            </p:cNvSpPr>
            <p:nvPr/>
          </p:nvSpPr>
          <p:spPr bwMode="auto">
            <a:xfrm>
              <a:off x="4030" y="2989"/>
              <a:ext cx="36" cy="23"/>
            </a:xfrm>
            <a:custGeom>
              <a:avLst/>
              <a:gdLst>
                <a:gd name="T0" fmla="*/ 76 w 28"/>
                <a:gd name="T1" fmla="*/ 29 h 18"/>
                <a:gd name="T2" fmla="*/ 69 w 28"/>
                <a:gd name="T3" fmla="*/ 17 h 18"/>
                <a:gd name="T4" fmla="*/ 58 w 28"/>
                <a:gd name="T5" fmla="*/ 1 h 18"/>
                <a:gd name="T6" fmla="*/ 45 w 28"/>
                <a:gd name="T7" fmla="*/ 0 h 18"/>
                <a:gd name="T8" fmla="*/ 28 w 28"/>
                <a:gd name="T9" fmla="*/ 0 h 18"/>
                <a:gd name="T10" fmla="*/ 13 w 28"/>
                <a:gd name="T11" fmla="*/ 6 h 18"/>
                <a:gd name="T12" fmla="*/ 6 w 28"/>
                <a:gd name="T13" fmla="*/ 17 h 18"/>
                <a:gd name="T14" fmla="*/ 0 w 28"/>
                <a:gd name="T15" fmla="*/ 29 h 18"/>
                <a:gd name="T16" fmla="*/ 0 w 28"/>
                <a:gd name="T17" fmla="*/ 47 h 18"/>
                <a:gd name="T18" fmla="*/ 76 w 28"/>
                <a:gd name="T19" fmla="*/ 29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28" y="11"/>
                  </a:moveTo>
                  <a:lnTo>
                    <a:pt x="26" y="6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5" y="2"/>
                  </a:lnTo>
                  <a:lnTo>
                    <a:pt x="2" y="6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28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69" name="Freeform 44"/>
            <p:cNvSpPr>
              <a:spLocks/>
            </p:cNvSpPr>
            <p:nvPr/>
          </p:nvSpPr>
          <p:spPr bwMode="auto">
            <a:xfrm>
              <a:off x="4016" y="3044"/>
              <a:ext cx="59" cy="177"/>
            </a:xfrm>
            <a:custGeom>
              <a:avLst/>
              <a:gdLst>
                <a:gd name="T0" fmla="*/ 81 w 42"/>
                <a:gd name="T1" fmla="*/ 0 h 126"/>
                <a:gd name="T2" fmla="*/ 0 w 42"/>
                <a:gd name="T3" fmla="*/ 0 h 126"/>
                <a:gd name="T4" fmla="*/ 0 w 42"/>
                <a:gd name="T5" fmla="*/ 492 h 126"/>
                <a:gd name="T6" fmla="*/ 164 w 42"/>
                <a:gd name="T7" fmla="*/ 492 h 126"/>
                <a:gd name="T8" fmla="*/ 164 w 42"/>
                <a:gd name="T9" fmla="*/ 0 h 126"/>
                <a:gd name="T10" fmla="*/ 81 w 42"/>
                <a:gd name="T11" fmla="*/ 0 h 1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" h="126">
                  <a:moveTo>
                    <a:pt x="21" y="0"/>
                  </a:moveTo>
                  <a:lnTo>
                    <a:pt x="0" y="0"/>
                  </a:lnTo>
                  <a:lnTo>
                    <a:pt x="0" y="126"/>
                  </a:lnTo>
                  <a:lnTo>
                    <a:pt x="42" y="126"/>
                  </a:lnTo>
                  <a:lnTo>
                    <a:pt x="42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70" name="Text Box 45"/>
            <p:cNvSpPr txBox="1">
              <a:spLocks noChangeArrowheads="1"/>
            </p:cNvSpPr>
            <p:nvPr/>
          </p:nvSpPr>
          <p:spPr bwMode="auto">
            <a:xfrm>
              <a:off x="4397" y="3810"/>
              <a:ext cx="2243" cy="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900" b="1">
                  <a:solidFill>
                    <a:srgbClr val="000000"/>
                  </a:solidFill>
                </a:rPr>
                <a:t>PERFORM</a:t>
              </a:r>
              <a:endParaRPr lang="nb-NO" altLang="nb-NO"/>
            </a:p>
          </p:txBody>
        </p:sp>
        <p:sp>
          <p:nvSpPr>
            <p:cNvPr id="26671" name="WordArt 46"/>
            <p:cNvSpPr>
              <a:spLocks noChangeArrowheads="1" noChangeShapeType="1" noTextEdit="1"/>
            </p:cNvSpPr>
            <p:nvPr/>
          </p:nvSpPr>
          <p:spPr bwMode="auto">
            <a:xfrm rot="894206">
              <a:off x="5065" y="6321"/>
              <a:ext cx="1395" cy="39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871126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INITIATING</a:t>
              </a:r>
            </a:p>
          </p:txBody>
        </p:sp>
        <p:sp>
          <p:nvSpPr>
            <p:cNvPr id="26672" name="WordArt 47"/>
            <p:cNvSpPr>
              <a:spLocks noChangeArrowheads="1" noChangeShapeType="1" noTextEdit="1"/>
            </p:cNvSpPr>
            <p:nvPr/>
          </p:nvSpPr>
          <p:spPr bwMode="auto">
            <a:xfrm rot="2674410">
              <a:off x="3187" y="5518"/>
              <a:ext cx="1532" cy="15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284631"/>
                </a:avLst>
              </a:prstTxWarp>
            </a:bodyPr>
            <a:lstStyle/>
            <a:p>
              <a:pPr algn="ctr"/>
              <a:r>
                <a:rPr lang="nb-NO" sz="1000" b="1" kern="10">
                  <a:solidFill>
                    <a:srgbClr val="000000"/>
                  </a:solidFill>
                  <a:cs typeface="Arial" panose="020B0604020202020204" pitchFamily="34" charset="0"/>
                </a:rPr>
                <a:t>CONTINUING</a:t>
              </a:r>
            </a:p>
          </p:txBody>
        </p:sp>
        <p:sp>
          <p:nvSpPr>
            <p:cNvPr id="26673" name="WordArt 48"/>
            <p:cNvSpPr>
              <a:spLocks noChangeArrowheads="1" noChangeShapeType="1" noTextEdit="1"/>
            </p:cNvSpPr>
            <p:nvPr/>
          </p:nvSpPr>
          <p:spPr bwMode="auto">
            <a:xfrm rot="4367085">
              <a:off x="2299" y="3644"/>
              <a:ext cx="1764" cy="44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Down">
                <a:avLst>
                  <a:gd name="adj" fmla="val 663121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CONTROLLING</a:t>
              </a:r>
            </a:p>
          </p:txBody>
        </p:sp>
        <p:sp>
          <p:nvSpPr>
            <p:cNvPr id="26674" name="AutoShape 49"/>
            <p:cNvSpPr>
              <a:spLocks noChangeArrowheads="1"/>
            </p:cNvSpPr>
            <p:nvPr/>
          </p:nvSpPr>
          <p:spPr bwMode="auto">
            <a:xfrm rot="725685">
              <a:off x="5203" y="3675"/>
              <a:ext cx="156" cy="157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6675" name="AutoShape 50"/>
            <p:cNvSpPr>
              <a:spLocks noChangeArrowheads="1"/>
            </p:cNvSpPr>
            <p:nvPr/>
          </p:nvSpPr>
          <p:spPr bwMode="auto">
            <a:xfrm rot="3353847">
              <a:off x="5748" y="4221"/>
              <a:ext cx="158" cy="155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26676" name="Line 51"/>
            <p:cNvSpPr>
              <a:spLocks noChangeShapeType="1"/>
            </p:cNvSpPr>
            <p:nvPr/>
          </p:nvSpPr>
          <p:spPr bwMode="auto">
            <a:xfrm>
              <a:off x="2546" y="2993"/>
              <a:ext cx="3978" cy="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26677" name="Line 52"/>
            <p:cNvSpPr>
              <a:spLocks noChangeShapeType="1"/>
            </p:cNvSpPr>
            <p:nvPr/>
          </p:nvSpPr>
          <p:spPr bwMode="auto">
            <a:xfrm>
              <a:off x="6524" y="3064"/>
              <a:ext cx="28" cy="39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418813488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3200" dirty="0"/>
              <a:t>INITIERING</a:t>
            </a:r>
            <a:r>
              <a:rPr lang="nb-NO" altLang="nb-NO" sz="3200" i="1" dirty="0"/>
              <a:t> </a:t>
            </a:r>
            <a:r>
              <a:rPr lang="nb-NO" altLang="nb-NO" sz="3200" i="1" dirty="0" err="1">
                <a:solidFill>
                  <a:schemeClr val="tx2">
                    <a:lumMod val="75000"/>
                  </a:schemeClr>
                </a:solidFill>
              </a:rPr>
              <a:t>Initiating</a:t>
            </a:r>
            <a:r>
              <a:rPr lang="nb-NO" altLang="nb-NO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nb-NO" altLang="nb-NO" dirty="0" smtClean="0"/>
              <a:t>	</a:t>
            </a:r>
            <a:r>
              <a:rPr lang="nb-NO" altLang="nb-NO" sz="2400" b="1" dirty="0"/>
              <a:t>Evne til å handle basert på sin bestemmelse: å starte og stoppe respons i deler av oppgaven eller hele oppgaven</a:t>
            </a:r>
            <a:r>
              <a:rPr lang="nb-NO" altLang="nb-NO" sz="2400" dirty="0"/>
              <a:t> (avhengig av kriterier eller forventet utførelse)</a:t>
            </a:r>
          </a:p>
          <a:p>
            <a:pPr>
              <a:lnSpc>
                <a:spcPct val="90000"/>
              </a:lnSpc>
              <a:buFontTx/>
              <a:buNone/>
            </a:pPr>
            <a:endParaRPr lang="nb-NO" altLang="nb-NO" sz="2400" dirty="0"/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Starter </a:t>
            </a:r>
            <a:r>
              <a:rPr lang="nb-NO" altLang="nb-NO" sz="2400" i="1" dirty="0"/>
              <a:t>Starts. </a:t>
            </a:r>
            <a:r>
              <a:rPr lang="nb-NO" altLang="nb-NO" sz="2400" dirty="0"/>
              <a:t>Begynner med den forventede utførelse. </a:t>
            </a:r>
            <a:r>
              <a:rPr lang="nb-NO" altLang="nb-NO" sz="2400" dirty="0"/>
              <a:t>Starter opp igjen etter en forstyrrelse eller et stopp</a:t>
            </a:r>
            <a:r>
              <a:rPr lang="nb-NO" altLang="nb-NO" sz="2400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nb-NO" altLang="nb-NO" sz="2400" dirty="0"/>
          </a:p>
          <a:p>
            <a:pPr>
              <a:lnSpc>
                <a:spcPct val="90000"/>
              </a:lnSpc>
            </a:pPr>
            <a:r>
              <a:rPr lang="nb-NO" altLang="nb-NO" sz="2400" b="1" dirty="0"/>
              <a:t>Stopper </a:t>
            </a:r>
            <a:r>
              <a:rPr lang="nb-NO" altLang="nb-NO" sz="2400" i="1" dirty="0" err="1"/>
              <a:t>Stops</a:t>
            </a:r>
            <a:r>
              <a:rPr lang="nb-NO" altLang="nb-NO" sz="2400" i="1" dirty="0"/>
              <a:t>. </a:t>
            </a:r>
            <a:r>
              <a:rPr lang="nb-NO" altLang="nb-NO" sz="2400" dirty="0"/>
              <a:t>Stopper når det er ønskelig: stopper opp når det er nødvendig for forventet utførelsen.</a:t>
            </a:r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57762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14169" y="676276"/>
            <a:ext cx="8974446" cy="790575"/>
          </a:xfrm>
        </p:spPr>
        <p:txBody>
          <a:bodyPr/>
          <a:lstStyle/>
          <a:p>
            <a:r>
              <a:rPr lang="nb-NO" altLang="nb-NO" sz="3200" dirty="0"/>
              <a:t>FORTSETTELSE</a:t>
            </a:r>
            <a:r>
              <a:rPr lang="nb-NO" altLang="nb-NO" sz="3200" i="1" dirty="0"/>
              <a:t> </a:t>
            </a:r>
            <a:r>
              <a:rPr lang="nb-NO" altLang="nb-NO" sz="3200" i="1" dirty="0" err="1">
                <a:solidFill>
                  <a:schemeClr val="tx2">
                    <a:lumMod val="75000"/>
                  </a:schemeClr>
                </a:solidFill>
              </a:rPr>
              <a:t>continuing</a:t>
            </a:r>
            <a:r>
              <a:rPr lang="nb-NO" altLang="nb-NO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983226" y="1601788"/>
            <a:ext cx="9684774" cy="5005489"/>
          </a:xfrm>
        </p:spPr>
        <p:txBody>
          <a:bodyPr/>
          <a:lstStyle/>
          <a:p>
            <a:pPr marL="400050" indent="-400050">
              <a:lnSpc>
                <a:spcPct val="80000"/>
              </a:lnSpc>
              <a:buNone/>
            </a:pPr>
            <a:r>
              <a:rPr lang="nb-NO" altLang="nb-NO" sz="2600" b="1" dirty="0"/>
              <a:t>	</a:t>
            </a:r>
            <a:r>
              <a:rPr lang="nb-NO" altLang="nb-NO" sz="2400" b="1" dirty="0"/>
              <a:t>Evne til å holde fast med gjennomføre en plan på en smidig, flytende måte helt til stegene, oppgavene eller rutinene er fullført.</a:t>
            </a:r>
            <a:r>
              <a:rPr lang="nb-NO" altLang="nb-NO" sz="2400" dirty="0"/>
              <a:t> (Avhengig av kriterier til forventet utførelse) </a:t>
            </a:r>
          </a:p>
          <a:p>
            <a:pPr marL="400050" indent="-400050">
              <a:lnSpc>
                <a:spcPct val="80000"/>
              </a:lnSpc>
              <a:buNone/>
            </a:pPr>
            <a:endParaRPr lang="nb-NO" altLang="nb-NO" sz="2400" dirty="0"/>
          </a:p>
          <a:p>
            <a:pPr marL="400050" indent="-400050">
              <a:lnSpc>
                <a:spcPct val="80000"/>
              </a:lnSpc>
            </a:pPr>
            <a:r>
              <a:rPr lang="nb-NO" altLang="nb-NO" sz="2400" b="1" dirty="0"/>
              <a:t>Har flyt </a:t>
            </a:r>
            <a:r>
              <a:rPr lang="nb-NO" altLang="nb-NO" sz="2400" i="1" dirty="0" err="1"/>
              <a:t>Flows</a:t>
            </a:r>
            <a:r>
              <a:rPr lang="nb-NO" altLang="nb-NO" sz="2400" i="1" dirty="0"/>
              <a:t>. </a:t>
            </a:r>
            <a:r>
              <a:rPr lang="nb-NO" altLang="nb-NO" sz="2400" dirty="0"/>
              <a:t>Smidig , jevn utførelse. Lette overganger mellom oppgaven og deler av oppgaven. Ingen variasjoner eller uregelmessigheter med stopp/start.</a:t>
            </a:r>
          </a:p>
          <a:p>
            <a:pPr marL="400050" indent="-400050">
              <a:lnSpc>
                <a:spcPct val="80000"/>
              </a:lnSpc>
            </a:pPr>
            <a:r>
              <a:rPr lang="nb-NO" altLang="nb-NO" sz="2400" b="1" dirty="0"/>
              <a:t>Fortsetter </a:t>
            </a:r>
            <a:r>
              <a:rPr lang="nb-NO" altLang="nb-NO" sz="2400" i="1" dirty="0" err="1"/>
              <a:t>Continues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Fullfører oppgaven til forventet nivå for å bli </a:t>
            </a:r>
            <a:r>
              <a:rPr lang="nb-NO" altLang="nb-NO" sz="2400" dirty="0" err="1"/>
              <a:t>ferdig</a:t>
            </a:r>
            <a:r>
              <a:rPr lang="nb-NO" altLang="nb-NO" sz="2400" dirty="0" err="1" smtClean="0"/>
              <a:t>uten</a:t>
            </a:r>
            <a:r>
              <a:rPr lang="nb-NO" altLang="nb-NO" sz="2400" dirty="0" smtClean="0"/>
              <a:t> </a:t>
            </a:r>
            <a:r>
              <a:rPr lang="nb-NO" altLang="nb-NO" sz="2400" dirty="0"/>
              <a:t>unødvendige </a:t>
            </a:r>
            <a:r>
              <a:rPr lang="nb-NO" altLang="nb-NO" sz="2400" dirty="0" err="1" smtClean="0"/>
              <a:t>prompting</a:t>
            </a:r>
            <a:r>
              <a:rPr lang="nb-NO" altLang="nb-NO" sz="2400" dirty="0" smtClean="0"/>
              <a:t>.</a:t>
            </a:r>
            <a:endParaRPr lang="nb-NO" altLang="nb-NO" sz="2400" dirty="0"/>
          </a:p>
          <a:p>
            <a:pPr marL="400050" indent="-400050">
              <a:lnSpc>
                <a:spcPct val="80000"/>
              </a:lnSpc>
            </a:pPr>
            <a:r>
              <a:rPr lang="nb-NO" altLang="nb-NO" sz="2400" b="1" dirty="0"/>
              <a:t>Fastholder </a:t>
            </a:r>
            <a:r>
              <a:rPr lang="nb-NO" altLang="nb-NO" sz="2400" i="1" dirty="0" err="1"/>
              <a:t>Persists</a:t>
            </a:r>
            <a:r>
              <a:rPr lang="nb-NO" altLang="nb-NO" sz="2400" i="1" dirty="0"/>
              <a:t>. </a:t>
            </a:r>
            <a:r>
              <a:rPr lang="nb-NO" altLang="nb-NO" sz="2400" dirty="0"/>
              <a:t>Reagerer og fortsetter når hindringer/begrensinger oppstår, eller når utførelsen er vanskelig eller feil. Trenger ikke </a:t>
            </a:r>
            <a:r>
              <a:rPr lang="nb-NO" altLang="nb-NO" sz="2400" dirty="0" err="1"/>
              <a:t>prompting</a:t>
            </a:r>
            <a:r>
              <a:rPr lang="nb-NO" altLang="nb-NO" sz="2400" dirty="0"/>
              <a:t> for å iverksette kognitiv streben med å prøve.</a:t>
            </a:r>
          </a:p>
          <a:p>
            <a:pPr marL="400050" indent="-400050">
              <a:lnSpc>
                <a:spcPct val="80000"/>
              </a:lnSpc>
              <a:buNone/>
            </a:pPr>
            <a:endParaRPr lang="nb-NO" altLang="nb-NO" sz="2600" dirty="0"/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05393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529" y="819945"/>
            <a:ext cx="8773894" cy="661987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sz="3200" dirty="0"/>
              <a:t>KONTROLLERING</a:t>
            </a:r>
            <a:r>
              <a:rPr lang="nb-NO" sz="3200" i="1" dirty="0"/>
              <a:t> </a:t>
            </a:r>
            <a:r>
              <a:rPr lang="nb-NO" sz="3200" i="1" dirty="0">
                <a:solidFill>
                  <a:schemeClr val="tx2">
                    <a:lumMod val="75000"/>
                  </a:schemeClr>
                </a:solidFill>
              </a:rPr>
              <a:t>controlling</a:t>
            </a:r>
            <a:r>
              <a:rPr lang="nb-NO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042219" y="1769806"/>
            <a:ext cx="9168581" cy="439604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nb-NO" altLang="nb-NO" b="1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nb-NO" altLang="nb-NO" sz="2600" b="1" dirty="0"/>
              <a:t>   </a:t>
            </a:r>
            <a:r>
              <a:rPr lang="nb-NO" altLang="nb-NO" sz="2400" b="1" dirty="0"/>
              <a:t>Evne til å tilpasse tiden, koordinere og justere bevegelser og handlinger i samsvar med planen for smidig utførelse av oppgaven.</a:t>
            </a:r>
            <a:r>
              <a:rPr lang="nb-NO" altLang="nb-NO" sz="2400" dirty="0"/>
              <a:t> (Avhenger av kriteriene) </a:t>
            </a:r>
          </a:p>
          <a:p>
            <a:pPr>
              <a:lnSpc>
                <a:spcPct val="80000"/>
              </a:lnSpc>
              <a:buFontTx/>
              <a:buNone/>
            </a:pPr>
            <a:endParaRPr lang="nb-NO" altLang="nb-NO" sz="2400" dirty="0"/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Timer </a:t>
            </a:r>
            <a:r>
              <a:rPr lang="nb-NO" altLang="nb-NO" sz="2400" i="1" dirty="0"/>
              <a:t>Times. </a:t>
            </a:r>
            <a:r>
              <a:rPr lang="nb-NO" altLang="nb-NO" sz="2400" dirty="0"/>
              <a:t>Jevn og korrekt fart i forhold til oppgavens krav. Utføres innen forventet eller funksjonelle tidsramme. Tilpasser timing og respons i handlingen for å matche oppgavens krav. </a:t>
            </a:r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Koordinerer </a:t>
            </a:r>
            <a:r>
              <a:rPr lang="nb-NO" altLang="nb-NO" sz="2400" i="1" dirty="0" err="1"/>
              <a:t>Coordinates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Smidig muskulær utførelse. Fravær av tremor eller dyskinesi.</a:t>
            </a:r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Tilpasser </a:t>
            </a:r>
            <a:r>
              <a:rPr lang="nb-NO" altLang="nb-NO" sz="2400" i="1" dirty="0" err="1"/>
              <a:t>Adjusts</a:t>
            </a:r>
            <a:r>
              <a:rPr lang="nb-NO" altLang="nb-NO" sz="2400" i="1" dirty="0"/>
              <a:t>. </a:t>
            </a:r>
            <a:r>
              <a:rPr lang="nb-NO" altLang="nb-NO" sz="2400" dirty="0"/>
              <a:t>Gjør små eller store justeringer av muskulære bevegelser for å være i samsvar med planen</a:t>
            </a:r>
            <a:r>
              <a:rPr lang="nb-NO" altLang="nb-NO" sz="2600" dirty="0"/>
              <a:t>.</a:t>
            </a:r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65007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2723" y="571501"/>
            <a:ext cx="9121877" cy="962025"/>
          </a:xfrm>
        </p:spPr>
        <p:txBody>
          <a:bodyPr>
            <a:normAutofit/>
          </a:bodyPr>
          <a:lstStyle/>
          <a:p>
            <a:r>
              <a:rPr lang="nb-NO" altLang="nb-NO" sz="2800" dirty="0" smtClean="0"/>
              <a:t>Prosess strategier </a:t>
            </a:r>
            <a:r>
              <a:rPr lang="nb-NO" altLang="nb-NO" sz="2800" dirty="0"/>
              <a:t>i UTFØRE kvadranten</a:t>
            </a:r>
            <a:br>
              <a:rPr lang="nb-NO" altLang="nb-NO" sz="2800" dirty="0"/>
            </a:br>
            <a:r>
              <a:rPr lang="nb-NO" altLang="nb-NO" sz="2000" dirty="0"/>
              <a:t>Ved </a:t>
            </a:r>
            <a:r>
              <a:rPr lang="nb-NO" altLang="nb-NO" sz="2000" dirty="0"/>
              <a:t>utførelse av en oppgave kan personen observeres når han</a:t>
            </a:r>
            <a:r>
              <a:rPr lang="nb-NO" altLang="nb-NO" sz="2000" dirty="0"/>
              <a:t>:</a:t>
            </a:r>
            <a:endParaRPr lang="nb-NO" altLang="nb-NO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 altLang="nb-NO" sz="2600" dirty="0"/>
              <a:t>Initierer handlingsplanen</a:t>
            </a:r>
          </a:p>
          <a:p>
            <a:pPr>
              <a:lnSpc>
                <a:spcPct val="90000"/>
              </a:lnSpc>
            </a:pPr>
            <a:r>
              <a:rPr lang="nb-NO" altLang="nb-NO" sz="2600" dirty="0"/>
              <a:t>Stopper utførelse ved behov og på rett tid</a:t>
            </a:r>
          </a:p>
          <a:p>
            <a:pPr>
              <a:lnSpc>
                <a:spcPct val="90000"/>
              </a:lnSpc>
            </a:pPr>
            <a:r>
              <a:rPr lang="nb-NO" altLang="nb-NO" sz="2600" dirty="0"/>
              <a:t>Overvåker fart og steg ved utførelse av oppgaven</a:t>
            </a:r>
          </a:p>
          <a:p>
            <a:pPr>
              <a:lnSpc>
                <a:spcPct val="90000"/>
              </a:lnSpc>
            </a:pPr>
            <a:r>
              <a:rPr lang="nb-NO" altLang="nb-NO" sz="2600" dirty="0"/>
              <a:t>Holder frem med oppgaven mens han leter etter en løsning, eller gjennom utførelsen</a:t>
            </a:r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51853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unntekst 3"/>
          <p:cNvSpPr>
            <a:spLocks noGrp="1"/>
          </p:cNvSpPr>
          <p:nvPr>
            <p:ph type="ftr" sz="quarter" idx="4294967295"/>
          </p:nvPr>
        </p:nvSpPr>
        <p:spPr>
          <a:xfrm>
            <a:off x="3893574" y="5779008"/>
            <a:ext cx="4591665" cy="415315"/>
          </a:xfrm>
        </p:spPr>
        <p:txBody>
          <a:bodyPr/>
          <a:lstStyle/>
          <a:p>
            <a:r>
              <a:rPr lang="nb-NO" b="1" dirty="0" smtClean="0"/>
              <a:t>PRPP STAGE 2 TASK ANALYSIS </a:t>
            </a:r>
            <a:endParaRPr lang="nb-NO" b="1" noProof="0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961" y="0"/>
            <a:ext cx="6083808" cy="577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58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defRPr/>
            </a:pPr>
            <a:r>
              <a:rPr lang="nb-NO" dirty="0" smtClean="0"/>
              <a:t>Ulike strategier gjennom tilnærmingen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 vert="horz" lIns="92075" tIns="46038" rIns="92075" bIns="46038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Identifiser hvilken aktivitetsrolle som er mest betydningsfull for undersøkelse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Vurdere hvordan omgivelsene og aktivitetsrollen passer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personens oppmerksomhet på rollen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Undersøke “gjøre”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“vite”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Utforske og utvikle “være” aspektet i rollen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samarbeid i rollen</a:t>
            </a:r>
          </a:p>
        </p:txBody>
      </p:sp>
      <p:sp>
        <p:nvSpPr>
          <p:cNvPr id="2" name="Plassholder for innhold 1"/>
          <p:cNvSpPr>
            <a:spLocks noGrp="1"/>
          </p:cNvSpPr>
          <p:nvPr>
            <p:ph sz="half" idx="13"/>
          </p:nvPr>
        </p:nvSpPr>
        <p:spPr>
          <a:xfrm>
            <a:off x="6020430" y="1837781"/>
            <a:ext cx="4062452" cy="42883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dirty="0"/>
              <a:t>Hvilke aktivitetsrutiner, oppgaver og del-oppgaver kreves innenfor de ulike aktivitetsområdene for å mestre utførelse av rollen?</a:t>
            </a:r>
          </a:p>
          <a:p>
            <a:pPr>
              <a:lnSpc>
                <a:spcPct val="90000"/>
              </a:lnSpc>
            </a:pPr>
            <a:r>
              <a:rPr lang="nb-NO" dirty="0"/>
              <a:t>Hvilke utførelseskomponenter eller miljøfaktorer er det som forårsaker problem med utførelse av oppgaver?</a:t>
            </a:r>
          </a:p>
          <a:p>
            <a:pPr>
              <a:lnSpc>
                <a:spcPct val="90000"/>
              </a:lnSpc>
            </a:pPr>
            <a:r>
              <a:rPr lang="nb-NO" dirty="0"/>
              <a:t>Hvilken tilnærming foretrekker jeg som terapeut?</a:t>
            </a:r>
          </a:p>
          <a:p>
            <a:pPr>
              <a:lnSpc>
                <a:spcPct val="90000"/>
              </a:lnSpc>
            </a:pPr>
            <a:r>
              <a:rPr lang="nb-NO" dirty="0"/>
              <a:t>Hvordan kan jeg tilpasse de metodene jeg foretrekker for å fremme klientens mestring av rolle, rutine, oppgave eller del-oppgave?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90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3100"/>
              <a:t>Nivå 2: kartlegger prosessatferd som påvirker aktivitetsutførelse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726913" y="1747837"/>
            <a:ext cx="8785225" cy="4973638"/>
          </a:xfrm>
        </p:spPr>
        <p:txBody>
          <a:bodyPr rtlCol="0"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nb-NO" sz="2000" b="1" dirty="0"/>
              <a:t>Prosess oppgaveanalyse. </a:t>
            </a:r>
            <a:r>
              <a:rPr lang="nb-NO" sz="2000" dirty="0"/>
              <a:t>Her undersøkes</a:t>
            </a:r>
            <a:r>
              <a:rPr lang="nb-NO" sz="2000" b="1" dirty="0"/>
              <a:t> </a:t>
            </a:r>
            <a:r>
              <a:rPr lang="nb-NO" sz="2000" dirty="0"/>
              <a:t> utførelses-vansker for å vurdere underliggende </a:t>
            </a:r>
            <a:r>
              <a:rPr lang="nb-NO" sz="2000" b="1" dirty="0"/>
              <a:t>kognitive</a:t>
            </a:r>
            <a:r>
              <a:rPr lang="nb-NO" sz="2000" dirty="0"/>
              <a:t> prosesser som skaper problemene.</a:t>
            </a:r>
          </a:p>
          <a:p>
            <a:pPr>
              <a:lnSpc>
                <a:spcPct val="120000"/>
              </a:lnSpc>
              <a:defRPr/>
            </a:pPr>
            <a:r>
              <a:rPr lang="nb-NO" sz="2000" b="1" dirty="0"/>
              <a:t>Kognisjon</a:t>
            </a:r>
            <a:r>
              <a:rPr lang="nb-NO" sz="2000" dirty="0"/>
              <a:t> defineres som en persons kapasitet til å ta imot og bruke informasjon for å kunne tilpasse seg krav fra omgivelsene og utføre ønskede handlinger. </a:t>
            </a:r>
          </a:p>
          <a:p>
            <a:pPr>
              <a:lnSpc>
                <a:spcPct val="120000"/>
              </a:lnSpc>
              <a:defRPr/>
            </a:pPr>
            <a:r>
              <a:rPr lang="nb-NO" sz="2000" b="1" dirty="0"/>
              <a:t>Informasjonsbearbeiding </a:t>
            </a:r>
            <a:r>
              <a:rPr lang="nb-NO" sz="2000" dirty="0"/>
              <a:t>er evne til å ta inn, organisere, manipulere og integrere ny informasjon med tidligere erfaring for å kunne planlegge, strukturere og utføre målrettet atferd. Altså kapasitet til å motta og bruke informasjon.</a:t>
            </a:r>
          </a:p>
          <a:p>
            <a:pPr>
              <a:lnSpc>
                <a:spcPct val="120000"/>
              </a:lnSpc>
              <a:defRPr/>
            </a:pPr>
            <a:r>
              <a:rPr lang="nb-NO" sz="2000" b="1" dirty="0"/>
              <a:t>Kognitiv aktivitetsanalyser </a:t>
            </a:r>
            <a:r>
              <a:rPr lang="nb-NO" sz="2000" dirty="0"/>
              <a:t>kobler aktivitetsutførelse med hverdagsaktiviteter / realistiske aktiviteter</a:t>
            </a:r>
          </a:p>
          <a:p>
            <a:pPr>
              <a:lnSpc>
                <a:spcPct val="170000"/>
              </a:lnSpc>
              <a:buNone/>
              <a:defRPr/>
            </a:pPr>
            <a:r>
              <a:rPr lang="en-GB" sz="2000" i="1" dirty="0">
                <a:cs typeface="Times New Roman" pitchFamily="18" charset="0"/>
              </a:rPr>
              <a:t>	</a:t>
            </a:r>
            <a:endParaRPr lang="nb-NO" sz="2000" i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2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mtClean="0"/>
              <a:t>Informasjonsbearbeiding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altLang="nb-NO" sz="2400" dirty="0"/>
              <a:t>er ikke statisk.</a:t>
            </a:r>
          </a:p>
          <a:p>
            <a:r>
              <a:rPr lang="nb-NO" altLang="nb-NO" sz="2400" dirty="0" smtClean="0"/>
              <a:t>vi </a:t>
            </a:r>
            <a:r>
              <a:rPr lang="nb-NO" altLang="nb-NO" sz="2400" dirty="0"/>
              <a:t>har begrenset kapasitet.</a:t>
            </a:r>
          </a:p>
          <a:p>
            <a:r>
              <a:rPr lang="nb-NO" altLang="nb-NO" sz="2400" dirty="0"/>
              <a:t>aktiverer en rekke bearbeidingsstrategier som er organisert, integrert og tilpasset en bestemt hensikt.</a:t>
            </a:r>
          </a:p>
          <a:p>
            <a:r>
              <a:rPr lang="nb-NO" altLang="nb-NO" sz="2400" dirty="0"/>
              <a:t>Strategier kan observeres.</a:t>
            </a:r>
          </a:p>
          <a:p>
            <a:endParaRPr lang="nb-NO" altLang="nb-NO" sz="2400" dirty="0"/>
          </a:p>
          <a:p>
            <a:r>
              <a:rPr lang="en-GB" sz="2400" dirty="0">
                <a:hlinkClick r:id="rId2"/>
              </a:rPr>
              <a:t>http://digitalmappe.uit.no/rij100/min-undervisningsfilosofi</a:t>
            </a:r>
            <a:endParaRPr lang="nb-NO" altLang="nb-NO" sz="2400" dirty="0"/>
          </a:p>
        </p:txBody>
      </p:sp>
      <p:sp>
        <p:nvSpPr>
          <p:cNvPr id="5124" name="Plassholder for bunntekst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245798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3200"/>
              <a:t>EVNE TIL Å BEARBEIDE INFORMASJON</a:t>
            </a:r>
          </a:p>
        </p:txBody>
      </p:sp>
      <p:sp>
        <p:nvSpPr>
          <p:cNvPr id="6149" name="Rectangle 39"/>
          <p:cNvSpPr>
            <a:spLocks noGrp="1" noChangeArrowheads="1"/>
          </p:cNvSpPr>
          <p:nvPr>
            <p:ph idx="1"/>
          </p:nvPr>
        </p:nvSpPr>
        <p:spPr>
          <a:xfrm>
            <a:off x="1992313" y="1412875"/>
            <a:ext cx="8153400" cy="4572000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nb-NO" dirty="0" smtClean="0"/>
          </a:p>
          <a:p>
            <a:pPr marL="0" indent="0">
              <a:buNone/>
              <a:defRPr/>
            </a:pPr>
            <a:endParaRPr lang="nb-NO" dirty="0" smtClean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nb-NO" noProof="0" dirty="0"/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3575051" y="2205038"/>
            <a:ext cx="5292725" cy="3526034"/>
            <a:chOff x="2527" y="337"/>
            <a:chExt cx="4809" cy="3202"/>
          </a:xfrm>
        </p:grpSpPr>
        <p:sp>
          <p:nvSpPr>
            <p:cNvPr id="6150" name="AutoShape 6"/>
            <p:cNvSpPr>
              <a:spLocks noChangeAspect="1" noChangeArrowheads="1"/>
            </p:cNvSpPr>
            <p:nvPr/>
          </p:nvSpPr>
          <p:spPr bwMode="auto">
            <a:xfrm>
              <a:off x="2527" y="337"/>
              <a:ext cx="4809" cy="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auto">
            <a:xfrm>
              <a:off x="6367" y="1895"/>
              <a:ext cx="245" cy="779"/>
            </a:xfrm>
            <a:custGeom>
              <a:avLst/>
              <a:gdLst>
                <a:gd name="T0" fmla="*/ 662 w 168"/>
                <a:gd name="T1" fmla="*/ 0 h 545"/>
                <a:gd name="T2" fmla="*/ 662 w 168"/>
                <a:gd name="T3" fmla="*/ 0 h 545"/>
                <a:gd name="T4" fmla="*/ 650 w 168"/>
                <a:gd name="T5" fmla="*/ 294 h 545"/>
                <a:gd name="T6" fmla="*/ 621 w 168"/>
                <a:gd name="T7" fmla="*/ 590 h 545"/>
                <a:gd name="T8" fmla="*/ 563 w 168"/>
                <a:gd name="T9" fmla="*/ 876 h 545"/>
                <a:gd name="T10" fmla="*/ 486 w 168"/>
                <a:gd name="T11" fmla="*/ 1165 h 545"/>
                <a:gd name="T12" fmla="*/ 386 w 168"/>
                <a:gd name="T13" fmla="*/ 1447 h 545"/>
                <a:gd name="T14" fmla="*/ 277 w 168"/>
                <a:gd name="T15" fmla="*/ 1714 h 545"/>
                <a:gd name="T16" fmla="*/ 147 w 168"/>
                <a:gd name="T17" fmla="*/ 1974 h 545"/>
                <a:gd name="T18" fmla="*/ 0 w 168"/>
                <a:gd name="T19" fmla="*/ 2228 h 545"/>
                <a:gd name="T20" fmla="*/ 77 w 168"/>
                <a:gd name="T21" fmla="*/ 2274 h 545"/>
                <a:gd name="T22" fmla="*/ 226 w 168"/>
                <a:gd name="T23" fmla="*/ 2013 h 545"/>
                <a:gd name="T24" fmla="*/ 366 w 168"/>
                <a:gd name="T25" fmla="*/ 1741 h 545"/>
                <a:gd name="T26" fmla="*/ 481 w 168"/>
                <a:gd name="T27" fmla="*/ 1469 h 545"/>
                <a:gd name="T28" fmla="*/ 575 w 168"/>
                <a:gd name="T29" fmla="*/ 1184 h 545"/>
                <a:gd name="T30" fmla="*/ 650 w 168"/>
                <a:gd name="T31" fmla="*/ 893 h 545"/>
                <a:gd name="T32" fmla="*/ 710 w 168"/>
                <a:gd name="T33" fmla="*/ 596 h 545"/>
                <a:gd name="T34" fmla="*/ 742 w 168"/>
                <a:gd name="T35" fmla="*/ 294 h 545"/>
                <a:gd name="T36" fmla="*/ 760 w 168"/>
                <a:gd name="T37" fmla="*/ 0 h 545"/>
                <a:gd name="T38" fmla="*/ 760 w 168"/>
                <a:gd name="T39" fmla="*/ 0 h 545"/>
                <a:gd name="T40" fmla="*/ 662 w 168"/>
                <a:gd name="T41" fmla="*/ 0 h 54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8" h="545">
                  <a:moveTo>
                    <a:pt x="146" y="0"/>
                  </a:moveTo>
                  <a:lnTo>
                    <a:pt x="146" y="0"/>
                  </a:lnTo>
                  <a:lnTo>
                    <a:pt x="144" y="71"/>
                  </a:lnTo>
                  <a:lnTo>
                    <a:pt x="137" y="141"/>
                  </a:lnTo>
                  <a:lnTo>
                    <a:pt x="125" y="210"/>
                  </a:lnTo>
                  <a:lnTo>
                    <a:pt x="107" y="279"/>
                  </a:lnTo>
                  <a:lnTo>
                    <a:pt x="86" y="346"/>
                  </a:lnTo>
                  <a:lnTo>
                    <a:pt x="61" y="411"/>
                  </a:lnTo>
                  <a:lnTo>
                    <a:pt x="32" y="473"/>
                  </a:lnTo>
                  <a:lnTo>
                    <a:pt x="0" y="534"/>
                  </a:lnTo>
                  <a:lnTo>
                    <a:pt x="17" y="545"/>
                  </a:lnTo>
                  <a:lnTo>
                    <a:pt x="50" y="482"/>
                  </a:lnTo>
                  <a:lnTo>
                    <a:pt x="81" y="417"/>
                  </a:lnTo>
                  <a:lnTo>
                    <a:pt x="106" y="352"/>
                  </a:lnTo>
                  <a:lnTo>
                    <a:pt x="127" y="283"/>
                  </a:lnTo>
                  <a:lnTo>
                    <a:pt x="144" y="214"/>
                  </a:lnTo>
                  <a:lnTo>
                    <a:pt x="157" y="143"/>
                  </a:lnTo>
                  <a:lnTo>
                    <a:pt x="164" y="71"/>
                  </a:lnTo>
                  <a:lnTo>
                    <a:pt x="168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auto">
            <a:xfrm>
              <a:off x="6375" y="1120"/>
              <a:ext cx="237" cy="775"/>
            </a:xfrm>
            <a:custGeom>
              <a:avLst/>
              <a:gdLst>
                <a:gd name="T0" fmla="*/ 0 w 164"/>
                <a:gd name="T1" fmla="*/ 37 h 545"/>
                <a:gd name="T2" fmla="*/ 145 w 164"/>
                <a:gd name="T3" fmla="*/ 292 h 545"/>
                <a:gd name="T4" fmla="*/ 263 w 164"/>
                <a:gd name="T5" fmla="*/ 550 h 545"/>
                <a:gd name="T6" fmla="*/ 366 w 164"/>
                <a:gd name="T7" fmla="*/ 816 h 545"/>
                <a:gd name="T8" fmla="*/ 460 w 164"/>
                <a:gd name="T9" fmla="*/ 1092 h 545"/>
                <a:gd name="T10" fmla="*/ 530 w 164"/>
                <a:gd name="T11" fmla="*/ 1375 h 545"/>
                <a:gd name="T12" fmla="*/ 578 w 164"/>
                <a:gd name="T13" fmla="*/ 1659 h 545"/>
                <a:gd name="T14" fmla="*/ 610 w 164"/>
                <a:gd name="T15" fmla="*/ 1941 h 545"/>
                <a:gd name="T16" fmla="*/ 619 w 164"/>
                <a:gd name="T17" fmla="*/ 2228 h 545"/>
                <a:gd name="T18" fmla="*/ 714 w 164"/>
                <a:gd name="T19" fmla="*/ 2228 h 545"/>
                <a:gd name="T20" fmla="*/ 698 w 164"/>
                <a:gd name="T21" fmla="*/ 1941 h 545"/>
                <a:gd name="T22" fmla="*/ 666 w 164"/>
                <a:gd name="T23" fmla="*/ 1648 h 545"/>
                <a:gd name="T24" fmla="*/ 619 w 164"/>
                <a:gd name="T25" fmla="*/ 1365 h 545"/>
                <a:gd name="T26" fmla="*/ 548 w 164"/>
                <a:gd name="T27" fmla="*/ 1076 h 545"/>
                <a:gd name="T28" fmla="*/ 454 w 164"/>
                <a:gd name="T29" fmla="*/ 792 h 545"/>
                <a:gd name="T30" fmla="*/ 351 w 164"/>
                <a:gd name="T31" fmla="*/ 523 h 545"/>
                <a:gd name="T32" fmla="*/ 217 w 164"/>
                <a:gd name="T33" fmla="*/ 253 h 545"/>
                <a:gd name="T34" fmla="*/ 75 w 164"/>
                <a:gd name="T35" fmla="*/ 0 h 545"/>
                <a:gd name="T36" fmla="*/ 0 w 164"/>
                <a:gd name="T37" fmla="*/ 37 h 5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4" h="545">
                  <a:moveTo>
                    <a:pt x="0" y="9"/>
                  </a:moveTo>
                  <a:lnTo>
                    <a:pt x="33" y="71"/>
                  </a:lnTo>
                  <a:lnTo>
                    <a:pt x="60" y="134"/>
                  </a:lnTo>
                  <a:lnTo>
                    <a:pt x="84" y="200"/>
                  </a:lnTo>
                  <a:lnTo>
                    <a:pt x="105" y="267"/>
                  </a:lnTo>
                  <a:lnTo>
                    <a:pt x="122" y="336"/>
                  </a:lnTo>
                  <a:lnTo>
                    <a:pt x="133" y="406"/>
                  </a:lnTo>
                  <a:lnTo>
                    <a:pt x="140" y="475"/>
                  </a:lnTo>
                  <a:lnTo>
                    <a:pt x="142" y="545"/>
                  </a:lnTo>
                  <a:lnTo>
                    <a:pt x="164" y="545"/>
                  </a:lnTo>
                  <a:lnTo>
                    <a:pt x="160" y="475"/>
                  </a:lnTo>
                  <a:lnTo>
                    <a:pt x="153" y="403"/>
                  </a:lnTo>
                  <a:lnTo>
                    <a:pt x="142" y="334"/>
                  </a:lnTo>
                  <a:lnTo>
                    <a:pt x="125" y="263"/>
                  </a:lnTo>
                  <a:lnTo>
                    <a:pt x="104" y="194"/>
                  </a:lnTo>
                  <a:lnTo>
                    <a:pt x="80" y="128"/>
                  </a:lnTo>
                  <a:lnTo>
                    <a:pt x="50" y="62"/>
                  </a:lnTo>
                  <a:lnTo>
                    <a:pt x="17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auto">
            <a:xfrm>
              <a:off x="5020" y="337"/>
              <a:ext cx="796" cy="237"/>
            </a:xfrm>
            <a:custGeom>
              <a:avLst/>
              <a:gdLst>
                <a:gd name="T0" fmla="*/ 0 w 546"/>
                <a:gd name="T1" fmla="*/ 87 h 168"/>
                <a:gd name="T2" fmla="*/ 0 w 546"/>
                <a:gd name="T3" fmla="*/ 87 h 168"/>
                <a:gd name="T4" fmla="*/ 157 w 546"/>
                <a:gd name="T5" fmla="*/ 96 h 168"/>
                <a:gd name="T6" fmla="*/ 324 w 546"/>
                <a:gd name="T7" fmla="*/ 96 h 168"/>
                <a:gd name="T8" fmla="*/ 474 w 546"/>
                <a:gd name="T9" fmla="*/ 107 h 168"/>
                <a:gd name="T10" fmla="*/ 637 w 546"/>
                <a:gd name="T11" fmla="*/ 123 h 168"/>
                <a:gd name="T12" fmla="*/ 797 w 546"/>
                <a:gd name="T13" fmla="*/ 145 h 168"/>
                <a:gd name="T14" fmla="*/ 955 w 546"/>
                <a:gd name="T15" fmla="*/ 171 h 168"/>
                <a:gd name="T16" fmla="*/ 1105 w 546"/>
                <a:gd name="T17" fmla="*/ 203 h 168"/>
                <a:gd name="T18" fmla="*/ 1261 w 546"/>
                <a:gd name="T19" fmla="*/ 241 h 168"/>
                <a:gd name="T20" fmla="*/ 1413 w 546"/>
                <a:gd name="T21" fmla="*/ 281 h 168"/>
                <a:gd name="T22" fmla="*/ 1563 w 546"/>
                <a:gd name="T23" fmla="*/ 326 h 168"/>
                <a:gd name="T24" fmla="*/ 1713 w 546"/>
                <a:gd name="T25" fmla="*/ 374 h 168"/>
                <a:gd name="T26" fmla="*/ 1862 w 546"/>
                <a:gd name="T27" fmla="*/ 423 h 168"/>
                <a:gd name="T28" fmla="*/ 2002 w 546"/>
                <a:gd name="T29" fmla="*/ 480 h 168"/>
                <a:gd name="T30" fmla="*/ 2140 w 546"/>
                <a:gd name="T31" fmla="*/ 539 h 168"/>
                <a:gd name="T32" fmla="*/ 2280 w 546"/>
                <a:gd name="T33" fmla="*/ 597 h 168"/>
                <a:gd name="T34" fmla="*/ 2417 w 546"/>
                <a:gd name="T35" fmla="*/ 664 h 168"/>
                <a:gd name="T36" fmla="*/ 2465 w 546"/>
                <a:gd name="T37" fmla="*/ 597 h 168"/>
                <a:gd name="T38" fmla="*/ 2321 w 546"/>
                <a:gd name="T39" fmla="*/ 528 h 168"/>
                <a:gd name="T40" fmla="*/ 2181 w 546"/>
                <a:gd name="T41" fmla="*/ 466 h 168"/>
                <a:gd name="T42" fmla="*/ 2038 w 546"/>
                <a:gd name="T43" fmla="*/ 398 h 168"/>
                <a:gd name="T44" fmla="*/ 1888 w 546"/>
                <a:gd name="T45" fmla="*/ 346 h 168"/>
                <a:gd name="T46" fmla="*/ 1739 w 546"/>
                <a:gd name="T47" fmla="*/ 292 h 168"/>
                <a:gd name="T48" fmla="*/ 1589 w 546"/>
                <a:gd name="T49" fmla="*/ 245 h 168"/>
                <a:gd name="T50" fmla="*/ 1433 w 546"/>
                <a:gd name="T51" fmla="*/ 203 h 168"/>
                <a:gd name="T52" fmla="*/ 1280 w 546"/>
                <a:gd name="T53" fmla="*/ 164 h 168"/>
                <a:gd name="T54" fmla="*/ 1124 w 546"/>
                <a:gd name="T55" fmla="*/ 123 h 168"/>
                <a:gd name="T56" fmla="*/ 962 w 546"/>
                <a:gd name="T57" fmla="*/ 96 h 168"/>
                <a:gd name="T58" fmla="*/ 806 w 546"/>
                <a:gd name="T59" fmla="*/ 68 h 168"/>
                <a:gd name="T60" fmla="*/ 644 w 546"/>
                <a:gd name="T61" fmla="*/ 45 h 168"/>
                <a:gd name="T62" fmla="*/ 487 w 546"/>
                <a:gd name="T63" fmla="*/ 28 h 168"/>
                <a:gd name="T64" fmla="*/ 324 w 546"/>
                <a:gd name="T65" fmla="*/ 16 h 168"/>
                <a:gd name="T66" fmla="*/ 157 w 546"/>
                <a:gd name="T67" fmla="*/ 8 h 168"/>
                <a:gd name="T68" fmla="*/ 0 w 546"/>
                <a:gd name="T69" fmla="*/ 0 h 168"/>
                <a:gd name="T70" fmla="*/ 0 w 546"/>
                <a:gd name="T71" fmla="*/ 0 h 168"/>
                <a:gd name="T72" fmla="*/ 0 w 546"/>
                <a:gd name="T73" fmla="*/ 87 h 1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46" h="168">
                  <a:moveTo>
                    <a:pt x="0" y="22"/>
                  </a:moveTo>
                  <a:lnTo>
                    <a:pt x="0" y="22"/>
                  </a:lnTo>
                  <a:lnTo>
                    <a:pt x="35" y="24"/>
                  </a:lnTo>
                  <a:lnTo>
                    <a:pt x="71" y="24"/>
                  </a:lnTo>
                  <a:lnTo>
                    <a:pt x="105" y="27"/>
                  </a:lnTo>
                  <a:lnTo>
                    <a:pt x="141" y="31"/>
                  </a:lnTo>
                  <a:lnTo>
                    <a:pt x="176" y="37"/>
                  </a:lnTo>
                  <a:lnTo>
                    <a:pt x="211" y="43"/>
                  </a:lnTo>
                  <a:lnTo>
                    <a:pt x="245" y="51"/>
                  </a:lnTo>
                  <a:lnTo>
                    <a:pt x="279" y="61"/>
                  </a:lnTo>
                  <a:lnTo>
                    <a:pt x="313" y="71"/>
                  </a:lnTo>
                  <a:lnTo>
                    <a:pt x="346" y="82"/>
                  </a:lnTo>
                  <a:lnTo>
                    <a:pt x="379" y="94"/>
                  </a:lnTo>
                  <a:lnTo>
                    <a:pt x="412" y="107"/>
                  </a:lnTo>
                  <a:lnTo>
                    <a:pt x="443" y="121"/>
                  </a:lnTo>
                  <a:lnTo>
                    <a:pt x="474" y="136"/>
                  </a:lnTo>
                  <a:lnTo>
                    <a:pt x="505" y="151"/>
                  </a:lnTo>
                  <a:lnTo>
                    <a:pt x="535" y="168"/>
                  </a:lnTo>
                  <a:lnTo>
                    <a:pt x="546" y="151"/>
                  </a:lnTo>
                  <a:lnTo>
                    <a:pt x="514" y="133"/>
                  </a:lnTo>
                  <a:lnTo>
                    <a:pt x="483" y="118"/>
                  </a:lnTo>
                  <a:lnTo>
                    <a:pt x="451" y="101"/>
                  </a:lnTo>
                  <a:lnTo>
                    <a:pt x="418" y="87"/>
                  </a:lnTo>
                  <a:lnTo>
                    <a:pt x="385" y="74"/>
                  </a:lnTo>
                  <a:lnTo>
                    <a:pt x="352" y="62"/>
                  </a:lnTo>
                  <a:lnTo>
                    <a:pt x="317" y="51"/>
                  </a:lnTo>
                  <a:lnTo>
                    <a:pt x="283" y="41"/>
                  </a:lnTo>
                  <a:lnTo>
                    <a:pt x="249" y="31"/>
                  </a:lnTo>
                  <a:lnTo>
                    <a:pt x="213" y="24"/>
                  </a:lnTo>
                  <a:lnTo>
                    <a:pt x="178" y="17"/>
                  </a:lnTo>
                  <a:lnTo>
                    <a:pt x="143" y="11"/>
                  </a:lnTo>
                  <a:lnTo>
                    <a:pt x="108" y="7"/>
                  </a:lnTo>
                  <a:lnTo>
                    <a:pt x="71" y="4"/>
                  </a:lnTo>
                  <a:lnTo>
                    <a:pt x="35" y="2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auto">
            <a:xfrm>
              <a:off x="4229" y="337"/>
              <a:ext cx="791" cy="234"/>
            </a:xfrm>
            <a:custGeom>
              <a:avLst/>
              <a:gdLst>
                <a:gd name="T0" fmla="*/ 48 w 545"/>
                <a:gd name="T1" fmla="*/ 681 h 164"/>
                <a:gd name="T2" fmla="*/ 183 w 545"/>
                <a:gd name="T3" fmla="*/ 612 h 164"/>
                <a:gd name="T4" fmla="*/ 318 w 545"/>
                <a:gd name="T5" fmla="*/ 544 h 164"/>
                <a:gd name="T6" fmla="*/ 462 w 545"/>
                <a:gd name="T7" fmla="*/ 488 h 164"/>
                <a:gd name="T8" fmla="*/ 594 w 545"/>
                <a:gd name="T9" fmla="*/ 429 h 164"/>
                <a:gd name="T10" fmla="*/ 739 w 545"/>
                <a:gd name="T11" fmla="*/ 377 h 164"/>
                <a:gd name="T12" fmla="*/ 893 w 545"/>
                <a:gd name="T13" fmla="*/ 332 h 164"/>
                <a:gd name="T14" fmla="*/ 1035 w 545"/>
                <a:gd name="T15" fmla="*/ 285 h 164"/>
                <a:gd name="T16" fmla="*/ 1190 w 545"/>
                <a:gd name="T17" fmla="*/ 244 h 164"/>
                <a:gd name="T18" fmla="*/ 1340 w 545"/>
                <a:gd name="T19" fmla="*/ 205 h 164"/>
                <a:gd name="T20" fmla="*/ 1492 w 545"/>
                <a:gd name="T21" fmla="*/ 176 h 164"/>
                <a:gd name="T22" fmla="*/ 1642 w 545"/>
                <a:gd name="T23" fmla="*/ 148 h 164"/>
                <a:gd name="T24" fmla="*/ 1801 w 545"/>
                <a:gd name="T25" fmla="*/ 128 h 164"/>
                <a:gd name="T26" fmla="*/ 1956 w 545"/>
                <a:gd name="T27" fmla="*/ 114 h 164"/>
                <a:gd name="T28" fmla="*/ 2106 w 545"/>
                <a:gd name="T29" fmla="*/ 100 h 164"/>
                <a:gd name="T30" fmla="*/ 2263 w 545"/>
                <a:gd name="T31" fmla="*/ 90 h 164"/>
                <a:gd name="T32" fmla="*/ 2418 w 545"/>
                <a:gd name="T33" fmla="*/ 90 h 164"/>
                <a:gd name="T34" fmla="*/ 2418 w 545"/>
                <a:gd name="T35" fmla="*/ 0 h 164"/>
                <a:gd name="T36" fmla="*/ 2263 w 545"/>
                <a:gd name="T37" fmla="*/ 13 h 164"/>
                <a:gd name="T38" fmla="*/ 2106 w 545"/>
                <a:gd name="T39" fmla="*/ 19 h 164"/>
                <a:gd name="T40" fmla="*/ 1945 w 545"/>
                <a:gd name="T41" fmla="*/ 29 h 164"/>
                <a:gd name="T42" fmla="*/ 1788 w 545"/>
                <a:gd name="T43" fmla="*/ 47 h 164"/>
                <a:gd name="T44" fmla="*/ 1633 w 545"/>
                <a:gd name="T45" fmla="*/ 67 h 164"/>
                <a:gd name="T46" fmla="*/ 1483 w 545"/>
                <a:gd name="T47" fmla="*/ 90 h 164"/>
                <a:gd name="T48" fmla="*/ 1322 w 545"/>
                <a:gd name="T49" fmla="*/ 124 h 164"/>
                <a:gd name="T50" fmla="*/ 1171 w 545"/>
                <a:gd name="T51" fmla="*/ 163 h 164"/>
                <a:gd name="T52" fmla="*/ 1016 w 545"/>
                <a:gd name="T53" fmla="*/ 204 h 164"/>
                <a:gd name="T54" fmla="*/ 866 w 545"/>
                <a:gd name="T55" fmla="*/ 251 h 164"/>
                <a:gd name="T56" fmla="*/ 716 w 545"/>
                <a:gd name="T57" fmla="*/ 293 h 164"/>
                <a:gd name="T58" fmla="*/ 569 w 545"/>
                <a:gd name="T59" fmla="*/ 348 h 164"/>
                <a:gd name="T60" fmla="*/ 421 w 545"/>
                <a:gd name="T61" fmla="*/ 407 h 164"/>
                <a:gd name="T62" fmla="*/ 279 w 545"/>
                <a:gd name="T63" fmla="*/ 474 h 164"/>
                <a:gd name="T64" fmla="*/ 141 w 545"/>
                <a:gd name="T65" fmla="*/ 538 h 164"/>
                <a:gd name="T66" fmla="*/ 0 w 545"/>
                <a:gd name="T67" fmla="*/ 611 h 164"/>
                <a:gd name="T68" fmla="*/ 48 w 545"/>
                <a:gd name="T69" fmla="*/ 681 h 16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545" h="164">
                  <a:moveTo>
                    <a:pt x="11" y="164"/>
                  </a:moveTo>
                  <a:lnTo>
                    <a:pt x="41" y="148"/>
                  </a:lnTo>
                  <a:lnTo>
                    <a:pt x="72" y="131"/>
                  </a:lnTo>
                  <a:lnTo>
                    <a:pt x="104" y="118"/>
                  </a:lnTo>
                  <a:lnTo>
                    <a:pt x="134" y="104"/>
                  </a:lnTo>
                  <a:lnTo>
                    <a:pt x="167" y="91"/>
                  </a:lnTo>
                  <a:lnTo>
                    <a:pt x="201" y="80"/>
                  </a:lnTo>
                  <a:lnTo>
                    <a:pt x="233" y="69"/>
                  </a:lnTo>
                  <a:lnTo>
                    <a:pt x="268" y="59"/>
                  </a:lnTo>
                  <a:lnTo>
                    <a:pt x="302" y="50"/>
                  </a:lnTo>
                  <a:lnTo>
                    <a:pt x="336" y="42"/>
                  </a:lnTo>
                  <a:lnTo>
                    <a:pt x="370" y="36"/>
                  </a:lnTo>
                  <a:lnTo>
                    <a:pt x="406" y="31"/>
                  </a:lnTo>
                  <a:lnTo>
                    <a:pt x="441" y="27"/>
                  </a:lnTo>
                  <a:lnTo>
                    <a:pt x="475" y="24"/>
                  </a:lnTo>
                  <a:lnTo>
                    <a:pt x="510" y="22"/>
                  </a:lnTo>
                  <a:lnTo>
                    <a:pt x="545" y="22"/>
                  </a:lnTo>
                  <a:lnTo>
                    <a:pt x="545" y="0"/>
                  </a:lnTo>
                  <a:lnTo>
                    <a:pt x="510" y="3"/>
                  </a:lnTo>
                  <a:lnTo>
                    <a:pt x="475" y="4"/>
                  </a:lnTo>
                  <a:lnTo>
                    <a:pt x="438" y="7"/>
                  </a:lnTo>
                  <a:lnTo>
                    <a:pt x="403" y="11"/>
                  </a:lnTo>
                  <a:lnTo>
                    <a:pt x="368" y="16"/>
                  </a:lnTo>
                  <a:lnTo>
                    <a:pt x="334" y="22"/>
                  </a:lnTo>
                  <a:lnTo>
                    <a:pt x="298" y="30"/>
                  </a:lnTo>
                  <a:lnTo>
                    <a:pt x="264" y="39"/>
                  </a:lnTo>
                  <a:lnTo>
                    <a:pt x="229" y="49"/>
                  </a:lnTo>
                  <a:lnTo>
                    <a:pt x="195" y="60"/>
                  </a:lnTo>
                  <a:lnTo>
                    <a:pt x="161" y="71"/>
                  </a:lnTo>
                  <a:lnTo>
                    <a:pt x="128" y="84"/>
                  </a:lnTo>
                  <a:lnTo>
                    <a:pt x="95" y="98"/>
                  </a:lnTo>
                  <a:lnTo>
                    <a:pt x="63" y="114"/>
                  </a:lnTo>
                  <a:lnTo>
                    <a:pt x="32" y="130"/>
                  </a:lnTo>
                  <a:lnTo>
                    <a:pt x="0" y="147"/>
                  </a:lnTo>
                  <a:lnTo>
                    <a:pt x="11" y="1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5" name="Freeform 11"/>
            <p:cNvSpPr>
              <a:spLocks/>
            </p:cNvSpPr>
            <p:nvPr/>
          </p:nvSpPr>
          <p:spPr bwMode="auto">
            <a:xfrm>
              <a:off x="3441" y="1099"/>
              <a:ext cx="242" cy="779"/>
            </a:xfrm>
            <a:custGeom>
              <a:avLst/>
              <a:gdLst>
                <a:gd name="T0" fmla="*/ 101 w 166"/>
                <a:gd name="T1" fmla="*/ 2261 h 546"/>
                <a:gd name="T2" fmla="*/ 101 w 166"/>
                <a:gd name="T3" fmla="*/ 2261 h 546"/>
                <a:gd name="T4" fmla="*/ 106 w 166"/>
                <a:gd name="T5" fmla="*/ 1969 h 546"/>
                <a:gd name="T6" fmla="*/ 136 w 166"/>
                <a:gd name="T7" fmla="*/ 1679 h 546"/>
                <a:gd name="T8" fmla="*/ 190 w 166"/>
                <a:gd name="T9" fmla="*/ 1388 h 546"/>
                <a:gd name="T10" fmla="*/ 265 w 166"/>
                <a:gd name="T11" fmla="*/ 1107 h 546"/>
                <a:gd name="T12" fmla="*/ 363 w 166"/>
                <a:gd name="T13" fmla="*/ 829 h 546"/>
                <a:gd name="T14" fmla="*/ 474 w 166"/>
                <a:gd name="T15" fmla="*/ 556 h 546"/>
                <a:gd name="T16" fmla="*/ 604 w 166"/>
                <a:gd name="T17" fmla="*/ 300 h 546"/>
                <a:gd name="T18" fmla="*/ 751 w 166"/>
                <a:gd name="T19" fmla="*/ 47 h 546"/>
                <a:gd name="T20" fmla="*/ 672 w 166"/>
                <a:gd name="T21" fmla="*/ 0 h 546"/>
                <a:gd name="T22" fmla="*/ 523 w 166"/>
                <a:gd name="T23" fmla="*/ 261 h 546"/>
                <a:gd name="T24" fmla="*/ 385 w 166"/>
                <a:gd name="T25" fmla="*/ 531 h 546"/>
                <a:gd name="T26" fmla="*/ 270 w 166"/>
                <a:gd name="T27" fmla="*/ 805 h 546"/>
                <a:gd name="T28" fmla="*/ 176 w 166"/>
                <a:gd name="T29" fmla="*/ 1089 h 546"/>
                <a:gd name="T30" fmla="*/ 106 w 166"/>
                <a:gd name="T31" fmla="*/ 1380 h 546"/>
                <a:gd name="T32" fmla="*/ 50 w 166"/>
                <a:gd name="T33" fmla="*/ 1669 h 546"/>
                <a:gd name="T34" fmla="*/ 13 w 166"/>
                <a:gd name="T35" fmla="*/ 1969 h 546"/>
                <a:gd name="T36" fmla="*/ 0 w 166"/>
                <a:gd name="T37" fmla="*/ 2261 h 546"/>
                <a:gd name="T38" fmla="*/ 0 w 166"/>
                <a:gd name="T39" fmla="*/ 2261 h 546"/>
                <a:gd name="T40" fmla="*/ 101 w 166"/>
                <a:gd name="T41" fmla="*/ 2261 h 54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6" h="546">
                  <a:moveTo>
                    <a:pt x="22" y="546"/>
                  </a:moveTo>
                  <a:lnTo>
                    <a:pt x="22" y="546"/>
                  </a:lnTo>
                  <a:lnTo>
                    <a:pt x="23" y="475"/>
                  </a:lnTo>
                  <a:lnTo>
                    <a:pt x="30" y="405"/>
                  </a:lnTo>
                  <a:lnTo>
                    <a:pt x="42" y="335"/>
                  </a:lnTo>
                  <a:lnTo>
                    <a:pt x="59" y="267"/>
                  </a:lnTo>
                  <a:lnTo>
                    <a:pt x="80" y="200"/>
                  </a:lnTo>
                  <a:lnTo>
                    <a:pt x="105" y="134"/>
                  </a:lnTo>
                  <a:lnTo>
                    <a:pt x="134" y="72"/>
                  </a:lnTo>
                  <a:lnTo>
                    <a:pt x="166" y="11"/>
                  </a:lnTo>
                  <a:lnTo>
                    <a:pt x="149" y="0"/>
                  </a:lnTo>
                  <a:lnTo>
                    <a:pt x="116" y="63"/>
                  </a:lnTo>
                  <a:lnTo>
                    <a:pt x="85" y="128"/>
                  </a:lnTo>
                  <a:lnTo>
                    <a:pt x="60" y="194"/>
                  </a:lnTo>
                  <a:lnTo>
                    <a:pt x="39" y="263"/>
                  </a:lnTo>
                  <a:lnTo>
                    <a:pt x="23" y="333"/>
                  </a:lnTo>
                  <a:lnTo>
                    <a:pt x="11" y="403"/>
                  </a:lnTo>
                  <a:lnTo>
                    <a:pt x="3" y="475"/>
                  </a:lnTo>
                  <a:lnTo>
                    <a:pt x="0" y="546"/>
                  </a:lnTo>
                  <a:lnTo>
                    <a:pt x="22" y="5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auto">
            <a:xfrm>
              <a:off x="3427" y="1895"/>
              <a:ext cx="239" cy="779"/>
            </a:xfrm>
            <a:custGeom>
              <a:avLst/>
              <a:gdLst>
                <a:gd name="T0" fmla="*/ 769 w 162"/>
                <a:gd name="T1" fmla="*/ 2228 h 545"/>
                <a:gd name="T2" fmla="*/ 609 w 162"/>
                <a:gd name="T3" fmla="*/ 1974 h 545"/>
                <a:gd name="T4" fmla="*/ 481 w 162"/>
                <a:gd name="T5" fmla="*/ 1714 h 545"/>
                <a:gd name="T6" fmla="*/ 370 w 162"/>
                <a:gd name="T7" fmla="*/ 1437 h 545"/>
                <a:gd name="T8" fmla="*/ 276 w 162"/>
                <a:gd name="T9" fmla="*/ 1156 h 545"/>
                <a:gd name="T10" fmla="*/ 193 w 162"/>
                <a:gd name="T11" fmla="*/ 872 h 545"/>
                <a:gd name="T12" fmla="*/ 142 w 162"/>
                <a:gd name="T13" fmla="*/ 580 h 545"/>
                <a:gd name="T14" fmla="*/ 109 w 162"/>
                <a:gd name="T15" fmla="*/ 292 h 545"/>
                <a:gd name="T16" fmla="*/ 102 w 162"/>
                <a:gd name="T17" fmla="*/ 0 h 545"/>
                <a:gd name="T18" fmla="*/ 0 w 162"/>
                <a:gd name="T19" fmla="*/ 0 h 545"/>
                <a:gd name="T20" fmla="*/ 13 w 162"/>
                <a:gd name="T21" fmla="*/ 292 h 545"/>
                <a:gd name="T22" fmla="*/ 52 w 162"/>
                <a:gd name="T23" fmla="*/ 593 h 545"/>
                <a:gd name="T24" fmla="*/ 102 w 162"/>
                <a:gd name="T25" fmla="*/ 882 h 545"/>
                <a:gd name="T26" fmla="*/ 180 w 162"/>
                <a:gd name="T27" fmla="*/ 1175 h 545"/>
                <a:gd name="T28" fmla="*/ 276 w 162"/>
                <a:gd name="T29" fmla="*/ 1461 h 545"/>
                <a:gd name="T30" fmla="*/ 389 w 162"/>
                <a:gd name="T31" fmla="*/ 1741 h 545"/>
                <a:gd name="T32" fmla="*/ 530 w 162"/>
                <a:gd name="T33" fmla="*/ 2013 h 545"/>
                <a:gd name="T34" fmla="*/ 687 w 162"/>
                <a:gd name="T35" fmla="*/ 2274 h 545"/>
                <a:gd name="T36" fmla="*/ 769 w 162"/>
                <a:gd name="T37" fmla="*/ 2228 h 5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2" h="545">
                  <a:moveTo>
                    <a:pt x="162" y="534"/>
                  </a:moveTo>
                  <a:lnTo>
                    <a:pt x="129" y="473"/>
                  </a:lnTo>
                  <a:lnTo>
                    <a:pt x="102" y="411"/>
                  </a:lnTo>
                  <a:lnTo>
                    <a:pt x="78" y="344"/>
                  </a:lnTo>
                  <a:lnTo>
                    <a:pt x="58" y="277"/>
                  </a:lnTo>
                  <a:lnTo>
                    <a:pt x="41" y="209"/>
                  </a:lnTo>
                  <a:lnTo>
                    <a:pt x="30" y="139"/>
                  </a:lnTo>
                  <a:lnTo>
                    <a:pt x="23" y="70"/>
                  </a:lnTo>
                  <a:lnTo>
                    <a:pt x="22" y="0"/>
                  </a:lnTo>
                  <a:lnTo>
                    <a:pt x="0" y="0"/>
                  </a:lnTo>
                  <a:lnTo>
                    <a:pt x="3" y="70"/>
                  </a:lnTo>
                  <a:lnTo>
                    <a:pt x="11" y="142"/>
                  </a:lnTo>
                  <a:lnTo>
                    <a:pt x="22" y="211"/>
                  </a:lnTo>
                  <a:lnTo>
                    <a:pt x="38" y="281"/>
                  </a:lnTo>
                  <a:lnTo>
                    <a:pt x="58" y="350"/>
                  </a:lnTo>
                  <a:lnTo>
                    <a:pt x="82" y="417"/>
                  </a:lnTo>
                  <a:lnTo>
                    <a:pt x="112" y="482"/>
                  </a:lnTo>
                  <a:lnTo>
                    <a:pt x="145" y="545"/>
                  </a:lnTo>
                  <a:lnTo>
                    <a:pt x="162" y="5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7" name="Freeform 13"/>
            <p:cNvSpPr>
              <a:spLocks/>
            </p:cNvSpPr>
            <p:nvPr/>
          </p:nvSpPr>
          <p:spPr bwMode="auto">
            <a:xfrm>
              <a:off x="4229" y="3214"/>
              <a:ext cx="791" cy="234"/>
            </a:xfrm>
            <a:custGeom>
              <a:avLst/>
              <a:gdLst>
                <a:gd name="T0" fmla="*/ 2418 w 545"/>
                <a:gd name="T1" fmla="*/ 568 h 166"/>
                <a:gd name="T2" fmla="*/ 2418 w 545"/>
                <a:gd name="T3" fmla="*/ 568 h 166"/>
                <a:gd name="T4" fmla="*/ 2263 w 545"/>
                <a:gd name="T5" fmla="*/ 567 h 166"/>
                <a:gd name="T6" fmla="*/ 2104 w 545"/>
                <a:gd name="T7" fmla="*/ 567 h 166"/>
                <a:gd name="T8" fmla="*/ 1952 w 545"/>
                <a:gd name="T9" fmla="*/ 553 h 166"/>
                <a:gd name="T10" fmla="*/ 1792 w 545"/>
                <a:gd name="T11" fmla="*/ 538 h 166"/>
                <a:gd name="T12" fmla="*/ 1639 w 545"/>
                <a:gd name="T13" fmla="*/ 513 h 166"/>
                <a:gd name="T14" fmla="*/ 1483 w 545"/>
                <a:gd name="T15" fmla="*/ 491 h 166"/>
                <a:gd name="T16" fmla="*/ 1329 w 545"/>
                <a:gd name="T17" fmla="*/ 460 h 166"/>
                <a:gd name="T18" fmla="*/ 1180 w 545"/>
                <a:gd name="T19" fmla="*/ 423 h 166"/>
                <a:gd name="T20" fmla="*/ 1030 w 545"/>
                <a:gd name="T21" fmla="*/ 383 h 166"/>
                <a:gd name="T22" fmla="*/ 882 w 545"/>
                <a:gd name="T23" fmla="*/ 340 h 166"/>
                <a:gd name="T24" fmla="*/ 737 w 545"/>
                <a:gd name="T25" fmla="*/ 292 h 166"/>
                <a:gd name="T26" fmla="*/ 594 w 545"/>
                <a:gd name="T27" fmla="*/ 241 h 166"/>
                <a:gd name="T28" fmla="*/ 453 w 545"/>
                <a:gd name="T29" fmla="*/ 185 h 166"/>
                <a:gd name="T30" fmla="*/ 318 w 545"/>
                <a:gd name="T31" fmla="*/ 125 h 166"/>
                <a:gd name="T32" fmla="*/ 183 w 545"/>
                <a:gd name="T33" fmla="*/ 68 h 166"/>
                <a:gd name="T34" fmla="*/ 48 w 545"/>
                <a:gd name="T35" fmla="*/ 0 h 166"/>
                <a:gd name="T36" fmla="*/ 0 w 545"/>
                <a:gd name="T37" fmla="*/ 68 h 166"/>
                <a:gd name="T38" fmla="*/ 141 w 545"/>
                <a:gd name="T39" fmla="*/ 137 h 166"/>
                <a:gd name="T40" fmla="*/ 279 w 545"/>
                <a:gd name="T41" fmla="*/ 197 h 166"/>
                <a:gd name="T42" fmla="*/ 415 w 545"/>
                <a:gd name="T43" fmla="*/ 264 h 166"/>
                <a:gd name="T44" fmla="*/ 569 w 545"/>
                <a:gd name="T45" fmla="*/ 320 h 166"/>
                <a:gd name="T46" fmla="*/ 710 w 545"/>
                <a:gd name="T47" fmla="*/ 372 h 166"/>
                <a:gd name="T48" fmla="*/ 855 w 545"/>
                <a:gd name="T49" fmla="*/ 417 h 166"/>
                <a:gd name="T50" fmla="*/ 1012 w 545"/>
                <a:gd name="T51" fmla="*/ 462 h 166"/>
                <a:gd name="T52" fmla="*/ 1163 w 545"/>
                <a:gd name="T53" fmla="*/ 500 h 166"/>
                <a:gd name="T54" fmla="*/ 1315 w 545"/>
                <a:gd name="T55" fmla="*/ 538 h 166"/>
                <a:gd name="T56" fmla="*/ 1475 w 545"/>
                <a:gd name="T57" fmla="*/ 567 h 166"/>
                <a:gd name="T58" fmla="*/ 1630 w 545"/>
                <a:gd name="T59" fmla="*/ 591 h 166"/>
                <a:gd name="T60" fmla="*/ 1782 w 545"/>
                <a:gd name="T61" fmla="*/ 610 h 166"/>
                <a:gd name="T62" fmla="*/ 1938 w 545"/>
                <a:gd name="T63" fmla="*/ 634 h 166"/>
                <a:gd name="T64" fmla="*/ 2104 w 545"/>
                <a:gd name="T65" fmla="*/ 644 h 166"/>
                <a:gd name="T66" fmla="*/ 2263 w 545"/>
                <a:gd name="T67" fmla="*/ 651 h 166"/>
                <a:gd name="T68" fmla="*/ 2418 w 545"/>
                <a:gd name="T69" fmla="*/ 655 h 166"/>
                <a:gd name="T70" fmla="*/ 2418 w 545"/>
                <a:gd name="T71" fmla="*/ 655 h 166"/>
                <a:gd name="T72" fmla="*/ 2418 w 545"/>
                <a:gd name="T73" fmla="*/ 568 h 1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45" h="166">
                  <a:moveTo>
                    <a:pt x="545" y="144"/>
                  </a:moveTo>
                  <a:lnTo>
                    <a:pt x="545" y="144"/>
                  </a:lnTo>
                  <a:lnTo>
                    <a:pt x="510" y="143"/>
                  </a:lnTo>
                  <a:lnTo>
                    <a:pt x="474" y="143"/>
                  </a:lnTo>
                  <a:lnTo>
                    <a:pt x="440" y="140"/>
                  </a:lnTo>
                  <a:lnTo>
                    <a:pt x="404" y="136"/>
                  </a:lnTo>
                  <a:lnTo>
                    <a:pt x="369" y="130"/>
                  </a:lnTo>
                  <a:lnTo>
                    <a:pt x="334" y="124"/>
                  </a:lnTo>
                  <a:lnTo>
                    <a:pt x="300" y="116"/>
                  </a:lnTo>
                  <a:lnTo>
                    <a:pt x="266" y="107"/>
                  </a:lnTo>
                  <a:lnTo>
                    <a:pt x="232" y="97"/>
                  </a:lnTo>
                  <a:lnTo>
                    <a:pt x="199" y="86"/>
                  </a:lnTo>
                  <a:lnTo>
                    <a:pt x="166" y="74"/>
                  </a:lnTo>
                  <a:lnTo>
                    <a:pt x="134" y="61"/>
                  </a:lnTo>
                  <a:lnTo>
                    <a:pt x="102" y="47"/>
                  </a:lnTo>
                  <a:lnTo>
                    <a:pt x="72" y="32"/>
                  </a:lnTo>
                  <a:lnTo>
                    <a:pt x="41" y="17"/>
                  </a:lnTo>
                  <a:lnTo>
                    <a:pt x="11" y="0"/>
                  </a:lnTo>
                  <a:lnTo>
                    <a:pt x="0" y="17"/>
                  </a:lnTo>
                  <a:lnTo>
                    <a:pt x="32" y="35"/>
                  </a:lnTo>
                  <a:lnTo>
                    <a:pt x="63" y="50"/>
                  </a:lnTo>
                  <a:lnTo>
                    <a:pt x="94" y="67"/>
                  </a:lnTo>
                  <a:lnTo>
                    <a:pt x="128" y="81"/>
                  </a:lnTo>
                  <a:lnTo>
                    <a:pt x="160" y="94"/>
                  </a:lnTo>
                  <a:lnTo>
                    <a:pt x="193" y="106"/>
                  </a:lnTo>
                  <a:lnTo>
                    <a:pt x="228" y="117"/>
                  </a:lnTo>
                  <a:lnTo>
                    <a:pt x="262" y="127"/>
                  </a:lnTo>
                  <a:lnTo>
                    <a:pt x="296" y="136"/>
                  </a:lnTo>
                  <a:lnTo>
                    <a:pt x="332" y="143"/>
                  </a:lnTo>
                  <a:lnTo>
                    <a:pt x="367" y="150"/>
                  </a:lnTo>
                  <a:lnTo>
                    <a:pt x="402" y="155"/>
                  </a:lnTo>
                  <a:lnTo>
                    <a:pt x="437" y="160"/>
                  </a:lnTo>
                  <a:lnTo>
                    <a:pt x="474" y="163"/>
                  </a:lnTo>
                  <a:lnTo>
                    <a:pt x="510" y="165"/>
                  </a:lnTo>
                  <a:lnTo>
                    <a:pt x="545" y="166"/>
                  </a:lnTo>
                  <a:lnTo>
                    <a:pt x="545" y="1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8" name="Freeform 14"/>
            <p:cNvSpPr>
              <a:spLocks/>
            </p:cNvSpPr>
            <p:nvPr/>
          </p:nvSpPr>
          <p:spPr bwMode="auto">
            <a:xfrm>
              <a:off x="5020" y="3219"/>
              <a:ext cx="793" cy="229"/>
            </a:xfrm>
            <a:custGeom>
              <a:avLst/>
              <a:gdLst>
                <a:gd name="T0" fmla="*/ 2402 w 545"/>
                <a:gd name="T1" fmla="*/ 0 h 162"/>
                <a:gd name="T2" fmla="*/ 2263 w 545"/>
                <a:gd name="T3" fmla="*/ 66 h 162"/>
                <a:gd name="T4" fmla="*/ 2126 w 545"/>
                <a:gd name="T5" fmla="*/ 131 h 162"/>
                <a:gd name="T6" fmla="*/ 1988 w 545"/>
                <a:gd name="T7" fmla="*/ 184 h 162"/>
                <a:gd name="T8" fmla="*/ 1842 w 545"/>
                <a:gd name="T9" fmla="*/ 240 h 162"/>
                <a:gd name="T10" fmla="*/ 1694 w 545"/>
                <a:gd name="T11" fmla="*/ 288 h 162"/>
                <a:gd name="T12" fmla="*/ 1545 w 545"/>
                <a:gd name="T13" fmla="*/ 335 h 162"/>
                <a:gd name="T14" fmla="*/ 1400 w 545"/>
                <a:gd name="T15" fmla="*/ 377 h 162"/>
                <a:gd name="T16" fmla="*/ 1247 w 545"/>
                <a:gd name="T17" fmla="*/ 416 h 162"/>
                <a:gd name="T18" fmla="*/ 1090 w 545"/>
                <a:gd name="T19" fmla="*/ 451 h 162"/>
                <a:gd name="T20" fmla="*/ 936 w 545"/>
                <a:gd name="T21" fmla="*/ 483 h 162"/>
                <a:gd name="T22" fmla="*/ 786 w 545"/>
                <a:gd name="T23" fmla="*/ 507 h 162"/>
                <a:gd name="T24" fmla="*/ 623 w 545"/>
                <a:gd name="T25" fmla="*/ 527 h 162"/>
                <a:gd name="T26" fmla="*/ 466 w 545"/>
                <a:gd name="T27" fmla="*/ 541 h 162"/>
                <a:gd name="T28" fmla="*/ 313 w 545"/>
                <a:gd name="T29" fmla="*/ 554 h 162"/>
                <a:gd name="T30" fmla="*/ 157 w 545"/>
                <a:gd name="T31" fmla="*/ 560 h 162"/>
                <a:gd name="T32" fmla="*/ 0 w 545"/>
                <a:gd name="T33" fmla="*/ 560 h 162"/>
                <a:gd name="T34" fmla="*/ 0 w 545"/>
                <a:gd name="T35" fmla="*/ 647 h 162"/>
                <a:gd name="T36" fmla="*/ 157 w 545"/>
                <a:gd name="T37" fmla="*/ 638 h 162"/>
                <a:gd name="T38" fmla="*/ 313 w 545"/>
                <a:gd name="T39" fmla="*/ 636 h 162"/>
                <a:gd name="T40" fmla="*/ 480 w 545"/>
                <a:gd name="T41" fmla="*/ 623 h 162"/>
                <a:gd name="T42" fmla="*/ 637 w 545"/>
                <a:gd name="T43" fmla="*/ 601 h 162"/>
                <a:gd name="T44" fmla="*/ 794 w 545"/>
                <a:gd name="T45" fmla="*/ 588 h 162"/>
                <a:gd name="T46" fmla="*/ 946 w 545"/>
                <a:gd name="T47" fmla="*/ 560 h 162"/>
                <a:gd name="T48" fmla="*/ 1106 w 545"/>
                <a:gd name="T49" fmla="*/ 532 h 162"/>
                <a:gd name="T50" fmla="*/ 1264 w 545"/>
                <a:gd name="T51" fmla="*/ 493 h 162"/>
                <a:gd name="T52" fmla="*/ 1416 w 545"/>
                <a:gd name="T53" fmla="*/ 459 h 162"/>
                <a:gd name="T54" fmla="*/ 1576 w 545"/>
                <a:gd name="T55" fmla="*/ 416 h 162"/>
                <a:gd name="T56" fmla="*/ 1721 w 545"/>
                <a:gd name="T57" fmla="*/ 368 h 162"/>
                <a:gd name="T58" fmla="*/ 1870 w 545"/>
                <a:gd name="T59" fmla="*/ 319 h 162"/>
                <a:gd name="T60" fmla="*/ 2023 w 545"/>
                <a:gd name="T61" fmla="*/ 262 h 162"/>
                <a:gd name="T62" fmla="*/ 2167 w 545"/>
                <a:gd name="T63" fmla="*/ 199 h 162"/>
                <a:gd name="T64" fmla="*/ 2303 w 545"/>
                <a:gd name="T65" fmla="*/ 136 h 162"/>
                <a:gd name="T66" fmla="*/ 2443 w 545"/>
                <a:gd name="T67" fmla="*/ 68 h 162"/>
                <a:gd name="T68" fmla="*/ 2402 w 545"/>
                <a:gd name="T69" fmla="*/ 0 h 16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545" h="162">
                  <a:moveTo>
                    <a:pt x="536" y="0"/>
                  </a:moveTo>
                  <a:lnTo>
                    <a:pt x="505" y="16"/>
                  </a:lnTo>
                  <a:lnTo>
                    <a:pt x="474" y="33"/>
                  </a:lnTo>
                  <a:lnTo>
                    <a:pt x="443" y="46"/>
                  </a:lnTo>
                  <a:lnTo>
                    <a:pt x="411" y="60"/>
                  </a:lnTo>
                  <a:lnTo>
                    <a:pt x="378" y="72"/>
                  </a:lnTo>
                  <a:lnTo>
                    <a:pt x="345" y="84"/>
                  </a:lnTo>
                  <a:lnTo>
                    <a:pt x="312" y="95"/>
                  </a:lnTo>
                  <a:lnTo>
                    <a:pt x="278" y="104"/>
                  </a:lnTo>
                  <a:lnTo>
                    <a:pt x="243" y="113"/>
                  </a:lnTo>
                  <a:lnTo>
                    <a:pt x="209" y="121"/>
                  </a:lnTo>
                  <a:lnTo>
                    <a:pt x="175" y="127"/>
                  </a:lnTo>
                  <a:lnTo>
                    <a:pt x="139" y="132"/>
                  </a:lnTo>
                  <a:lnTo>
                    <a:pt x="104" y="136"/>
                  </a:lnTo>
                  <a:lnTo>
                    <a:pt x="70" y="139"/>
                  </a:lnTo>
                  <a:lnTo>
                    <a:pt x="35" y="140"/>
                  </a:lnTo>
                  <a:lnTo>
                    <a:pt x="0" y="140"/>
                  </a:lnTo>
                  <a:lnTo>
                    <a:pt x="0" y="162"/>
                  </a:lnTo>
                  <a:lnTo>
                    <a:pt x="35" y="160"/>
                  </a:lnTo>
                  <a:lnTo>
                    <a:pt x="70" y="159"/>
                  </a:lnTo>
                  <a:lnTo>
                    <a:pt x="107" y="156"/>
                  </a:lnTo>
                  <a:lnTo>
                    <a:pt x="142" y="151"/>
                  </a:lnTo>
                  <a:lnTo>
                    <a:pt x="177" y="147"/>
                  </a:lnTo>
                  <a:lnTo>
                    <a:pt x="211" y="140"/>
                  </a:lnTo>
                  <a:lnTo>
                    <a:pt x="247" y="133"/>
                  </a:lnTo>
                  <a:lnTo>
                    <a:pt x="282" y="124"/>
                  </a:lnTo>
                  <a:lnTo>
                    <a:pt x="316" y="115"/>
                  </a:lnTo>
                  <a:lnTo>
                    <a:pt x="351" y="104"/>
                  </a:lnTo>
                  <a:lnTo>
                    <a:pt x="384" y="92"/>
                  </a:lnTo>
                  <a:lnTo>
                    <a:pt x="417" y="80"/>
                  </a:lnTo>
                  <a:lnTo>
                    <a:pt x="451" y="66"/>
                  </a:lnTo>
                  <a:lnTo>
                    <a:pt x="483" y="50"/>
                  </a:lnTo>
                  <a:lnTo>
                    <a:pt x="514" y="34"/>
                  </a:lnTo>
                  <a:lnTo>
                    <a:pt x="545" y="1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59" name="Freeform 15"/>
            <p:cNvSpPr>
              <a:spLocks/>
            </p:cNvSpPr>
            <p:nvPr/>
          </p:nvSpPr>
          <p:spPr bwMode="auto">
            <a:xfrm>
              <a:off x="5787" y="545"/>
              <a:ext cx="34" cy="29"/>
            </a:xfrm>
            <a:custGeom>
              <a:avLst/>
              <a:gdLst>
                <a:gd name="T0" fmla="*/ 0 w 23"/>
                <a:gd name="T1" fmla="*/ 48 h 24"/>
                <a:gd name="T2" fmla="*/ 52 w 23"/>
                <a:gd name="T3" fmla="*/ 51 h 24"/>
                <a:gd name="T4" fmla="*/ 96 w 23"/>
                <a:gd name="T5" fmla="*/ 41 h 24"/>
                <a:gd name="T6" fmla="*/ 109 w 23"/>
                <a:gd name="T7" fmla="*/ 22 h 24"/>
                <a:gd name="T8" fmla="*/ 81 w 23"/>
                <a:gd name="T9" fmla="*/ 0 h 24"/>
                <a:gd name="T10" fmla="*/ 0 w 23"/>
                <a:gd name="T11" fmla="*/ 48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" h="24">
                  <a:moveTo>
                    <a:pt x="0" y="22"/>
                  </a:moveTo>
                  <a:lnTo>
                    <a:pt x="11" y="24"/>
                  </a:lnTo>
                  <a:lnTo>
                    <a:pt x="20" y="19"/>
                  </a:lnTo>
                  <a:lnTo>
                    <a:pt x="23" y="10"/>
                  </a:lnTo>
                  <a:lnTo>
                    <a:pt x="17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5795" y="540"/>
              <a:ext cx="26" cy="39"/>
            </a:xfrm>
            <a:custGeom>
              <a:avLst/>
              <a:gdLst>
                <a:gd name="T0" fmla="*/ 0 w 17"/>
                <a:gd name="T1" fmla="*/ 94 h 29"/>
                <a:gd name="T2" fmla="*/ 61 w 17"/>
                <a:gd name="T3" fmla="*/ 83 h 29"/>
                <a:gd name="T4" fmla="*/ 93 w 17"/>
                <a:gd name="T5" fmla="*/ 48 h 29"/>
                <a:gd name="T6" fmla="*/ 83 w 17"/>
                <a:gd name="T7" fmla="*/ 20 h 29"/>
                <a:gd name="T8" fmla="*/ 28 w 17"/>
                <a:gd name="T9" fmla="*/ 0 h 29"/>
                <a:gd name="T10" fmla="*/ 0 w 17"/>
                <a:gd name="T11" fmla="*/ 94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0" y="29"/>
                  </a:moveTo>
                  <a:lnTo>
                    <a:pt x="11" y="25"/>
                  </a:lnTo>
                  <a:lnTo>
                    <a:pt x="17" y="15"/>
                  </a:lnTo>
                  <a:lnTo>
                    <a:pt x="15" y="6"/>
                  </a:lnTo>
                  <a:lnTo>
                    <a:pt x="5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2527" y="613"/>
              <a:ext cx="2770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000" b="1" dirty="0">
                  <a:solidFill>
                    <a:srgbClr val="000000"/>
                  </a:solidFill>
                </a:rPr>
                <a:t>PERCEIVE</a:t>
              </a:r>
              <a:endParaRPr lang="nb-NO" altLang="nb-NO" dirty="0"/>
            </a:p>
          </p:txBody>
        </p:sp>
        <p:sp>
          <p:nvSpPr>
            <p:cNvPr id="6162" name="Text Box 18"/>
            <p:cNvSpPr txBox="1">
              <a:spLocks noChangeArrowheads="1"/>
            </p:cNvSpPr>
            <p:nvPr/>
          </p:nvSpPr>
          <p:spPr bwMode="auto">
            <a:xfrm>
              <a:off x="5020" y="470"/>
              <a:ext cx="2316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000" b="1">
                  <a:solidFill>
                    <a:srgbClr val="000000"/>
                  </a:solidFill>
                </a:rPr>
                <a:t>RECALL</a:t>
              </a:r>
              <a:endParaRPr lang="nb-NO" altLang="nb-NO"/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5297" y="2657"/>
              <a:ext cx="1627" cy="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000" b="1">
                  <a:solidFill>
                    <a:srgbClr val="000000"/>
                  </a:solidFill>
                </a:rPr>
                <a:t>PLAN</a:t>
              </a:r>
              <a:endParaRPr lang="nb-NO" altLang="nb-NO"/>
            </a:p>
          </p:txBody>
        </p: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2527" y="2872"/>
              <a:ext cx="2567" cy="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1000" b="1">
                  <a:solidFill>
                    <a:srgbClr val="000000"/>
                  </a:solidFill>
                </a:rPr>
                <a:t>PERFORM</a:t>
              </a:r>
              <a:endParaRPr lang="nb-NO" altLang="nb-NO"/>
            </a:p>
          </p:txBody>
        </p:sp>
        <p:sp>
          <p:nvSpPr>
            <p:cNvPr id="6165" name="AutoShape 21"/>
            <p:cNvSpPr>
              <a:spLocks noChangeArrowheads="1"/>
            </p:cNvSpPr>
            <p:nvPr/>
          </p:nvSpPr>
          <p:spPr bwMode="auto">
            <a:xfrm rot="725685">
              <a:off x="3597" y="2574"/>
              <a:ext cx="159" cy="16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66" name="AutoShape 22"/>
            <p:cNvSpPr>
              <a:spLocks noChangeArrowheads="1"/>
            </p:cNvSpPr>
            <p:nvPr/>
          </p:nvSpPr>
          <p:spPr bwMode="auto">
            <a:xfrm rot="1538460">
              <a:off x="3631" y="960"/>
              <a:ext cx="165" cy="156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67" name="AutoShape 23"/>
            <p:cNvSpPr>
              <a:spLocks noChangeArrowheads="1"/>
            </p:cNvSpPr>
            <p:nvPr/>
          </p:nvSpPr>
          <p:spPr bwMode="auto">
            <a:xfrm rot="432363">
              <a:off x="5704" y="432"/>
              <a:ext cx="164" cy="15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68" name="AutoShape 24"/>
            <p:cNvSpPr>
              <a:spLocks noChangeArrowheads="1"/>
            </p:cNvSpPr>
            <p:nvPr/>
          </p:nvSpPr>
          <p:spPr bwMode="auto">
            <a:xfrm rot="-1504175">
              <a:off x="6271" y="990"/>
              <a:ext cx="160" cy="16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69" name="AutoShape 25"/>
            <p:cNvSpPr>
              <a:spLocks noChangeArrowheads="1"/>
            </p:cNvSpPr>
            <p:nvPr/>
          </p:nvSpPr>
          <p:spPr bwMode="auto">
            <a:xfrm rot="-1161540">
              <a:off x="6301" y="2527"/>
              <a:ext cx="164" cy="15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0" name="AutoShape 26"/>
            <p:cNvSpPr>
              <a:spLocks noChangeArrowheads="1"/>
            </p:cNvSpPr>
            <p:nvPr/>
          </p:nvSpPr>
          <p:spPr bwMode="auto">
            <a:xfrm rot="2644557">
              <a:off x="5726" y="3107"/>
              <a:ext cx="165" cy="15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1" name="Freeform 27"/>
            <p:cNvSpPr>
              <a:spLocks/>
            </p:cNvSpPr>
            <p:nvPr/>
          </p:nvSpPr>
          <p:spPr bwMode="auto">
            <a:xfrm>
              <a:off x="4284" y="1229"/>
              <a:ext cx="1411" cy="1379"/>
            </a:xfrm>
            <a:custGeom>
              <a:avLst/>
              <a:gdLst>
                <a:gd name="T0" fmla="*/ 4345 w 967"/>
                <a:gd name="T1" fmla="*/ 33 h 967"/>
                <a:gd name="T2" fmla="*/ 4316 w 967"/>
                <a:gd name="T3" fmla="*/ 0 h 967"/>
                <a:gd name="T4" fmla="*/ 0 w 967"/>
                <a:gd name="T5" fmla="*/ 3939 h 967"/>
                <a:gd name="T6" fmla="*/ 69 w 967"/>
                <a:gd name="T7" fmla="*/ 4000 h 967"/>
                <a:gd name="T8" fmla="*/ 4383 w 967"/>
                <a:gd name="T9" fmla="*/ 61 h 967"/>
                <a:gd name="T10" fmla="*/ 4345 w 967"/>
                <a:gd name="T11" fmla="*/ 33 h 9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7" h="967">
                  <a:moveTo>
                    <a:pt x="959" y="8"/>
                  </a:moveTo>
                  <a:lnTo>
                    <a:pt x="952" y="0"/>
                  </a:lnTo>
                  <a:lnTo>
                    <a:pt x="0" y="952"/>
                  </a:lnTo>
                  <a:lnTo>
                    <a:pt x="15" y="967"/>
                  </a:lnTo>
                  <a:lnTo>
                    <a:pt x="967" y="15"/>
                  </a:lnTo>
                  <a:lnTo>
                    <a:pt x="95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72" name="AutoShape 28"/>
            <p:cNvSpPr>
              <a:spLocks noChangeArrowheads="1"/>
            </p:cNvSpPr>
            <p:nvPr/>
          </p:nvSpPr>
          <p:spPr bwMode="auto">
            <a:xfrm rot="2633746">
              <a:off x="5643" y="1116"/>
              <a:ext cx="161" cy="15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3" name="AutoShape 29"/>
            <p:cNvSpPr>
              <a:spLocks noChangeArrowheads="1"/>
            </p:cNvSpPr>
            <p:nvPr/>
          </p:nvSpPr>
          <p:spPr bwMode="auto">
            <a:xfrm rot="-649694">
              <a:off x="4189" y="2496"/>
              <a:ext cx="164" cy="16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4" name="AutoShape 30"/>
            <p:cNvSpPr>
              <a:spLocks noChangeArrowheads="1"/>
            </p:cNvSpPr>
            <p:nvPr/>
          </p:nvSpPr>
          <p:spPr bwMode="auto">
            <a:xfrm rot="3353847">
              <a:off x="4167" y="3129"/>
              <a:ext cx="161" cy="15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5" name="Freeform 31"/>
            <p:cNvSpPr>
              <a:spLocks/>
            </p:cNvSpPr>
            <p:nvPr/>
          </p:nvSpPr>
          <p:spPr bwMode="auto">
            <a:xfrm rot="-5531797">
              <a:off x="4364" y="1221"/>
              <a:ext cx="1385" cy="1408"/>
            </a:xfrm>
            <a:custGeom>
              <a:avLst/>
              <a:gdLst>
                <a:gd name="T0" fmla="*/ 4038 w 967"/>
                <a:gd name="T1" fmla="*/ 36 h 967"/>
                <a:gd name="T2" fmla="*/ 4009 w 967"/>
                <a:gd name="T3" fmla="*/ 0 h 967"/>
                <a:gd name="T4" fmla="*/ 0 w 967"/>
                <a:gd name="T5" fmla="*/ 4278 h 967"/>
                <a:gd name="T6" fmla="*/ 62 w 967"/>
                <a:gd name="T7" fmla="*/ 4346 h 967"/>
                <a:gd name="T8" fmla="*/ 4070 w 967"/>
                <a:gd name="T9" fmla="*/ 68 h 967"/>
                <a:gd name="T10" fmla="*/ 4038 w 967"/>
                <a:gd name="T11" fmla="*/ 36 h 9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7" h="967">
                  <a:moveTo>
                    <a:pt x="959" y="8"/>
                  </a:moveTo>
                  <a:lnTo>
                    <a:pt x="952" y="0"/>
                  </a:lnTo>
                  <a:lnTo>
                    <a:pt x="0" y="952"/>
                  </a:lnTo>
                  <a:lnTo>
                    <a:pt x="15" y="967"/>
                  </a:lnTo>
                  <a:lnTo>
                    <a:pt x="967" y="15"/>
                  </a:lnTo>
                  <a:lnTo>
                    <a:pt x="95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76" name="AutoShape 32"/>
            <p:cNvSpPr>
              <a:spLocks noChangeArrowheads="1"/>
            </p:cNvSpPr>
            <p:nvPr/>
          </p:nvSpPr>
          <p:spPr bwMode="auto">
            <a:xfrm rot="-2898051">
              <a:off x="4214" y="1156"/>
              <a:ext cx="160" cy="165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7" name="AutoShape 33"/>
            <p:cNvSpPr>
              <a:spLocks noChangeArrowheads="1"/>
            </p:cNvSpPr>
            <p:nvPr/>
          </p:nvSpPr>
          <p:spPr bwMode="auto">
            <a:xfrm rot="-6181491">
              <a:off x="5678" y="2522"/>
              <a:ext cx="161" cy="16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>
              <a:off x="5002" y="384"/>
              <a:ext cx="0" cy="30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179" name="Line 35"/>
            <p:cNvSpPr>
              <a:spLocks noChangeShapeType="1"/>
            </p:cNvSpPr>
            <p:nvPr/>
          </p:nvSpPr>
          <p:spPr bwMode="auto">
            <a:xfrm>
              <a:off x="3458" y="1881"/>
              <a:ext cx="30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91158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unntekst 3"/>
          <p:cNvSpPr>
            <a:spLocks noGrp="1"/>
          </p:cNvSpPr>
          <p:nvPr>
            <p:ph type="ftr" sz="quarter" idx="4294967295"/>
          </p:nvPr>
        </p:nvSpPr>
        <p:spPr>
          <a:xfrm>
            <a:off x="3716594" y="6374246"/>
            <a:ext cx="4261991" cy="124877"/>
          </a:xfrm>
        </p:spPr>
        <p:txBody>
          <a:bodyPr/>
          <a:lstStyle/>
          <a:p>
            <a:endParaRPr lang="nb-NO" b="1" noProof="0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277" y="0"/>
            <a:ext cx="6083808" cy="5779008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4076092" y="5779008"/>
            <a:ext cx="3784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b="1" dirty="0"/>
              <a:t>PRPP STAGE 2 TASK ANALYSIS 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43755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68236" y="284478"/>
            <a:ext cx="8291802" cy="1190625"/>
          </a:xfrm>
        </p:spPr>
        <p:txBody>
          <a:bodyPr/>
          <a:lstStyle/>
          <a:p>
            <a:r>
              <a:rPr lang="nb-NO" altLang="nb-NO" sz="3200" dirty="0">
                <a:solidFill>
                  <a:schemeClr val="accent1"/>
                </a:solidFill>
              </a:rPr>
              <a:t>Oppfatte kvadranten: ”sansing” </a:t>
            </a:r>
            <a:br>
              <a:rPr lang="nb-NO" altLang="nb-NO" sz="3200" dirty="0">
                <a:solidFill>
                  <a:schemeClr val="accent1"/>
                </a:solidFill>
              </a:rPr>
            </a:br>
            <a:r>
              <a:rPr lang="nb-NO" altLang="nb-NO" sz="3200" dirty="0">
                <a:solidFill>
                  <a:schemeClr val="accent1"/>
                </a:solidFill>
              </a:rPr>
              <a:t>The </a:t>
            </a:r>
            <a:r>
              <a:rPr lang="nb-NO" altLang="nb-NO" sz="3200" dirty="0" err="1">
                <a:solidFill>
                  <a:schemeClr val="accent1"/>
                </a:solidFill>
              </a:rPr>
              <a:t>perceive</a:t>
            </a:r>
            <a:r>
              <a:rPr lang="nb-NO" altLang="nb-NO" sz="3200" dirty="0">
                <a:solidFill>
                  <a:schemeClr val="accent1"/>
                </a:solidFill>
              </a:rPr>
              <a:t> </a:t>
            </a:r>
            <a:r>
              <a:rPr lang="nb-NO" altLang="nb-NO" sz="3200" dirty="0" err="1">
                <a:solidFill>
                  <a:schemeClr val="accent1"/>
                </a:solidFill>
              </a:rPr>
              <a:t>quadrat</a:t>
            </a:r>
            <a:endParaRPr lang="nb-NO" altLang="nb-NO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763307"/>
            <a:ext cx="3998913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nb-NO" altLang="nb-NO" sz="2400" dirty="0"/>
              <a:t>	</a:t>
            </a:r>
            <a:r>
              <a:rPr lang="nb-NO" altLang="nb-NO" sz="2400" b="1" dirty="0"/>
              <a:t>Gir personen oppmerksomhet til og samler all sensorisk informasjon som er nødvendig for utførelse av oppgaven?</a:t>
            </a:r>
          </a:p>
          <a:p>
            <a:pPr>
              <a:lnSpc>
                <a:spcPct val="90000"/>
              </a:lnSpc>
              <a:buFontTx/>
              <a:buNone/>
            </a:pPr>
            <a:endParaRPr lang="nb-NO" altLang="nb-NO" sz="2400" dirty="0"/>
          </a:p>
          <a:p>
            <a:pPr>
              <a:lnSpc>
                <a:spcPct val="90000"/>
              </a:lnSpc>
            </a:pPr>
            <a:r>
              <a:rPr lang="nb-NO" altLang="nb-NO" sz="2400" dirty="0"/>
              <a:t>OPPMERKSOMHET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SANSING</a:t>
            </a:r>
          </a:p>
          <a:p>
            <a:pPr>
              <a:lnSpc>
                <a:spcPct val="90000"/>
              </a:lnSpc>
            </a:pPr>
            <a:r>
              <a:rPr lang="nb-NO" altLang="nb-NO" sz="2400" dirty="0"/>
              <a:t>DISKRIMINERING</a:t>
            </a:r>
          </a:p>
          <a:p>
            <a:pPr marL="0" indent="0">
              <a:buNone/>
            </a:pPr>
            <a:endParaRPr lang="nb-NO" altLang="nb-NO" i="1" dirty="0"/>
          </a:p>
          <a:p>
            <a:pPr marL="0" indent="0">
              <a:buNone/>
            </a:pPr>
            <a:r>
              <a:rPr lang="nb-NO" altLang="nb-NO" sz="1900" i="1" dirty="0"/>
              <a:t>Nicola kler på genser</a:t>
            </a:r>
          </a:p>
          <a:p>
            <a:pPr marL="0" indent="0">
              <a:buNone/>
            </a:pPr>
            <a:r>
              <a:rPr lang="en-GB" sz="1900" dirty="0">
                <a:hlinkClick r:id="rId2"/>
              </a:rPr>
              <a:t>https://mediasite.uit.no/Mediasite/Play/c541ed852ae946598b26c48406908f771d?catalog=9e7be61fa3a94f1abfc722a32c507e1221&amp;playFrom=4948&amp;autoStart=true</a:t>
            </a:r>
            <a:endParaRPr lang="en-GB" sz="1900" dirty="0"/>
          </a:p>
          <a:p>
            <a:pPr>
              <a:lnSpc>
                <a:spcPct val="90000"/>
              </a:lnSpc>
            </a:pPr>
            <a:endParaRPr lang="nb-NO" altLang="nb-NO" sz="2400" b="1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21747" y="1600772"/>
            <a:ext cx="3998912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nb-NO" altLang="nb-NO" sz="2400" dirty="0"/>
          </a:p>
        </p:txBody>
      </p:sp>
      <p:grpSp>
        <p:nvGrpSpPr>
          <p:cNvPr id="8198" name="Group 5"/>
          <p:cNvGrpSpPr>
            <a:grpSpLocks noChangeAspect="1"/>
          </p:cNvGrpSpPr>
          <p:nvPr/>
        </p:nvGrpSpPr>
        <p:grpSpPr bwMode="auto">
          <a:xfrm>
            <a:off x="6383338" y="2276475"/>
            <a:ext cx="3586162" cy="3322638"/>
            <a:chOff x="2527" y="8182"/>
            <a:chExt cx="4319" cy="4005"/>
          </a:xfrm>
        </p:grpSpPr>
        <p:sp>
          <p:nvSpPr>
            <p:cNvPr id="8199" name="AutoShape 6"/>
            <p:cNvSpPr>
              <a:spLocks noChangeAspect="1" noChangeArrowheads="1"/>
            </p:cNvSpPr>
            <p:nvPr/>
          </p:nvSpPr>
          <p:spPr bwMode="auto">
            <a:xfrm>
              <a:off x="2527" y="8182"/>
              <a:ext cx="4319" cy="4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8200" name="Freeform 7"/>
            <p:cNvSpPr>
              <a:spLocks/>
            </p:cNvSpPr>
            <p:nvPr/>
          </p:nvSpPr>
          <p:spPr bwMode="auto">
            <a:xfrm>
              <a:off x="4092" y="9718"/>
              <a:ext cx="2621" cy="2462"/>
            </a:xfrm>
            <a:custGeom>
              <a:avLst/>
              <a:gdLst>
                <a:gd name="T0" fmla="*/ 97 w 1811"/>
                <a:gd name="T1" fmla="*/ 6186 h 1811"/>
                <a:gd name="T2" fmla="*/ 130 w 1811"/>
                <a:gd name="T3" fmla="*/ 5564 h 1811"/>
                <a:gd name="T4" fmla="*/ 249 w 1811"/>
                <a:gd name="T5" fmla="*/ 4953 h 1811"/>
                <a:gd name="T6" fmla="*/ 449 w 1811"/>
                <a:gd name="T7" fmla="*/ 4364 h 1811"/>
                <a:gd name="T8" fmla="*/ 716 w 1811"/>
                <a:gd name="T9" fmla="*/ 3809 h 1811"/>
                <a:gd name="T10" fmla="*/ 1039 w 1811"/>
                <a:gd name="T11" fmla="*/ 3276 h 1811"/>
                <a:gd name="T12" fmla="*/ 1434 w 1811"/>
                <a:gd name="T13" fmla="*/ 2775 h 1811"/>
                <a:gd name="T14" fmla="*/ 1892 w 1811"/>
                <a:gd name="T15" fmla="*/ 2299 h 1811"/>
                <a:gd name="T16" fmla="*/ 2401 w 1811"/>
                <a:gd name="T17" fmla="*/ 1868 h 1811"/>
                <a:gd name="T18" fmla="*/ 2954 w 1811"/>
                <a:gd name="T19" fmla="*/ 1472 h 1811"/>
                <a:gd name="T20" fmla="*/ 3563 w 1811"/>
                <a:gd name="T21" fmla="*/ 1117 h 1811"/>
                <a:gd name="T22" fmla="*/ 4209 w 1811"/>
                <a:gd name="T23" fmla="*/ 809 h 1811"/>
                <a:gd name="T24" fmla="*/ 4893 w 1811"/>
                <a:gd name="T25" fmla="*/ 559 h 1811"/>
                <a:gd name="T26" fmla="*/ 5607 w 1811"/>
                <a:gd name="T27" fmla="*/ 349 h 1811"/>
                <a:gd name="T28" fmla="*/ 6364 w 1811"/>
                <a:gd name="T29" fmla="*/ 194 h 1811"/>
                <a:gd name="T30" fmla="*/ 7149 w 1811"/>
                <a:gd name="T31" fmla="*/ 103 h 1811"/>
                <a:gd name="T32" fmla="*/ 7944 w 1811"/>
                <a:gd name="T33" fmla="*/ 76 h 1811"/>
                <a:gd name="T34" fmla="*/ 7543 w 1811"/>
                <a:gd name="T35" fmla="*/ 10 h 1811"/>
                <a:gd name="T36" fmla="*/ 6738 w 1811"/>
                <a:gd name="T37" fmla="*/ 76 h 1811"/>
                <a:gd name="T38" fmla="*/ 5966 w 1811"/>
                <a:gd name="T39" fmla="*/ 197 h 1811"/>
                <a:gd name="T40" fmla="*/ 5217 w 1811"/>
                <a:gd name="T41" fmla="*/ 379 h 1811"/>
                <a:gd name="T42" fmla="*/ 4505 w 1811"/>
                <a:gd name="T43" fmla="*/ 616 h 1811"/>
                <a:gd name="T44" fmla="*/ 3829 w 1811"/>
                <a:gd name="T45" fmla="*/ 901 h 1811"/>
                <a:gd name="T46" fmla="*/ 3198 w 1811"/>
                <a:gd name="T47" fmla="*/ 1233 h 1811"/>
                <a:gd name="T48" fmla="*/ 2609 w 1811"/>
                <a:gd name="T49" fmla="*/ 1614 h 1811"/>
                <a:gd name="T50" fmla="*/ 2070 w 1811"/>
                <a:gd name="T51" fmla="*/ 2032 h 1811"/>
                <a:gd name="T52" fmla="*/ 1582 w 1811"/>
                <a:gd name="T53" fmla="*/ 2489 h 1811"/>
                <a:gd name="T54" fmla="*/ 1158 w 1811"/>
                <a:gd name="T55" fmla="*/ 2983 h 1811"/>
                <a:gd name="T56" fmla="*/ 792 w 1811"/>
                <a:gd name="T57" fmla="*/ 3507 h 1811"/>
                <a:gd name="T58" fmla="*/ 488 w 1811"/>
                <a:gd name="T59" fmla="*/ 4061 h 1811"/>
                <a:gd name="T60" fmla="*/ 256 w 1811"/>
                <a:gd name="T61" fmla="*/ 4647 h 1811"/>
                <a:gd name="T62" fmla="*/ 97 w 1811"/>
                <a:gd name="T63" fmla="*/ 5248 h 1811"/>
                <a:gd name="T64" fmla="*/ 13 w 1811"/>
                <a:gd name="T65" fmla="*/ 5872 h 1811"/>
                <a:gd name="T66" fmla="*/ 0 w 1811"/>
                <a:gd name="T67" fmla="*/ 6186 h 181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811" h="1811">
                  <a:moveTo>
                    <a:pt x="22" y="1811"/>
                  </a:moveTo>
                  <a:lnTo>
                    <a:pt x="22" y="1811"/>
                  </a:lnTo>
                  <a:lnTo>
                    <a:pt x="23" y="1719"/>
                  </a:lnTo>
                  <a:lnTo>
                    <a:pt x="30" y="1629"/>
                  </a:lnTo>
                  <a:lnTo>
                    <a:pt x="42" y="1539"/>
                  </a:lnTo>
                  <a:lnTo>
                    <a:pt x="57" y="1450"/>
                  </a:lnTo>
                  <a:lnTo>
                    <a:pt x="78" y="1364"/>
                  </a:lnTo>
                  <a:lnTo>
                    <a:pt x="102" y="1278"/>
                  </a:lnTo>
                  <a:lnTo>
                    <a:pt x="131" y="1196"/>
                  </a:lnTo>
                  <a:lnTo>
                    <a:pt x="163" y="1115"/>
                  </a:lnTo>
                  <a:lnTo>
                    <a:pt x="198" y="1036"/>
                  </a:lnTo>
                  <a:lnTo>
                    <a:pt x="237" y="959"/>
                  </a:lnTo>
                  <a:lnTo>
                    <a:pt x="281" y="884"/>
                  </a:lnTo>
                  <a:lnTo>
                    <a:pt x="327" y="812"/>
                  </a:lnTo>
                  <a:lnTo>
                    <a:pt x="377" y="740"/>
                  </a:lnTo>
                  <a:lnTo>
                    <a:pt x="431" y="673"/>
                  </a:lnTo>
                  <a:lnTo>
                    <a:pt x="488" y="609"/>
                  </a:lnTo>
                  <a:lnTo>
                    <a:pt x="547" y="547"/>
                  </a:lnTo>
                  <a:lnTo>
                    <a:pt x="609" y="488"/>
                  </a:lnTo>
                  <a:lnTo>
                    <a:pt x="673" y="431"/>
                  </a:lnTo>
                  <a:lnTo>
                    <a:pt x="740" y="377"/>
                  </a:lnTo>
                  <a:lnTo>
                    <a:pt x="812" y="327"/>
                  </a:lnTo>
                  <a:lnTo>
                    <a:pt x="884" y="281"/>
                  </a:lnTo>
                  <a:lnTo>
                    <a:pt x="959" y="237"/>
                  </a:lnTo>
                  <a:lnTo>
                    <a:pt x="1036" y="198"/>
                  </a:lnTo>
                  <a:lnTo>
                    <a:pt x="1115" y="163"/>
                  </a:lnTo>
                  <a:lnTo>
                    <a:pt x="1196" y="131"/>
                  </a:lnTo>
                  <a:lnTo>
                    <a:pt x="1278" y="102"/>
                  </a:lnTo>
                  <a:lnTo>
                    <a:pt x="1364" y="78"/>
                  </a:lnTo>
                  <a:lnTo>
                    <a:pt x="1450" y="57"/>
                  </a:lnTo>
                  <a:lnTo>
                    <a:pt x="1539" y="42"/>
                  </a:lnTo>
                  <a:lnTo>
                    <a:pt x="1629" y="30"/>
                  </a:lnTo>
                  <a:lnTo>
                    <a:pt x="1719" y="23"/>
                  </a:lnTo>
                  <a:lnTo>
                    <a:pt x="1811" y="22"/>
                  </a:lnTo>
                  <a:lnTo>
                    <a:pt x="1811" y="0"/>
                  </a:lnTo>
                  <a:lnTo>
                    <a:pt x="1719" y="3"/>
                  </a:lnTo>
                  <a:lnTo>
                    <a:pt x="1627" y="10"/>
                  </a:lnTo>
                  <a:lnTo>
                    <a:pt x="1536" y="22"/>
                  </a:lnTo>
                  <a:lnTo>
                    <a:pt x="1448" y="38"/>
                  </a:lnTo>
                  <a:lnTo>
                    <a:pt x="1360" y="58"/>
                  </a:lnTo>
                  <a:lnTo>
                    <a:pt x="1274" y="83"/>
                  </a:lnTo>
                  <a:lnTo>
                    <a:pt x="1189" y="111"/>
                  </a:lnTo>
                  <a:lnTo>
                    <a:pt x="1108" y="143"/>
                  </a:lnTo>
                  <a:lnTo>
                    <a:pt x="1027" y="180"/>
                  </a:lnTo>
                  <a:lnTo>
                    <a:pt x="950" y="220"/>
                  </a:lnTo>
                  <a:lnTo>
                    <a:pt x="873" y="264"/>
                  </a:lnTo>
                  <a:lnTo>
                    <a:pt x="801" y="310"/>
                  </a:lnTo>
                  <a:lnTo>
                    <a:pt x="729" y="361"/>
                  </a:lnTo>
                  <a:lnTo>
                    <a:pt x="660" y="415"/>
                  </a:lnTo>
                  <a:lnTo>
                    <a:pt x="595" y="472"/>
                  </a:lnTo>
                  <a:lnTo>
                    <a:pt x="532" y="532"/>
                  </a:lnTo>
                  <a:lnTo>
                    <a:pt x="472" y="595"/>
                  </a:lnTo>
                  <a:lnTo>
                    <a:pt x="415" y="660"/>
                  </a:lnTo>
                  <a:lnTo>
                    <a:pt x="361" y="729"/>
                  </a:lnTo>
                  <a:lnTo>
                    <a:pt x="310" y="801"/>
                  </a:lnTo>
                  <a:lnTo>
                    <a:pt x="264" y="873"/>
                  </a:lnTo>
                  <a:lnTo>
                    <a:pt x="220" y="950"/>
                  </a:lnTo>
                  <a:lnTo>
                    <a:pt x="180" y="1027"/>
                  </a:lnTo>
                  <a:lnTo>
                    <a:pt x="143" y="1108"/>
                  </a:lnTo>
                  <a:lnTo>
                    <a:pt x="111" y="1189"/>
                  </a:lnTo>
                  <a:lnTo>
                    <a:pt x="83" y="1274"/>
                  </a:lnTo>
                  <a:lnTo>
                    <a:pt x="58" y="1360"/>
                  </a:lnTo>
                  <a:lnTo>
                    <a:pt x="38" y="1448"/>
                  </a:lnTo>
                  <a:lnTo>
                    <a:pt x="22" y="1536"/>
                  </a:lnTo>
                  <a:lnTo>
                    <a:pt x="10" y="1627"/>
                  </a:lnTo>
                  <a:lnTo>
                    <a:pt x="3" y="1719"/>
                  </a:lnTo>
                  <a:lnTo>
                    <a:pt x="0" y="1811"/>
                  </a:lnTo>
                  <a:lnTo>
                    <a:pt x="22" y="18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1" name="Freeform 8"/>
            <p:cNvSpPr>
              <a:spLocks/>
            </p:cNvSpPr>
            <p:nvPr/>
          </p:nvSpPr>
          <p:spPr bwMode="auto">
            <a:xfrm>
              <a:off x="2527" y="8248"/>
              <a:ext cx="4186" cy="3932"/>
            </a:xfrm>
            <a:custGeom>
              <a:avLst/>
              <a:gdLst>
                <a:gd name="T0" fmla="*/ 97 w 2891"/>
                <a:gd name="T1" fmla="*/ 9893 h 2891"/>
                <a:gd name="T2" fmla="*/ 158 w 2891"/>
                <a:gd name="T3" fmla="*/ 8894 h 2891"/>
                <a:gd name="T4" fmla="*/ 346 w 2891"/>
                <a:gd name="T5" fmla="*/ 7916 h 2891"/>
                <a:gd name="T6" fmla="*/ 659 w 2891"/>
                <a:gd name="T7" fmla="*/ 6977 h 2891"/>
                <a:gd name="T8" fmla="*/ 1090 w 2891"/>
                <a:gd name="T9" fmla="*/ 6073 h 2891"/>
                <a:gd name="T10" fmla="*/ 1619 w 2891"/>
                <a:gd name="T11" fmla="*/ 5219 h 2891"/>
                <a:gd name="T12" fmla="*/ 2250 w 2891"/>
                <a:gd name="T13" fmla="*/ 4408 h 2891"/>
                <a:gd name="T14" fmla="*/ 2976 w 2891"/>
                <a:gd name="T15" fmla="*/ 3649 h 2891"/>
                <a:gd name="T16" fmla="*/ 3797 w 2891"/>
                <a:gd name="T17" fmla="*/ 2955 h 2891"/>
                <a:gd name="T18" fmla="*/ 4690 w 2891"/>
                <a:gd name="T19" fmla="*/ 2318 h 2891"/>
                <a:gd name="T20" fmla="*/ 5660 w 2891"/>
                <a:gd name="T21" fmla="*/ 1752 h 2891"/>
                <a:gd name="T22" fmla="*/ 6701 w 2891"/>
                <a:gd name="T23" fmla="*/ 1264 h 2891"/>
                <a:gd name="T24" fmla="*/ 7802 w 2891"/>
                <a:gd name="T25" fmla="*/ 847 h 2891"/>
                <a:gd name="T26" fmla="*/ 8958 w 2891"/>
                <a:gd name="T27" fmla="*/ 513 h 2891"/>
                <a:gd name="T28" fmla="*/ 10166 w 2891"/>
                <a:gd name="T29" fmla="*/ 271 h 2891"/>
                <a:gd name="T30" fmla="*/ 11420 w 2891"/>
                <a:gd name="T31" fmla="*/ 124 h 2891"/>
                <a:gd name="T32" fmla="*/ 12707 w 2891"/>
                <a:gd name="T33" fmla="*/ 76 h 2891"/>
                <a:gd name="T34" fmla="*/ 12057 w 2891"/>
                <a:gd name="T35" fmla="*/ 14 h 2891"/>
                <a:gd name="T36" fmla="*/ 10776 w 2891"/>
                <a:gd name="T37" fmla="*/ 117 h 2891"/>
                <a:gd name="T38" fmla="*/ 9542 w 2891"/>
                <a:gd name="T39" fmla="*/ 314 h 2891"/>
                <a:gd name="T40" fmla="*/ 8349 w 2891"/>
                <a:gd name="T41" fmla="*/ 601 h 2891"/>
                <a:gd name="T42" fmla="*/ 7204 w 2891"/>
                <a:gd name="T43" fmla="*/ 978 h 2891"/>
                <a:gd name="T44" fmla="*/ 6122 w 2891"/>
                <a:gd name="T45" fmla="*/ 1438 h 2891"/>
                <a:gd name="T46" fmla="*/ 5116 w 2891"/>
                <a:gd name="T47" fmla="*/ 1968 h 2891"/>
                <a:gd name="T48" fmla="*/ 4176 w 2891"/>
                <a:gd name="T49" fmla="*/ 2577 h 2891"/>
                <a:gd name="T50" fmla="*/ 3309 w 2891"/>
                <a:gd name="T51" fmla="*/ 3251 h 2891"/>
                <a:gd name="T52" fmla="*/ 2528 w 2891"/>
                <a:gd name="T53" fmla="*/ 3985 h 2891"/>
                <a:gd name="T54" fmla="*/ 1845 w 2891"/>
                <a:gd name="T55" fmla="*/ 4771 h 2891"/>
                <a:gd name="T56" fmla="*/ 1255 w 2891"/>
                <a:gd name="T57" fmla="*/ 5612 h 2891"/>
                <a:gd name="T58" fmla="*/ 773 w 2891"/>
                <a:gd name="T59" fmla="*/ 6498 h 2891"/>
                <a:gd name="T60" fmla="*/ 404 w 2891"/>
                <a:gd name="T61" fmla="*/ 7429 h 2891"/>
                <a:gd name="T62" fmla="*/ 149 w 2891"/>
                <a:gd name="T63" fmla="*/ 8393 h 2891"/>
                <a:gd name="T64" fmla="*/ 19 w 2891"/>
                <a:gd name="T65" fmla="*/ 9386 h 2891"/>
                <a:gd name="T66" fmla="*/ 0 w 2891"/>
                <a:gd name="T67" fmla="*/ 9893 h 289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91" h="2891">
                  <a:moveTo>
                    <a:pt x="22" y="2891"/>
                  </a:moveTo>
                  <a:lnTo>
                    <a:pt x="22" y="2891"/>
                  </a:lnTo>
                  <a:lnTo>
                    <a:pt x="24" y="2743"/>
                  </a:lnTo>
                  <a:lnTo>
                    <a:pt x="36" y="2599"/>
                  </a:lnTo>
                  <a:lnTo>
                    <a:pt x="53" y="2455"/>
                  </a:lnTo>
                  <a:lnTo>
                    <a:pt x="79" y="2313"/>
                  </a:lnTo>
                  <a:lnTo>
                    <a:pt x="112" y="2175"/>
                  </a:lnTo>
                  <a:lnTo>
                    <a:pt x="150" y="2039"/>
                  </a:lnTo>
                  <a:lnTo>
                    <a:pt x="196" y="1906"/>
                  </a:lnTo>
                  <a:lnTo>
                    <a:pt x="248" y="1775"/>
                  </a:lnTo>
                  <a:lnTo>
                    <a:pt x="304" y="1649"/>
                  </a:lnTo>
                  <a:lnTo>
                    <a:pt x="368" y="1525"/>
                  </a:lnTo>
                  <a:lnTo>
                    <a:pt x="438" y="1405"/>
                  </a:lnTo>
                  <a:lnTo>
                    <a:pt x="512" y="1288"/>
                  </a:lnTo>
                  <a:lnTo>
                    <a:pt x="593" y="1176"/>
                  </a:lnTo>
                  <a:lnTo>
                    <a:pt x="677" y="1067"/>
                  </a:lnTo>
                  <a:lnTo>
                    <a:pt x="768" y="963"/>
                  </a:lnTo>
                  <a:lnTo>
                    <a:pt x="864" y="864"/>
                  </a:lnTo>
                  <a:lnTo>
                    <a:pt x="963" y="768"/>
                  </a:lnTo>
                  <a:lnTo>
                    <a:pt x="1067" y="677"/>
                  </a:lnTo>
                  <a:lnTo>
                    <a:pt x="1175" y="593"/>
                  </a:lnTo>
                  <a:lnTo>
                    <a:pt x="1288" y="512"/>
                  </a:lnTo>
                  <a:lnTo>
                    <a:pt x="1404" y="438"/>
                  </a:lnTo>
                  <a:lnTo>
                    <a:pt x="1524" y="369"/>
                  </a:lnTo>
                  <a:lnTo>
                    <a:pt x="1648" y="304"/>
                  </a:lnTo>
                  <a:lnTo>
                    <a:pt x="1775" y="248"/>
                  </a:lnTo>
                  <a:lnTo>
                    <a:pt x="1906" y="196"/>
                  </a:lnTo>
                  <a:lnTo>
                    <a:pt x="2038" y="150"/>
                  </a:lnTo>
                  <a:lnTo>
                    <a:pt x="2175" y="112"/>
                  </a:lnTo>
                  <a:lnTo>
                    <a:pt x="2313" y="79"/>
                  </a:lnTo>
                  <a:lnTo>
                    <a:pt x="2454" y="53"/>
                  </a:lnTo>
                  <a:lnTo>
                    <a:pt x="2598" y="36"/>
                  </a:lnTo>
                  <a:lnTo>
                    <a:pt x="2743" y="24"/>
                  </a:lnTo>
                  <a:lnTo>
                    <a:pt x="2891" y="22"/>
                  </a:lnTo>
                  <a:lnTo>
                    <a:pt x="2891" y="0"/>
                  </a:lnTo>
                  <a:lnTo>
                    <a:pt x="2743" y="4"/>
                  </a:lnTo>
                  <a:lnTo>
                    <a:pt x="2596" y="16"/>
                  </a:lnTo>
                  <a:lnTo>
                    <a:pt x="2452" y="34"/>
                  </a:lnTo>
                  <a:lnTo>
                    <a:pt x="2309" y="59"/>
                  </a:lnTo>
                  <a:lnTo>
                    <a:pt x="2171" y="92"/>
                  </a:lnTo>
                  <a:lnTo>
                    <a:pt x="2033" y="130"/>
                  </a:lnTo>
                  <a:lnTo>
                    <a:pt x="1899" y="176"/>
                  </a:lnTo>
                  <a:lnTo>
                    <a:pt x="1769" y="228"/>
                  </a:lnTo>
                  <a:lnTo>
                    <a:pt x="1639" y="286"/>
                  </a:lnTo>
                  <a:lnTo>
                    <a:pt x="1515" y="351"/>
                  </a:lnTo>
                  <a:lnTo>
                    <a:pt x="1393" y="420"/>
                  </a:lnTo>
                  <a:lnTo>
                    <a:pt x="1277" y="495"/>
                  </a:lnTo>
                  <a:lnTo>
                    <a:pt x="1164" y="575"/>
                  </a:lnTo>
                  <a:lnTo>
                    <a:pt x="1054" y="662"/>
                  </a:lnTo>
                  <a:lnTo>
                    <a:pt x="950" y="753"/>
                  </a:lnTo>
                  <a:lnTo>
                    <a:pt x="848" y="848"/>
                  </a:lnTo>
                  <a:lnTo>
                    <a:pt x="753" y="950"/>
                  </a:lnTo>
                  <a:lnTo>
                    <a:pt x="662" y="1054"/>
                  </a:lnTo>
                  <a:lnTo>
                    <a:pt x="575" y="1165"/>
                  </a:lnTo>
                  <a:lnTo>
                    <a:pt x="495" y="1277"/>
                  </a:lnTo>
                  <a:lnTo>
                    <a:pt x="420" y="1394"/>
                  </a:lnTo>
                  <a:lnTo>
                    <a:pt x="350" y="1516"/>
                  </a:lnTo>
                  <a:lnTo>
                    <a:pt x="286" y="1640"/>
                  </a:lnTo>
                  <a:lnTo>
                    <a:pt x="228" y="1769"/>
                  </a:lnTo>
                  <a:lnTo>
                    <a:pt x="176" y="1899"/>
                  </a:lnTo>
                  <a:lnTo>
                    <a:pt x="130" y="2034"/>
                  </a:lnTo>
                  <a:lnTo>
                    <a:pt x="92" y="2171"/>
                  </a:lnTo>
                  <a:lnTo>
                    <a:pt x="59" y="2311"/>
                  </a:lnTo>
                  <a:lnTo>
                    <a:pt x="34" y="2453"/>
                  </a:lnTo>
                  <a:lnTo>
                    <a:pt x="16" y="2597"/>
                  </a:lnTo>
                  <a:lnTo>
                    <a:pt x="4" y="2743"/>
                  </a:lnTo>
                  <a:lnTo>
                    <a:pt x="0" y="2891"/>
                  </a:lnTo>
                  <a:lnTo>
                    <a:pt x="22" y="28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2" name="Freeform 9"/>
            <p:cNvSpPr>
              <a:spLocks/>
            </p:cNvSpPr>
            <p:nvPr/>
          </p:nvSpPr>
          <p:spPr bwMode="auto">
            <a:xfrm>
              <a:off x="4620" y="8785"/>
              <a:ext cx="803" cy="1281"/>
            </a:xfrm>
            <a:custGeom>
              <a:avLst/>
              <a:gdLst>
                <a:gd name="T0" fmla="*/ 2 w 1277"/>
                <a:gd name="T1" fmla="*/ 1 h 2191"/>
                <a:gd name="T2" fmla="*/ 0 w 1277"/>
                <a:gd name="T3" fmla="*/ 1 h 2191"/>
                <a:gd name="T4" fmla="*/ 197 w 1277"/>
                <a:gd name="T5" fmla="*/ 256 h 2191"/>
                <a:gd name="T6" fmla="*/ 200 w 1277"/>
                <a:gd name="T7" fmla="*/ 255 h 2191"/>
                <a:gd name="T8" fmla="*/ 3 w 1277"/>
                <a:gd name="T9" fmla="*/ 0 h 2191"/>
                <a:gd name="T10" fmla="*/ 2 w 1277"/>
                <a:gd name="T11" fmla="*/ 1 h 21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7" h="2191">
                  <a:moveTo>
                    <a:pt x="9" y="5"/>
                  </a:moveTo>
                  <a:lnTo>
                    <a:pt x="0" y="9"/>
                  </a:lnTo>
                  <a:lnTo>
                    <a:pt x="1260" y="2191"/>
                  </a:lnTo>
                  <a:lnTo>
                    <a:pt x="1277" y="2182"/>
                  </a:lnTo>
                  <a:lnTo>
                    <a:pt x="18" y="0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3" name="Freeform 10"/>
            <p:cNvSpPr>
              <a:spLocks/>
            </p:cNvSpPr>
            <p:nvPr/>
          </p:nvSpPr>
          <p:spPr bwMode="auto">
            <a:xfrm>
              <a:off x="3086" y="10213"/>
              <a:ext cx="1378" cy="755"/>
            </a:xfrm>
            <a:custGeom>
              <a:avLst/>
              <a:gdLst>
                <a:gd name="T0" fmla="*/ 1 w 2191"/>
                <a:gd name="T1" fmla="*/ 1 h 1277"/>
                <a:gd name="T2" fmla="*/ 0 w 2191"/>
                <a:gd name="T3" fmla="*/ 2 h 1277"/>
                <a:gd name="T4" fmla="*/ 342 w 2191"/>
                <a:gd name="T5" fmla="*/ 156 h 1277"/>
                <a:gd name="T6" fmla="*/ 343 w 2191"/>
                <a:gd name="T7" fmla="*/ 154 h 1277"/>
                <a:gd name="T8" fmla="*/ 2 w 2191"/>
                <a:gd name="T9" fmla="*/ 0 h 1277"/>
                <a:gd name="T10" fmla="*/ 1 w 2191"/>
                <a:gd name="T11" fmla="*/ 1 h 12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91" h="1277">
                  <a:moveTo>
                    <a:pt x="5" y="9"/>
                  </a:moveTo>
                  <a:lnTo>
                    <a:pt x="0" y="18"/>
                  </a:lnTo>
                  <a:lnTo>
                    <a:pt x="2182" y="1277"/>
                  </a:lnTo>
                  <a:lnTo>
                    <a:pt x="2191" y="1260"/>
                  </a:lnTo>
                  <a:lnTo>
                    <a:pt x="9" y="0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4" name="Freeform 11"/>
            <p:cNvSpPr>
              <a:spLocks/>
            </p:cNvSpPr>
            <p:nvPr/>
          </p:nvSpPr>
          <p:spPr bwMode="auto">
            <a:xfrm>
              <a:off x="5925" y="10694"/>
              <a:ext cx="788" cy="224"/>
            </a:xfrm>
            <a:custGeom>
              <a:avLst/>
              <a:gdLst>
                <a:gd name="T0" fmla="*/ 48 w 545"/>
                <a:gd name="T1" fmla="*/ 571 h 164"/>
                <a:gd name="T2" fmla="*/ 178 w 545"/>
                <a:gd name="T3" fmla="*/ 515 h 164"/>
                <a:gd name="T4" fmla="*/ 314 w 545"/>
                <a:gd name="T5" fmla="*/ 455 h 164"/>
                <a:gd name="T6" fmla="*/ 454 w 545"/>
                <a:gd name="T7" fmla="*/ 410 h 164"/>
                <a:gd name="T8" fmla="*/ 586 w 545"/>
                <a:gd name="T9" fmla="*/ 362 h 164"/>
                <a:gd name="T10" fmla="*/ 727 w 545"/>
                <a:gd name="T11" fmla="*/ 316 h 164"/>
                <a:gd name="T12" fmla="*/ 881 w 545"/>
                <a:gd name="T13" fmla="*/ 279 h 164"/>
                <a:gd name="T14" fmla="*/ 1018 w 545"/>
                <a:gd name="T15" fmla="*/ 239 h 164"/>
                <a:gd name="T16" fmla="*/ 1171 w 545"/>
                <a:gd name="T17" fmla="*/ 208 h 164"/>
                <a:gd name="T18" fmla="*/ 1322 w 545"/>
                <a:gd name="T19" fmla="*/ 173 h 164"/>
                <a:gd name="T20" fmla="*/ 1469 w 545"/>
                <a:gd name="T21" fmla="*/ 146 h 164"/>
                <a:gd name="T22" fmla="*/ 1618 w 545"/>
                <a:gd name="T23" fmla="*/ 126 h 164"/>
                <a:gd name="T24" fmla="*/ 1776 w 545"/>
                <a:gd name="T25" fmla="*/ 107 h 164"/>
                <a:gd name="T26" fmla="*/ 1927 w 545"/>
                <a:gd name="T27" fmla="*/ 96 h 164"/>
                <a:gd name="T28" fmla="*/ 2076 w 545"/>
                <a:gd name="T29" fmla="*/ 83 h 164"/>
                <a:gd name="T30" fmla="*/ 2228 w 545"/>
                <a:gd name="T31" fmla="*/ 76 h 164"/>
                <a:gd name="T32" fmla="*/ 2381 w 545"/>
                <a:gd name="T33" fmla="*/ 76 h 164"/>
                <a:gd name="T34" fmla="*/ 2381 w 545"/>
                <a:gd name="T35" fmla="*/ 0 h 164"/>
                <a:gd name="T36" fmla="*/ 2228 w 545"/>
                <a:gd name="T37" fmla="*/ 10 h 164"/>
                <a:gd name="T38" fmla="*/ 2076 w 545"/>
                <a:gd name="T39" fmla="*/ 14 h 164"/>
                <a:gd name="T40" fmla="*/ 1913 w 545"/>
                <a:gd name="T41" fmla="*/ 26 h 164"/>
                <a:gd name="T42" fmla="*/ 1763 w 545"/>
                <a:gd name="T43" fmla="*/ 37 h 164"/>
                <a:gd name="T44" fmla="*/ 1608 w 545"/>
                <a:gd name="T45" fmla="*/ 56 h 164"/>
                <a:gd name="T46" fmla="*/ 1459 w 545"/>
                <a:gd name="T47" fmla="*/ 76 h 164"/>
                <a:gd name="T48" fmla="*/ 1303 w 545"/>
                <a:gd name="T49" fmla="*/ 104 h 164"/>
                <a:gd name="T50" fmla="*/ 1154 w 545"/>
                <a:gd name="T51" fmla="*/ 134 h 164"/>
                <a:gd name="T52" fmla="*/ 1002 w 545"/>
                <a:gd name="T53" fmla="*/ 172 h 164"/>
                <a:gd name="T54" fmla="*/ 853 w 545"/>
                <a:gd name="T55" fmla="*/ 209 h 164"/>
                <a:gd name="T56" fmla="*/ 704 w 545"/>
                <a:gd name="T57" fmla="*/ 246 h 164"/>
                <a:gd name="T58" fmla="*/ 558 w 545"/>
                <a:gd name="T59" fmla="*/ 292 h 164"/>
                <a:gd name="T60" fmla="*/ 414 w 545"/>
                <a:gd name="T61" fmla="*/ 341 h 164"/>
                <a:gd name="T62" fmla="*/ 276 w 545"/>
                <a:gd name="T63" fmla="*/ 397 h 164"/>
                <a:gd name="T64" fmla="*/ 140 w 545"/>
                <a:gd name="T65" fmla="*/ 453 h 164"/>
                <a:gd name="T66" fmla="*/ 0 w 545"/>
                <a:gd name="T67" fmla="*/ 514 h 164"/>
                <a:gd name="T68" fmla="*/ 48 w 545"/>
                <a:gd name="T69" fmla="*/ 571 h 16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545" h="164">
                  <a:moveTo>
                    <a:pt x="11" y="164"/>
                  </a:moveTo>
                  <a:lnTo>
                    <a:pt x="41" y="148"/>
                  </a:lnTo>
                  <a:lnTo>
                    <a:pt x="72" y="131"/>
                  </a:lnTo>
                  <a:lnTo>
                    <a:pt x="104" y="118"/>
                  </a:lnTo>
                  <a:lnTo>
                    <a:pt x="134" y="104"/>
                  </a:lnTo>
                  <a:lnTo>
                    <a:pt x="167" y="91"/>
                  </a:lnTo>
                  <a:lnTo>
                    <a:pt x="201" y="80"/>
                  </a:lnTo>
                  <a:lnTo>
                    <a:pt x="233" y="69"/>
                  </a:lnTo>
                  <a:lnTo>
                    <a:pt x="268" y="59"/>
                  </a:lnTo>
                  <a:lnTo>
                    <a:pt x="302" y="50"/>
                  </a:lnTo>
                  <a:lnTo>
                    <a:pt x="336" y="42"/>
                  </a:lnTo>
                  <a:lnTo>
                    <a:pt x="370" y="36"/>
                  </a:lnTo>
                  <a:lnTo>
                    <a:pt x="406" y="31"/>
                  </a:lnTo>
                  <a:lnTo>
                    <a:pt x="441" y="27"/>
                  </a:lnTo>
                  <a:lnTo>
                    <a:pt x="475" y="24"/>
                  </a:lnTo>
                  <a:lnTo>
                    <a:pt x="510" y="22"/>
                  </a:lnTo>
                  <a:lnTo>
                    <a:pt x="545" y="22"/>
                  </a:lnTo>
                  <a:lnTo>
                    <a:pt x="545" y="0"/>
                  </a:lnTo>
                  <a:lnTo>
                    <a:pt x="510" y="3"/>
                  </a:lnTo>
                  <a:lnTo>
                    <a:pt x="475" y="4"/>
                  </a:lnTo>
                  <a:lnTo>
                    <a:pt x="438" y="7"/>
                  </a:lnTo>
                  <a:lnTo>
                    <a:pt x="403" y="11"/>
                  </a:lnTo>
                  <a:lnTo>
                    <a:pt x="368" y="16"/>
                  </a:lnTo>
                  <a:lnTo>
                    <a:pt x="334" y="22"/>
                  </a:lnTo>
                  <a:lnTo>
                    <a:pt x="298" y="30"/>
                  </a:lnTo>
                  <a:lnTo>
                    <a:pt x="264" y="39"/>
                  </a:lnTo>
                  <a:lnTo>
                    <a:pt x="229" y="49"/>
                  </a:lnTo>
                  <a:lnTo>
                    <a:pt x="195" y="60"/>
                  </a:lnTo>
                  <a:lnTo>
                    <a:pt x="161" y="71"/>
                  </a:lnTo>
                  <a:lnTo>
                    <a:pt x="128" y="84"/>
                  </a:lnTo>
                  <a:lnTo>
                    <a:pt x="95" y="98"/>
                  </a:lnTo>
                  <a:lnTo>
                    <a:pt x="63" y="114"/>
                  </a:lnTo>
                  <a:lnTo>
                    <a:pt x="32" y="130"/>
                  </a:lnTo>
                  <a:lnTo>
                    <a:pt x="0" y="147"/>
                  </a:lnTo>
                  <a:lnTo>
                    <a:pt x="11" y="1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5" name="Freeform 12"/>
            <p:cNvSpPr>
              <a:spLocks/>
            </p:cNvSpPr>
            <p:nvPr/>
          </p:nvSpPr>
          <p:spPr bwMode="auto">
            <a:xfrm>
              <a:off x="5144" y="11418"/>
              <a:ext cx="241" cy="745"/>
            </a:xfrm>
            <a:custGeom>
              <a:avLst/>
              <a:gdLst>
                <a:gd name="T0" fmla="*/ 97 w 166"/>
                <a:gd name="T1" fmla="*/ 1894 h 546"/>
                <a:gd name="T2" fmla="*/ 97 w 166"/>
                <a:gd name="T3" fmla="*/ 1894 h 546"/>
                <a:gd name="T4" fmla="*/ 102 w 166"/>
                <a:gd name="T5" fmla="*/ 1646 h 546"/>
                <a:gd name="T6" fmla="*/ 135 w 166"/>
                <a:gd name="T7" fmla="*/ 1405 h 546"/>
                <a:gd name="T8" fmla="*/ 187 w 166"/>
                <a:gd name="T9" fmla="*/ 1161 h 546"/>
                <a:gd name="T10" fmla="*/ 263 w 166"/>
                <a:gd name="T11" fmla="*/ 925 h 546"/>
                <a:gd name="T12" fmla="*/ 354 w 166"/>
                <a:gd name="T13" fmla="*/ 695 h 546"/>
                <a:gd name="T14" fmla="*/ 466 w 166"/>
                <a:gd name="T15" fmla="*/ 465 h 546"/>
                <a:gd name="T16" fmla="*/ 597 w 166"/>
                <a:gd name="T17" fmla="*/ 250 h 546"/>
                <a:gd name="T18" fmla="*/ 738 w 166"/>
                <a:gd name="T19" fmla="*/ 37 h 546"/>
                <a:gd name="T20" fmla="*/ 662 w 166"/>
                <a:gd name="T21" fmla="*/ 0 h 546"/>
                <a:gd name="T22" fmla="*/ 514 w 166"/>
                <a:gd name="T23" fmla="*/ 218 h 546"/>
                <a:gd name="T24" fmla="*/ 377 w 166"/>
                <a:gd name="T25" fmla="*/ 445 h 546"/>
                <a:gd name="T26" fmla="*/ 266 w 166"/>
                <a:gd name="T27" fmla="*/ 674 h 546"/>
                <a:gd name="T28" fmla="*/ 176 w 166"/>
                <a:gd name="T29" fmla="*/ 913 h 546"/>
                <a:gd name="T30" fmla="*/ 102 w 166"/>
                <a:gd name="T31" fmla="*/ 1153 h 546"/>
                <a:gd name="T32" fmla="*/ 48 w 166"/>
                <a:gd name="T33" fmla="*/ 1396 h 546"/>
                <a:gd name="T34" fmla="*/ 13 w 166"/>
                <a:gd name="T35" fmla="*/ 1646 h 546"/>
                <a:gd name="T36" fmla="*/ 0 w 166"/>
                <a:gd name="T37" fmla="*/ 1894 h 546"/>
                <a:gd name="T38" fmla="*/ 0 w 166"/>
                <a:gd name="T39" fmla="*/ 1894 h 546"/>
                <a:gd name="T40" fmla="*/ 97 w 166"/>
                <a:gd name="T41" fmla="*/ 1894 h 54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6" h="546">
                  <a:moveTo>
                    <a:pt x="22" y="546"/>
                  </a:moveTo>
                  <a:lnTo>
                    <a:pt x="22" y="546"/>
                  </a:lnTo>
                  <a:lnTo>
                    <a:pt x="23" y="475"/>
                  </a:lnTo>
                  <a:lnTo>
                    <a:pt x="30" y="405"/>
                  </a:lnTo>
                  <a:lnTo>
                    <a:pt x="42" y="335"/>
                  </a:lnTo>
                  <a:lnTo>
                    <a:pt x="59" y="267"/>
                  </a:lnTo>
                  <a:lnTo>
                    <a:pt x="80" y="200"/>
                  </a:lnTo>
                  <a:lnTo>
                    <a:pt x="105" y="134"/>
                  </a:lnTo>
                  <a:lnTo>
                    <a:pt x="134" y="72"/>
                  </a:lnTo>
                  <a:lnTo>
                    <a:pt x="166" y="11"/>
                  </a:lnTo>
                  <a:lnTo>
                    <a:pt x="149" y="0"/>
                  </a:lnTo>
                  <a:lnTo>
                    <a:pt x="116" y="63"/>
                  </a:lnTo>
                  <a:lnTo>
                    <a:pt x="85" y="128"/>
                  </a:lnTo>
                  <a:lnTo>
                    <a:pt x="60" y="194"/>
                  </a:lnTo>
                  <a:lnTo>
                    <a:pt x="39" y="263"/>
                  </a:lnTo>
                  <a:lnTo>
                    <a:pt x="23" y="333"/>
                  </a:lnTo>
                  <a:lnTo>
                    <a:pt x="11" y="403"/>
                  </a:lnTo>
                  <a:lnTo>
                    <a:pt x="3" y="475"/>
                  </a:lnTo>
                  <a:lnTo>
                    <a:pt x="0" y="546"/>
                  </a:lnTo>
                  <a:lnTo>
                    <a:pt x="22" y="5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6" name="Freeform 13"/>
            <p:cNvSpPr>
              <a:spLocks/>
            </p:cNvSpPr>
            <p:nvPr/>
          </p:nvSpPr>
          <p:spPr bwMode="auto">
            <a:xfrm>
              <a:off x="6481" y="9662"/>
              <a:ext cx="45" cy="21"/>
            </a:xfrm>
            <a:custGeom>
              <a:avLst/>
              <a:gdLst>
                <a:gd name="T0" fmla="*/ 153 w 30"/>
                <a:gd name="T1" fmla="*/ 57 h 15"/>
                <a:gd name="T2" fmla="*/ 134 w 30"/>
                <a:gd name="T3" fmla="*/ 15 h 15"/>
                <a:gd name="T4" fmla="*/ 80 w 30"/>
                <a:gd name="T5" fmla="*/ 0 h 15"/>
                <a:gd name="T6" fmla="*/ 21 w 30"/>
                <a:gd name="T7" fmla="*/ 15 h 15"/>
                <a:gd name="T8" fmla="*/ 0 w 30"/>
                <a:gd name="T9" fmla="*/ 57 h 15"/>
                <a:gd name="T10" fmla="*/ 153 w 30"/>
                <a:gd name="T11" fmla="*/ 5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15">
                  <a:moveTo>
                    <a:pt x="30" y="15"/>
                  </a:moveTo>
                  <a:lnTo>
                    <a:pt x="26" y="4"/>
                  </a:lnTo>
                  <a:lnTo>
                    <a:pt x="15" y="0"/>
                  </a:lnTo>
                  <a:lnTo>
                    <a:pt x="4" y="4"/>
                  </a:lnTo>
                  <a:lnTo>
                    <a:pt x="0" y="15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7" name="Freeform 14"/>
            <p:cNvSpPr>
              <a:spLocks/>
            </p:cNvSpPr>
            <p:nvPr/>
          </p:nvSpPr>
          <p:spPr bwMode="auto">
            <a:xfrm>
              <a:off x="6481" y="9683"/>
              <a:ext cx="45" cy="97"/>
            </a:xfrm>
            <a:custGeom>
              <a:avLst/>
              <a:gdLst>
                <a:gd name="T0" fmla="*/ 80 w 30"/>
                <a:gd name="T1" fmla="*/ 237 h 72"/>
                <a:gd name="T2" fmla="*/ 153 w 30"/>
                <a:gd name="T3" fmla="*/ 237 h 72"/>
                <a:gd name="T4" fmla="*/ 153 w 30"/>
                <a:gd name="T5" fmla="*/ 0 h 72"/>
                <a:gd name="T6" fmla="*/ 0 w 30"/>
                <a:gd name="T7" fmla="*/ 0 h 72"/>
                <a:gd name="T8" fmla="*/ 0 w 30"/>
                <a:gd name="T9" fmla="*/ 237 h 72"/>
                <a:gd name="T10" fmla="*/ 80 w 30"/>
                <a:gd name="T11" fmla="*/ 237 h 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72">
                  <a:moveTo>
                    <a:pt x="15" y="72"/>
                  </a:moveTo>
                  <a:lnTo>
                    <a:pt x="30" y="72"/>
                  </a:lnTo>
                  <a:lnTo>
                    <a:pt x="30" y="0"/>
                  </a:lnTo>
                  <a:lnTo>
                    <a:pt x="0" y="0"/>
                  </a:lnTo>
                  <a:lnTo>
                    <a:pt x="0" y="72"/>
                  </a:lnTo>
                  <a:lnTo>
                    <a:pt x="15" y="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8" name="Freeform 15"/>
            <p:cNvSpPr>
              <a:spLocks/>
            </p:cNvSpPr>
            <p:nvPr/>
          </p:nvSpPr>
          <p:spPr bwMode="auto">
            <a:xfrm>
              <a:off x="6481" y="9780"/>
              <a:ext cx="45" cy="19"/>
            </a:xfrm>
            <a:custGeom>
              <a:avLst/>
              <a:gdLst>
                <a:gd name="T0" fmla="*/ 0 w 30"/>
                <a:gd name="T1" fmla="*/ 0 h 15"/>
                <a:gd name="T2" fmla="*/ 21 w 30"/>
                <a:gd name="T3" fmla="*/ 29 h 15"/>
                <a:gd name="T4" fmla="*/ 80 w 30"/>
                <a:gd name="T5" fmla="*/ 38 h 15"/>
                <a:gd name="T6" fmla="*/ 134 w 30"/>
                <a:gd name="T7" fmla="*/ 29 h 15"/>
                <a:gd name="T8" fmla="*/ 153 w 30"/>
                <a:gd name="T9" fmla="*/ 0 h 15"/>
                <a:gd name="T10" fmla="*/ 0 w 30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15">
                  <a:moveTo>
                    <a:pt x="0" y="0"/>
                  </a:moveTo>
                  <a:lnTo>
                    <a:pt x="4" y="11"/>
                  </a:lnTo>
                  <a:lnTo>
                    <a:pt x="15" y="15"/>
                  </a:lnTo>
                  <a:lnTo>
                    <a:pt x="26" y="11"/>
                  </a:lnTo>
                  <a:lnTo>
                    <a:pt x="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09" name="Freeform 16"/>
            <p:cNvSpPr>
              <a:spLocks/>
            </p:cNvSpPr>
            <p:nvPr/>
          </p:nvSpPr>
          <p:spPr bwMode="auto">
            <a:xfrm>
              <a:off x="6702" y="9713"/>
              <a:ext cx="26" cy="36"/>
            </a:xfrm>
            <a:custGeom>
              <a:avLst/>
              <a:gdLst>
                <a:gd name="T0" fmla="*/ 0 w 17"/>
                <a:gd name="T1" fmla="*/ 76 h 28"/>
                <a:gd name="T2" fmla="*/ 66 w 17"/>
                <a:gd name="T3" fmla="*/ 69 h 28"/>
                <a:gd name="T4" fmla="*/ 93 w 17"/>
                <a:gd name="T5" fmla="*/ 46 h 28"/>
                <a:gd name="T6" fmla="*/ 87 w 17"/>
                <a:gd name="T7" fmla="*/ 17 h 28"/>
                <a:gd name="T8" fmla="*/ 32 w 17"/>
                <a:gd name="T9" fmla="*/ 0 h 28"/>
                <a:gd name="T10" fmla="*/ 0 w 17"/>
                <a:gd name="T11" fmla="*/ 76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0" y="28"/>
                  </a:moveTo>
                  <a:lnTo>
                    <a:pt x="12" y="26"/>
                  </a:lnTo>
                  <a:lnTo>
                    <a:pt x="17" y="17"/>
                  </a:lnTo>
                  <a:lnTo>
                    <a:pt x="16" y="6"/>
                  </a:lnTo>
                  <a:lnTo>
                    <a:pt x="6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0" name="Freeform 17"/>
            <p:cNvSpPr>
              <a:spLocks/>
            </p:cNvSpPr>
            <p:nvPr/>
          </p:nvSpPr>
          <p:spPr bwMode="auto">
            <a:xfrm>
              <a:off x="6500" y="9662"/>
              <a:ext cx="216" cy="87"/>
            </a:xfrm>
            <a:custGeom>
              <a:avLst/>
              <a:gdLst>
                <a:gd name="T0" fmla="*/ 13 w 149"/>
                <a:gd name="T1" fmla="*/ 48 h 64"/>
                <a:gd name="T2" fmla="*/ 0 w 149"/>
                <a:gd name="T3" fmla="*/ 97 h 64"/>
                <a:gd name="T4" fmla="*/ 631 w 149"/>
                <a:gd name="T5" fmla="*/ 218 h 64"/>
                <a:gd name="T6" fmla="*/ 658 w 149"/>
                <a:gd name="T7" fmla="*/ 124 h 64"/>
                <a:gd name="T8" fmla="*/ 28 w 149"/>
                <a:gd name="T9" fmla="*/ 0 h 64"/>
                <a:gd name="T10" fmla="*/ 13 w 149"/>
                <a:gd name="T11" fmla="*/ 48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9" h="64">
                  <a:moveTo>
                    <a:pt x="3" y="14"/>
                  </a:moveTo>
                  <a:lnTo>
                    <a:pt x="0" y="28"/>
                  </a:lnTo>
                  <a:lnTo>
                    <a:pt x="143" y="64"/>
                  </a:lnTo>
                  <a:lnTo>
                    <a:pt x="149" y="36"/>
                  </a:lnTo>
                  <a:lnTo>
                    <a:pt x="6" y="0"/>
                  </a:lnTo>
                  <a:lnTo>
                    <a:pt x="3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1" name="Freeform 18"/>
            <p:cNvSpPr>
              <a:spLocks/>
            </p:cNvSpPr>
            <p:nvPr/>
          </p:nvSpPr>
          <p:spPr bwMode="auto">
            <a:xfrm>
              <a:off x="6481" y="9662"/>
              <a:ext cx="26" cy="40"/>
            </a:xfrm>
            <a:custGeom>
              <a:avLst/>
              <a:gdLst>
                <a:gd name="T0" fmla="*/ 93 w 17"/>
                <a:gd name="T1" fmla="*/ 0 h 28"/>
                <a:gd name="T2" fmla="*/ 32 w 17"/>
                <a:gd name="T3" fmla="*/ 9 h 28"/>
                <a:gd name="T4" fmla="*/ 0 w 17"/>
                <a:gd name="T5" fmla="*/ 47 h 28"/>
                <a:gd name="T6" fmla="*/ 8 w 17"/>
                <a:gd name="T7" fmla="*/ 90 h 28"/>
                <a:gd name="T8" fmla="*/ 61 w 17"/>
                <a:gd name="T9" fmla="*/ 116 h 28"/>
                <a:gd name="T10" fmla="*/ 93 w 17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17" y="0"/>
                  </a:moveTo>
                  <a:lnTo>
                    <a:pt x="6" y="2"/>
                  </a:lnTo>
                  <a:lnTo>
                    <a:pt x="0" y="11"/>
                  </a:lnTo>
                  <a:lnTo>
                    <a:pt x="1" y="22"/>
                  </a:lnTo>
                  <a:lnTo>
                    <a:pt x="11" y="2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2" name="Freeform 19"/>
            <p:cNvSpPr>
              <a:spLocks/>
            </p:cNvSpPr>
            <p:nvPr/>
          </p:nvSpPr>
          <p:spPr bwMode="auto">
            <a:xfrm>
              <a:off x="6481" y="9761"/>
              <a:ext cx="26" cy="38"/>
            </a:xfrm>
            <a:custGeom>
              <a:avLst/>
              <a:gdLst>
                <a:gd name="T0" fmla="*/ 61 w 17"/>
                <a:gd name="T1" fmla="*/ 0 h 29"/>
                <a:gd name="T2" fmla="*/ 8 w 17"/>
                <a:gd name="T3" fmla="*/ 21 h 29"/>
                <a:gd name="T4" fmla="*/ 0 w 17"/>
                <a:gd name="T5" fmla="*/ 54 h 29"/>
                <a:gd name="T6" fmla="*/ 32 w 17"/>
                <a:gd name="T7" fmla="*/ 79 h 29"/>
                <a:gd name="T8" fmla="*/ 93 w 17"/>
                <a:gd name="T9" fmla="*/ 86 h 29"/>
                <a:gd name="T10" fmla="*/ 61 w 17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9">
                  <a:moveTo>
                    <a:pt x="11" y="0"/>
                  </a:moveTo>
                  <a:lnTo>
                    <a:pt x="1" y="7"/>
                  </a:lnTo>
                  <a:lnTo>
                    <a:pt x="0" y="18"/>
                  </a:lnTo>
                  <a:lnTo>
                    <a:pt x="6" y="27"/>
                  </a:lnTo>
                  <a:lnTo>
                    <a:pt x="17" y="2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3" name="Freeform 20"/>
            <p:cNvSpPr>
              <a:spLocks/>
            </p:cNvSpPr>
            <p:nvPr/>
          </p:nvSpPr>
          <p:spPr bwMode="auto">
            <a:xfrm>
              <a:off x="6500" y="9713"/>
              <a:ext cx="216" cy="86"/>
            </a:xfrm>
            <a:custGeom>
              <a:avLst/>
              <a:gdLst>
                <a:gd name="T0" fmla="*/ 645 w 149"/>
                <a:gd name="T1" fmla="*/ 44 h 65"/>
                <a:gd name="T2" fmla="*/ 631 w 149"/>
                <a:gd name="T3" fmla="*/ 0 h 65"/>
                <a:gd name="T4" fmla="*/ 0 w 149"/>
                <a:gd name="T5" fmla="*/ 112 h 65"/>
                <a:gd name="T6" fmla="*/ 28 w 149"/>
                <a:gd name="T7" fmla="*/ 200 h 65"/>
                <a:gd name="T8" fmla="*/ 658 w 149"/>
                <a:gd name="T9" fmla="*/ 86 h 65"/>
                <a:gd name="T10" fmla="*/ 645 w 149"/>
                <a:gd name="T11" fmla="*/ 44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9" h="65">
                  <a:moveTo>
                    <a:pt x="146" y="14"/>
                  </a:moveTo>
                  <a:lnTo>
                    <a:pt x="143" y="0"/>
                  </a:lnTo>
                  <a:lnTo>
                    <a:pt x="0" y="36"/>
                  </a:lnTo>
                  <a:lnTo>
                    <a:pt x="6" y="65"/>
                  </a:lnTo>
                  <a:lnTo>
                    <a:pt x="149" y="28"/>
                  </a:lnTo>
                  <a:lnTo>
                    <a:pt x="146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4" name="Freeform 21"/>
            <p:cNvSpPr>
              <a:spLocks/>
            </p:cNvSpPr>
            <p:nvPr/>
          </p:nvSpPr>
          <p:spPr bwMode="auto">
            <a:xfrm>
              <a:off x="6702" y="9713"/>
              <a:ext cx="26" cy="36"/>
            </a:xfrm>
            <a:custGeom>
              <a:avLst/>
              <a:gdLst>
                <a:gd name="T0" fmla="*/ 32 w 17"/>
                <a:gd name="T1" fmla="*/ 76 h 28"/>
                <a:gd name="T2" fmla="*/ 87 w 17"/>
                <a:gd name="T3" fmla="*/ 59 h 28"/>
                <a:gd name="T4" fmla="*/ 93 w 17"/>
                <a:gd name="T5" fmla="*/ 30 h 28"/>
                <a:gd name="T6" fmla="*/ 66 w 17"/>
                <a:gd name="T7" fmla="*/ 6 h 28"/>
                <a:gd name="T8" fmla="*/ 0 w 17"/>
                <a:gd name="T9" fmla="*/ 0 h 28"/>
                <a:gd name="T10" fmla="*/ 32 w 17"/>
                <a:gd name="T11" fmla="*/ 76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6" y="28"/>
                  </a:moveTo>
                  <a:lnTo>
                    <a:pt x="16" y="22"/>
                  </a:lnTo>
                  <a:lnTo>
                    <a:pt x="17" y="11"/>
                  </a:lnTo>
                  <a:lnTo>
                    <a:pt x="12" y="2"/>
                  </a:lnTo>
                  <a:lnTo>
                    <a:pt x="0" y="0"/>
                  </a:lnTo>
                  <a:lnTo>
                    <a:pt x="6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5" name="Freeform 22"/>
            <p:cNvSpPr>
              <a:spLocks/>
            </p:cNvSpPr>
            <p:nvPr/>
          </p:nvSpPr>
          <p:spPr bwMode="auto">
            <a:xfrm>
              <a:off x="6491" y="9702"/>
              <a:ext cx="180" cy="56"/>
            </a:xfrm>
            <a:custGeom>
              <a:avLst/>
              <a:gdLst>
                <a:gd name="T0" fmla="*/ 512 w 127"/>
                <a:gd name="T1" fmla="*/ 65 h 42"/>
                <a:gd name="T2" fmla="*/ 512 w 127"/>
                <a:gd name="T3" fmla="*/ 0 h 42"/>
                <a:gd name="T4" fmla="*/ 0 w 127"/>
                <a:gd name="T5" fmla="*/ 0 h 42"/>
                <a:gd name="T6" fmla="*/ 0 w 127"/>
                <a:gd name="T7" fmla="*/ 133 h 42"/>
                <a:gd name="T8" fmla="*/ 512 w 127"/>
                <a:gd name="T9" fmla="*/ 133 h 42"/>
                <a:gd name="T10" fmla="*/ 512 w 127"/>
                <a:gd name="T11" fmla="*/ 65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42">
                  <a:moveTo>
                    <a:pt x="127" y="21"/>
                  </a:moveTo>
                  <a:lnTo>
                    <a:pt x="127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127" y="42"/>
                  </a:lnTo>
                  <a:lnTo>
                    <a:pt x="127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6" name="Freeform 23"/>
            <p:cNvSpPr>
              <a:spLocks/>
            </p:cNvSpPr>
            <p:nvPr/>
          </p:nvSpPr>
          <p:spPr bwMode="auto">
            <a:xfrm>
              <a:off x="4083" y="12164"/>
              <a:ext cx="38" cy="23"/>
            </a:xfrm>
            <a:custGeom>
              <a:avLst/>
              <a:gdLst>
                <a:gd name="T0" fmla="*/ 96 w 28"/>
                <a:gd name="T1" fmla="*/ 47 h 18"/>
                <a:gd name="T2" fmla="*/ 96 w 28"/>
                <a:gd name="T3" fmla="*/ 29 h 18"/>
                <a:gd name="T4" fmla="*/ 88 w 28"/>
                <a:gd name="T5" fmla="*/ 17 h 18"/>
                <a:gd name="T6" fmla="*/ 77 w 28"/>
                <a:gd name="T7" fmla="*/ 6 h 18"/>
                <a:gd name="T8" fmla="*/ 57 w 28"/>
                <a:gd name="T9" fmla="*/ 0 h 18"/>
                <a:gd name="T10" fmla="*/ 41 w 28"/>
                <a:gd name="T11" fmla="*/ 0 h 18"/>
                <a:gd name="T12" fmla="*/ 20 w 28"/>
                <a:gd name="T13" fmla="*/ 1 h 18"/>
                <a:gd name="T14" fmla="*/ 7 w 28"/>
                <a:gd name="T15" fmla="*/ 17 h 18"/>
                <a:gd name="T16" fmla="*/ 0 w 28"/>
                <a:gd name="T17" fmla="*/ 29 h 18"/>
                <a:gd name="T18" fmla="*/ 96 w 28"/>
                <a:gd name="T19" fmla="*/ 47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28" y="18"/>
                  </a:moveTo>
                  <a:lnTo>
                    <a:pt x="28" y="11"/>
                  </a:lnTo>
                  <a:lnTo>
                    <a:pt x="26" y="6"/>
                  </a:lnTo>
                  <a:lnTo>
                    <a:pt x="23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1"/>
                  </a:lnTo>
                  <a:lnTo>
                    <a:pt x="2" y="6"/>
                  </a:lnTo>
                  <a:lnTo>
                    <a:pt x="0" y="11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7" name="Freeform 24"/>
            <p:cNvSpPr>
              <a:spLocks/>
            </p:cNvSpPr>
            <p:nvPr/>
          </p:nvSpPr>
          <p:spPr bwMode="auto">
            <a:xfrm>
              <a:off x="4083" y="12164"/>
              <a:ext cx="38" cy="23"/>
            </a:xfrm>
            <a:custGeom>
              <a:avLst/>
              <a:gdLst>
                <a:gd name="T0" fmla="*/ 96 w 28"/>
                <a:gd name="T1" fmla="*/ 29 h 18"/>
                <a:gd name="T2" fmla="*/ 88 w 28"/>
                <a:gd name="T3" fmla="*/ 17 h 18"/>
                <a:gd name="T4" fmla="*/ 72 w 28"/>
                <a:gd name="T5" fmla="*/ 1 h 18"/>
                <a:gd name="T6" fmla="*/ 56 w 28"/>
                <a:gd name="T7" fmla="*/ 0 h 18"/>
                <a:gd name="T8" fmla="*/ 35 w 28"/>
                <a:gd name="T9" fmla="*/ 0 h 18"/>
                <a:gd name="T10" fmla="*/ 19 w 28"/>
                <a:gd name="T11" fmla="*/ 6 h 18"/>
                <a:gd name="T12" fmla="*/ 7 w 28"/>
                <a:gd name="T13" fmla="*/ 17 h 18"/>
                <a:gd name="T14" fmla="*/ 0 w 28"/>
                <a:gd name="T15" fmla="*/ 29 h 18"/>
                <a:gd name="T16" fmla="*/ 0 w 28"/>
                <a:gd name="T17" fmla="*/ 47 h 18"/>
                <a:gd name="T18" fmla="*/ 96 w 28"/>
                <a:gd name="T19" fmla="*/ 29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28" y="11"/>
                  </a:moveTo>
                  <a:lnTo>
                    <a:pt x="26" y="6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5" y="2"/>
                  </a:lnTo>
                  <a:lnTo>
                    <a:pt x="2" y="6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28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8" name="Freeform 25"/>
            <p:cNvSpPr>
              <a:spLocks/>
            </p:cNvSpPr>
            <p:nvPr/>
          </p:nvSpPr>
          <p:spPr bwMode="auto">
            <a:xfrm>
              <a:off x="4284" y="11081"/>
              <a:ext cx="35" cy="39"/>
            </a:xfrm>
            <a:custGeom>
              <a:avLst/>
              <a:gdLst>
                <a:gd name="T0" fmla="*/ 123 w 23"/>
                <a:gd name="T1" fmla="*/ 8 h 28"/>
                <a:gd name="T2" fmla="*/ 93 w 23"/>
                <a:gd name="T3" fmla="*/ 0 h 28"/>
                <a:gd name="T4" fmla="*/ 61 w 23"/>
                <a:gd name="T5" fmla="*/ 1 h 28"/>
                <a:gd name="T6" fmla="*/ 32 w 23"/>
                <a:gd name="T7" fmla="*/ 11 h 28"/>
                <a:gd name="T8" fmla="*/ 12 w 23"/>
                <a:gd name="T9" fmla="*/ 29 h 28"/>
                <a:gd name="T10" fmla="*/ 0 w 23"/>
                <a:gd name="T11" fmla="*/ 49 h 28"/>
                <a:gd name="T12" fmla="*/ 0 w 23"/>
                <a:gd name="T13" fmla="*/ 70 h 28"/>
                <a:gd name="T14" fmla="*/ 12 w 23"/>
                <a:gd name="T15" fmla="*/ 89 h 28"/>
                <a:gd name="T16" fmla="*/ 41 w 23"/>
                <a:gd name="T17" fmla="*/ 104 h 28"/>
                <a:gd name="T18" fmla="*/ 123 w 23"/>
                <a:gd name="T19" fmla="*/ 8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8">
                  <a:moveTo>
                    <a:pt x="23" y="2"/>
                  </a:moveTo>
                  <a:lnTo>
                    <a:pt x="17" y="0"/>
                  </a:lnTo>
                  <a:lnTo>
                    <a:pt x="11" y="1"/>
                  </a:lnTo>
                  <a:lnTo>
                    <a:pt x="6" y="3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2" y="24"/>
                  </a:lnTo>
                  <a:lnTo>
                    <a:pt x="8" y="28"/>
                  </a:lnTo>
                  <a:lnTo>
                    <a:pt x="2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19" name="Freeform 26"/>
            <p:cNvSpPr>
              <a:spLocks/>
            </p:cNvSpPr>
            <p:nvPr/>
          </p:nvSpPr>
          <p:spPr bwMode="auto">
            <a:xfrm>
              <a:off x="4296" y="11086"/>
              <a:ext cx="114" cy="85"/>
            </a:xfrm>
            <a:custGeom>
              <a:avLst/>
              <a:gdLst>
                <a:gd name="T0" fmla="*/ 319 w 78"/>
                <a:gd name="T1" fmla="*/ 162 h 63"/>
                <a:gd name="T2" fmla="*/ 357 w 78"/>
                <a:gd name="T3" fmla="*/ 120 h 63"/>
                <a:gd name="T4" fmla="*/ 69 w 78"/>
                <a:gd name="T5" fmla="*/ 0 h 63"/>
                <a:gd name="T6" fmla="*/ 0 w 78"/>
                <a:gd name="T7" fmla="*/ 85 h 63"/>
                <a:gd name="T8" fmla="*/ 284 w 78"/>
                <a:gd name="T9" fmla="*/ 209 h 63"/>
                <a:gd name="T10" fmla="*/ 319 w 78"/>
                <a:gd name="T11" fmla="*/ 162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" h="63">
                  <a:moveTo>
                    <a:pt x="70" y="49"/>
                  </a:moveTo>
                  <a:lnTo>
                    <a:pt x="78" y="36"/>
                  </a:lnTo>
                  <a:lnTo>
                    <a:pt x="15" y="0"/>
                  </a:lnTo>
                  <a:lnTo>
                    <a:pt x="0" y="26"/>
                  </a:lnTo>
                  <a:lnTo>
                    <a:pt x="62" y="63"/>
                  </a:lnTo>
                  <a:lnTo>
                    <a:pt x="70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0" name="Freeform 27"/>
            <p:cNvSpPr>
              <a:spLocks/>
            </p:cNvSpPr>
            <p:nvPr/>
          </p:nvSpPr>
          <p:spPr bwMode="auto">
            <a:xfrm>
              <a:off x="4384" y="11136"/>
              <a:ext cx="35" cy="38"/>
            </a:xfrm>
            <a:custGeom>
              <a:avLst/>
              <a:gdLst>
                <a:gd name="T0" fmla="*/ 0 w 23"/>
                <a:gd name="T1" fmla="*/ 79 h 29"/>
                <a:gd name="T2" fmla="*/ 40 w 23"/>
                <a:gd name="T3" fmla="*/ 86 h 29"/>
                <a:gd name="T4" fmla="*/ 62 w 23"/>
                <a:gd name="T5" fmla="*/ 83 h 29"/>
                <a:gd name="T6" fmla="*/ 94 w 23"/>
                <a:gd name="T7" fmla="*/ 77 h 29"/>
                <a:gd name="T8" fmla="*/ 114 w 23"/>
                <a:gd name="T9" fmla="*/ 63 h 29"/>
                <a:gd name="T10" fmla="*/ 123 w 23"/>
                <a:gd name="T11" fmla="*/ 48 h 29"/>
                <a:gd name="T12" fmla="*/ 123 w 23"/>
                <a:gd name="T13" fmla="*/ 29 h 29"/>
                <a:gd name="T14" fmla="*/ 114 w 23"/>
                <a:gd name="T15" fmla="*/ 16 h 29"/>
                <a:gd name="T16" fmla="*/ 85 w 23"/>
                <a:gd name="T17" fmla="*/ 0 h 29"/>
                <a:gd name="T18" fmla="*/ 0 w 23"/>
                <a:gd name="T19" fmla="*/ 79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29">
                  <a:moveTo>
                    <a:pt x="0" y="27"/>
                  </a:moveTo>
                  <a:lnTo>
                    <a:pt x="7" y="29"/>
                  </a:lnTo>
                  <a:lnTo>
                    <a:pt x="12" y="28"/>
                  </a:lnTo>
                  <a:lnTo>
                    <a:pt x="18" y="26"/>
                  </a:lnTo>
                  <a:lnTo>
                    <a:pt x="21" y="21"/>
                  </a:lnTo>
                  <a:lnTo>
                    <a:pt x="23" y="16"/>
                  </a:lnTo>
                  <a:lnTo>
                    <a:pt x="23" y="10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1" name="Freeform 28"/>
            <p:cNvSpPr>
              <a:spLocks/>
            </p:cNvSpPr>
            <p:nvPr/>
          </p:nvSpPr>
          <p:spPr bwMode="auto">
            <a:xfrm>
              <a:off x="4442" y="10940"/>
              <a:ext cx="34" cy="31"/>
            </a:xfrm>
            <a:custGeom>
              <a:avLst/>
              <a:gdLst>
                <a:gd name="T0" fmla="*/ 81 w 24"/>
                <a:gd name="T1" fmla="*/ 67 h 24"/>
                <a:gd name="T2" fmla="*/ 95 w 24"/>
                <a:gd name="T3" fmla="*/ 50 h 24"/>
                <a:gd name="T4" fmla="*/ 96 w 24"/>
                <a:gd name="T5" fmla="*/ 36 h 24"/>
                <a:gd name="T6" fmla="*/ 95 w 24"/>
                <a:gd name="T7" fmla="*/ 22 h 24"/>
                <a:gd name="T8" fmla="*/ 81 w 24"/>
                <a:gd name="T9" fmla="*/ 10 h 24"/>
                <a:gd name="T10" fmla="*/ 61 w 24"/>
                <a:gd name="T11" fmla="*/ 1 h 24"/>
                <a:gd name="T12" fmla="*/ 47 w 24"/>
                <a:gd name="T13" fmla="*/ 0 h 24"/>
                <a:gd name="T14" fmla="*/ 20 w 24"/>
                <a:gd name="T15" fmla="*/ 1 h 24"/>
                <a:gd name="T16" fmla="*/ 0 w 24"/>
                <a:gd name="T17" fmla="*/ 10 h 24"/>
                <a:gd name="T18" fmla="*/ 81 w 24"/>
                <a:gd name="T19" fmla="*/ 67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20" y="24"/>
                  </a:moveTo>
                  <a:lnTo>
                    <a:pt x="23" y="18"/>
                  </a:lnTo>
                  <a:lnTo>
                    <a:pt x="24" y="13"/>
                  </a:lnTo>
                  <a:lnTo>
                    <a:pt x="23" y="8"/>
                  </a:lnTo>
                  <a:lnTo>
                    <a:pt x="20" y="4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5" y="1"/>
                  </a:lnTo>
                  <a:lnTo>
                    <a:pt x="0" y="4"/>
                  </a:lnTo>
                  <a:lnTo>
                    <a:pt x="2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2" name="Freeform 29"/>
            <p:cNvSpPr>
              <a:spLocks/>
            </p:cNvSpPr>
            <p:nvPr/>
          </p:nvSpPr>
          <p:spPr bwMode="auto">
            <a:xfrm>
              <a:off x="4293" y="10944"/>
              <a:ext cx="178" cy="173"/>
            </a:xfrm>
            <a:custGeom>
              <a:avLst/>
              <a:gdLst>
                <a:gd name="T0" fmla="*/ 39 w 123"/>
                <a:gd name="T1" fmla="*/ 421 h 125"/>
                <a:gd name="T2" fmla="*/ 81 w 123"/>
                <a:gd name="T3" fmla="*/ 458 h 125"/>
                <a:gd name="T4" fmla="*/ 540 w 123"/>
                <a:gd name="T5" fmla="*/ 75 h 125"/>
                <a:gd name="T6" fmla="*/ 453 w 123"/>
                <a:gd name="T7" fmla="*/ 0 h 125"/>
                <a:gd name="T8" fmla="*/ 0 w 123"/>
                <a:gd name="T9" fmla="*/ 385 h 125"/>
                <a:gd name="T10" fmla="*/ 39 w 123"/>
                <a:gd name="T11" fmla="*/ 421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" h="125">
                  <a:moveTo>
                    <a:pt x="9" y="115"/>
                  </a:moveTo>
                  <a:lnTo>
                    <a:pt x="19" y="125"/>
                  </a:lnTo>
                  <a:lnTo>
                    <a:pt x="123" y="20"/>
                  </a:lnTo>
                  <a:lnTo>
                    <a:pt x="103" y="0"/>
                  </a:lnTo>
                  <a:lnTo>
                    <a:pt x="0" y="105"/>
                  </a:lnTo>
                  <a:lnTo>
                    <a:pt x="9" y="1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3" name="Freeform 30"/>
            <p:cNvSpPr>
              <a:spLocks/>
            </p:cNvSpPr>
            <p:nvPr/>
          </p:nvSpPr>
          <p:spPr bwMode="auto">
            <a:xfrm>
              <a:off x="4286" y="11089"/>
              <a:ext cx="36" cy="31"/>
            </a:xfrm>
            <a:custGeom>
              <a:avLst/>
              <a:gdLst>
                <a:gd name="T0" fmla="*/ 27 w 24"/>
                <a:gd name="T1" fmla="*/ 0 h 25"/>
                <a:gd name="T2" fmla="*/ 8 w 24"/>
                <a:gd name="T3" fmla="*/ 14 h 25"/>
                <a:gd name="T4" fmla="*/ 0 w 24"/>
                <a:gd name="T5" fmla="*/ 26 h 25"/>
                <a:gd name="T6" fmla="*/ 8 w 24"/>
                <a:gd name="T7" fmla="*/ 38 h 25"/>
                <a:gd name="T8" fmla="*/ 27 w 24"/>
                <a:gd name="T9" fmla="*/ 47 h 25"/>
                <a:gd name="T10" fmla="*/ 48 w 24"/>
                <a:gd name="T11" fmla="*/ 56 h 25"/>
                <a:gd name="T12" fmla="*/ 68 w 24"/>
                <a:gd name="T13" fmla="*/ 58 h 25"/>
                <a:gd name="T14" fmla="*/ 99 w 24"/>
                <a:gd name="T15" fmla="*/ 56 h 25"/>
                <a:gd name="T16" fmla="*/ 122 w 24"/>
                <a:gd name="T17" fmla="*/ 47 h 25"/>
                <a:gd name="T18" fmla="*/ 27 w 24"/>
                <a:gd name="T19" fmla="*/ 0 h 2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5">
                  <a:moveTo>
                    <a:pt x="5" y="0"/>
                  </a:moveTo>
                  <a:lnTo>
                    <a:pt x="1" y="6"/>
                  </a:lnTo>
                  <a:lnTo>
                    <a:pt x="0" y="11"/>
                  </a:lnTo>
                  <a:lnTo>
                    <a:pt x="1" y="16"/>
                  </a:lnTo>
                  <a:lnTo>
                    <a:pt x="5" y="20"/>
                  </a:lnTo>
                  <a:lnTo>
                    <a:pt x="9" y="23"/>
                  </a:lnTo>
                  <a:lnTo>
                    <a:pt x="13" y="25"/>
                  </a:lnTo>
                  <a:lnTo>
                    <a:pt x="19" y="23"/>
                  </a:lnTo>
                  <a:lnTo>
                    <a:pt x="24" y="2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4" name="Freeform 31"/>
            <p:cNvSpPr>
              <a:spLocks/>
            </p:cNvSpPr>
            <p:nvPr/>
          </p:nvSpPr>
          <p:spPr bwMode="auto">
            <a:xfrm>
              <a:off x="4379" y="11148"/>
              <a:ext cx="38" cy="23"/>
            </a:xfrm>
            <a:custGeom>
              <a:avLst/>
              <a:gdLst>
                <a:gd name="T0" fmla="*/ 0 w 28"/>
                <a:gd name="T1" fmla="*/ 0 h 18"/>
                <a:gd name="T2" fmla="*/ 0 w 28"/>
                <a:gd name="T3" fmla="*/ 19 h 18"/>
                <a:gd name="T4" fmla="*/ 7 w 28"/>
                <a:gd name="T5" fmla="*/ 29 h 18"/>
                <a:gd name="T6" fmla="*/ 19 w 28"/>
                <a:gd name="T7" fmla="*/ 42 h 18"/>
                <a:gd name="T8" fmla="*/ 37 w 28"/>
                <a:gd name="T9" fmla="*/ 47 h 18"/>
                <a:gd name="T10" fmla="*/ 56 w 28"/>
                <a:gd name="T11" fmla="*/ 47 h 18"/>
                <a:gd name="T12" fmla="*/ 76 w 28"/>
                <a:gd name="T13" fmla="*/ 46 h 18"/>
                <a:gd name="T14" fmla="*/ 88 w 28"/>
                <a:gd name="T15" fmla="*/ 31 h 18"/>
                <a:gd name="T16" fmla="*/ 96 w 28"/>
                <a:gd name="T17" fmla="*/ 19 h 18"/>
                <a:gd name="T18" fmla="*/ 0 w 28"/>
                <a:gd name="T19" fmla="*/ 0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18">
                  <a:moveTo>
                    <a:pt x="0" y="0"/>
                  </a:moveTo>
                  <a:lnTo>
                    <a:pt x="0" y="7"/>
                  </a:lnTo>
                  <a:lnTo>
                    <a:pt x="2" y="11"/>
                  </a:lnTo>
                  <a:lnTo>
                    <a:pt x="5" y="16"/>
                  </a:lnTo>
                  <a:lnTo>
                    <a:pt x="11" y="18"/>
                  </a:lnTo>
                  <a:lnTo>
                    <a:pt x="16" y="18"/>
                  </a:lnTo>
                  <a:lnTo>
                    <a:pt x="22" y="17"/>
                  </a:lnTo>
                  <a:lnTo>
                    <a:pt x="26" y="12"/>
                  </a:lnTo>
                  <a:lnTo>
                    <a:pt x="2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5" name="Freeform 32"/>
            <p:cNvSpPr>
              <a:spLocks/>
            </p:cNvSpPr>
            <p:nvPr/>
          </p:nvSpPr>
          <p:spPr bwMode="auto">
            <a:xfrm>
              <a:off x="4379" y="10956"/>
              <a:ext cx="97" cy="202"/>
            </a:xfrm>
            <a:custGeom>
              <a:avLst/>
              <a:gdLst>
                <a:gd name="T0" fmla="*/ 214 w 69"/>
                <a:gd name="T1" fmla="*/ 10 h 148"/>
                <a:gd name="T2" fmla="*/ 156 w 69"/>
                <a:gd name="T3" fmla="*/ 0 h 148"/>
                <a:gd name="T4" fmla="*/ 0 w 69"/>
                <a:gd name="T5" fmla="*/ 489 h 148"/>
                <a:gd name="T6" fmla="*/ 108 w 69"/>
                <a:gd name="T7" fmla="*/ 515 h 148"/>
                <a:gd name="T8" fmla="*/ 269 w 69"/>
                <a:gd name="T9" fmla="*/ 20 h 148"/>
                <a:gd name="T10" fmla="*/ 214 w 69"/>
                <a:gd name="T11" fmla="*/ 10 h 1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" h="148">
                  <a:moveTo>
                    <a:pt x="55" y="3"/>
                  </a:moveTo>
                  <a:lnTo>
                    <a:pt x="40" y="0"/>
                  </a:lnTo>
                  <a:lnTo>
                    <a:pt x="0" y="141"/>
                  </a:lnTo>
                  <a:lnTo>
                    <a:pt x="28" y="148"/>
                  </a:lnTo>
                  <a:lnTo>
                    <a:pt x="69" y="6"/>
                  </a:lnTo>
                  <a:lnTo>
                    <a:pt x="5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6" name="Freeform 33"/>
            <p:cNvSpPr>
              <a:spLocks/>
            </p:cNvSpPr>
            <p:nvPr/>
          </p:nvSpPr>
          <p:spPr bwMode="auto">
            <a:xfrm>
              <a:off x="4436" y="10940"/>
              <a:ext cx="40" cy="25"/>
            </a:xfrm>
            <a:custGeom>
              <a:avLst/>
              <a:gdLst>
                <a:gd name="T0" fmla="*/ 105 w 29"/>
                <a:gd name="T1" fmla="*/ 79 h 17"/>
                <a:gd name="T2" fmla="*/ 105 w 29"/>
                <a:gd name="T3" fmla="*/ 51 h 17"/>
                <a:gd name="T4" fmla="*/ 97 w 29"/>
                <a:gd name="T5" fmla="*/ 22 h 17"/>
                <a:gd name="T6" fmla="*/ 84 w 29"/>
                <a:gd name="T7" fmla="*/ 9 h 17"/>
                <a:gd name="T8" fmla="*/ 65 w 29"/>
                <a:gd name="T9" fmla="*/ 0 h 17"/>
                <a:gd name="T10" fmla="*/ 44 w 29"/>
                <a:gd name="T11" fmla="*/ 0 h 17"/>
                <a:gd name="T12" fmla="*/ 26 w 29"/>
                <a:gd name="T13" fmla="*/ 1 h 17"/>
                <a:gd name="T14" fmla="*/ 11 w 29"/>
                <a:gd name="T15" fmla="*/ 22 h 17"/>
                <a:gd name="T16" fmla="*/ 0 w 29"/>
                <a:gd name="T17" fmla="*/ 51 h 17"/>
                <a:gd name="T18" fmla="*/ 105 w 29"/>
                <a:gd name="T19" fmla="*/ 79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17">
                  <a:moveTo>
                    <a:pt x="29" y="17"/>
                  </a:moveTo>
                  <a:lnTo>
                    <a:pt x="29" y="11"/>
                  </a:lnTo>
                  <a:lnTo>
                    <a:pt x="27" y="5"/>
                  </a:lnTo>
                  <a:lnTo>
                    <a:pt x="23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7" y="1"/>
                  </a:lnTo>
                  <a:lnTo>
                    <a:pt x="3" y="5"/>
                  </a:lnTo>
                  <a:lnTo>
                    <a:pt x="0" y="11"/>
                  </a:lnTo>
                  <a:lnTo>
                    <a:pt x="29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7" name="Freeform 34"/>
            <p:cNvSpPr>
              <a:spLocks/>
            </p:cNvSpPr>
            <p:nvPr/>
          </p:nvSpPr>
          <p:spPr bwMode="auto">
            <a:xfrm>
              <a:off x="4319" y="10975"/>
              <a:ext cx="145" cy="177"/>
            </a:xfrm>
            <a:custGeom>
              <a:avLst/>
              <a:gdLst>
                <a:gd name="T0" fmla="*/ 373 w 99"/>
                <a:gd name="T1" fmla="*/ 36 h 128"/>
                <a:gd name="T2" fmla="*/ 296 w 99"/>
                <a:gd name="T3" fmla="*/ 0 h 128"/>
                <a:gd name="T4" fmla="*/ 0 w 99"/>
                <a:gd name="T5" fmla="*/ 400 h 128"/>
                <a:gd name="T6" fmla="*/ 161 w 99"/>
                <a:gd name="T7" fmla="*/ 469 h 128"/>
                <a:gd name="T8" fmla="*/ 456 w 99"/>
                <a:gd name="T9" fmla="*/ 75 h 128"/>
                <a:gd name="T10" fmla="*/ 373 w 99"/>
                <a:gd name="T11" fmla="*/ 36 h 1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128">
                  <a:moveTo>
                    <a:pt x="81" y="10"/>
                  </a:moveTo>
                  <a:lnTo>
                    <a:pt x="64" y="0"/>
                  </a:lnTo>
                  <a:lnTo>
                    <a:pt x="0" y="109"/>
                  </a:lnTo>
                  <a:lnTo>
                    <a:pt x="35" y="128"/>
                  </a:lnTo>
                  <a:lnTo>
                    <a:pt x="99" y="20"/>
                  </a:lnTo>
                  <a:lnTo>
                    <a:pt x="81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8" name="Freeform 35"/>
            <p:cNvSpPr>
              <a:spLocks/>
            </p:cNvSpPr>
            <p:nvPr/>
          </p:nvSpPr>
          <p:spPr bwMode="auto">
            <a:xfrm>
              <a:off x="5182" y="10092"/>
              <a:ext cx="44" cy="31"/>
            </a:xfrm>
            <a:custGeom>
              <a:avLst/>
              <a:gdLst>
                <a:gd name="T0" fmla="*/ 170 w 28"/>
                <a:gd name="T1" fmla="*/ 27 h 23"/>
                <a:gd name="T2" fmla="*/ 148 w 28"/>
                <a:gd name="T3" fmla="*/ 7 h 23"/>
                <a:gd name="T4" fmla="*/ 108 w 28"/>
                <a:gd name="T5" fmla="*/ 0 h 23"/>
                <a:gd name="T6" fmla="*/ 77 w 28"/>
                <a:gd name="T7" fmla="*/ 0 h 23"/>
                <a:gd name="T8" fmla="*/ 42 w 28"/>
                <a:gd name="T9" fmla="*/ 7 h 23"/>
                <a:gd name="T10" fmla="*/ 20 w 28"/>
                <a:gd name="T11" fmla="*/ 16 h 23"/>
                <a:gd name="T12" fmla="*/ 8 w 28"/>
                <a:gd name="T13" fmla="*/ 36 h 23"/>
                <a:gd name="T14" fmla="*/ 0 w 28"/>
                <a:gd name="T15" fmla="*/ 54 h 23"/>
                <a:gd name="T16" fmla="*/ 13 w 28"/>
                <a:gd name="T17" fmla="*/ 77 h 23"/>
                <a:gd name="T18" fmla="*/ 170 w 28"/>
                <a:gd name="T19" fmla="*/ 27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23">
                  <a:moveTo>
                    <a:pt x="28" y="8"/>
                  </a:moveTo>
                  <a:lnTo>
                    <a:pt x="24" y="2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1" y="11"/>
                  </a:lnTo>
                  <a:lnTo>
                    <a:pt x="0" y="16"/>
                  </a:lnTo>
                  <a:lnTo>
                    <a:pt x="2" y="23"/>
                  </a:lnTo>
                  <a:lnTo>
                    <a:pt x="28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29" name="Freeform 36"/>
            <p:cNvSpPr>
              <a:spLocks/>
            </p:cNvSpPr>
            <p:nvPr/>
          </p:nvSpPr>
          <p:spPr bwMode="auto">
            <a:xfrm>
              <a:off x="5186" y="10101"/>
              <a:ext cx="92" cy="105"/>
            </a:xfrm>
            <a:custGeom>
              <a:avLst/>
              <a:gdLst>
                <a:gd name="T0" fmla="*/ 237 w 62"/>
                <a:gd name="T1" fmla="*/ 241 h 77"/>
                <a:gd name="T2" fmla="*/ 301 w 62"/>
                <a:gd name="T3" fmla="*/ 215 h 77"/>
                <a:gd name="T4" fmla="*/ 128 w 62"/>
                <a:gd name="T5" fmla="*/ 0 h 77"/>
                <a:gd name="T6" fmla="*/ 0 w 62"/>
                <a:gd name="T7" fmla="*/ 50 h 77"/>
                <a:gd name="T8" fmla="*/ 174 w 62"/>
                <a:gd name="T9" fmla="*/ 266 h 77"/>
                <a:gd name="T10" fmla="*/ 237 w 62"/>
                <a:gd name="T11" fmla="*/ 241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77">
                  <a:moveTo>
                    <a:pt x="49" y="70"/>
                  </a:moveTo>
                  <a:lnTo>
                    <a:pt x="62" y="62"/>
                  </a:lnTo>
                  <a:lnTo>
                    <a:pt x="26" y="0"/>
                  </a:lnTo>
                  <a:lnTo>
                    <a:pt x="0" y="15"/>
                  </a:lnTo>
                  <a:lnTo>
                    <a:pt x="36" y="77"/>
                  </a:lnTo>
                  <a:lnTo>
                    <a:pt x="49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0" name="Freeform 37"/>
            <p:cNvSpPr>
              <a:spLocks/>
            </p:cNvSpPr>
            <p:nvPr/>
          </p:nvSpPr>
          <p:spPr bwMode="auto">
            <a:xfrm>
              <a:off x="5236" y="10187"/>
              <a:ext cx="45" cy="31"/>
            </a:xfrm>
            <a:custGeom>
              <a:avLst/>
              <a:gdLst>
                <a:gd name="T0" fmla="*/ 0 w 28"/>
                <a:gd name="T1" fmla="*/ 49 h 23"/>
                <a:gd name="T2" fmla="*/ 26 w 28"/>
                <a:gd name="T3" fmla="*/ 69 h 23"/>
                <a:gd name="T4" fmla="*/ 68 w 28"/>
                <a:gd name="T5" fmla="*/ 77 h 23"/>
                <a:gd name="T6" fmla="*/ 101 w 28"/>
                <a:gd name="T7" fmla="*/ 77 h 23"/>
                <a:gd name="T8" fmla="*/ 141 w 28"/>
                <a:gd name="T9" fmla="*/ 69 h 23"/>
                <a:gd name="T10" fmla="*/ 166 w 28"/>
                <a:gd name="T11" fmla="*/ 58 h 23"/>
                <a:gd name="T12" fmla="*/ 178 w 28"/>
                <a:gd name="T13" fmla="*/ 40 h 23"/>
                <a:gd name="T14" fmla="*/ 186 w 28"/>
                <a:gd name="T15" fmla="*/ 22 h 23"/>
                <a:gd name="T16" fmla="*/ 175 w 28"/>
                <a:gd name="T17" fmla="*/ 0 h 23"/>
                <a:gd name="T18" fmla="*/ 0 w 28"/>
                <a:gd name="T19" fmla="*/ 49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" h="23">
                  <a:moveTo>
                    <a:pt x="0" y="15"/>
                  </a:moveTo>
                  <a:lnTo>
                    <a:pt x="4" y="21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21" y="21"/>
                  </a:lnTo>
                  <a:lnTo>
                    <a:pt x="25" y="18"/>
                  </a:lnTo>
                  <a:lnTo>
                    <a:pt x="27" y="12"/>
                  </a:lnTo>
                  <a:lnTo>
                    <a:pt x="28" y="7"/>
                  </a:lnTo>
                  <a:lnTo>
                    <a:pt x="26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1" name="Freeform 38"/>
            <p:cNvSpPr>
              <a:spLocks/>
            </p:cNvSpPr>
            <p:nvPr/>
          </p:nvSpPr>
          <p:spPr bwMode="auto">
            <a:xfrm>
              <a:off x="5404" y="10038"/>
              <a:ext cx="23" cy="38"/>
            </a:xfrm>
            <a:custGeom>
              <a:avLst/>
              <a:gdLst>
                <a:gd name="T0" fmla="*/ 19 w 18"/>
                <a:gd name="T1" fmla="*/ 86 h 29"/>
                <a:gd name="T2" fmla="*/ 46 w 18"/>
                <a:gd name="T3" fmla="*/ 66 h 29"/>
                <a:gd name="T4" fmla="*/ 47 w 18"/>
                <a:gd name="T5" fmla="*/ 31 h 29"/>
                <a:gd name="T6" fmla="*/ 31 w 18"/>
                <a:gd name="T7" fmla="*/ 9 h 29"/>
                <a:gd name="T8" fmla="*/ 0 w 18"/>
                <a:gd name="T9" fmla="*/ 0 h 29"/>
                <a:gd name="T10" fmla="*/ 19 w 18"/>
                <a:gd name="T11" fmla="*/ 86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29">
                  <a:moveTo>
                    <a:pt x="7" y="29"/>
                  </a:moveTo>
                  <a:lnTo>
                    <a:pt x="17" y="22"/>
                  </a:lnTo>
                  <a:lnTo>
                    <a:pt x="18" y="11"/>
                  </a:lnTo>
                  <a:lnTo>
                    <a:pt x="12" y="3"/>
                  </a:lnTo>
                  <a:lnTo>
                    <a:pt x="0" y="0"/>
                  </a:lnTo>
                  <a:lnTo>
                    <a:pt x="7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2" name="Freeform 39"/>
            <p:cNvSpPr>
              <a:spLocks/>
            </p:cNvSpPr>
            <p:nvPr/>
          </p:nvSpPr>
          <p:spPr bwMode="auto">
            <a:xfrm>
              <a:off x="5198" y="10038"/>
              <a:ext cx="216" cy="94"/>
            </a:xfrm>
            <a:custGeom>
              <a:avLst/>
              <a:gdLst>
                <a:gd name="T0" fmla="*/ 13 w 147"/>
                <a:gd name="T1" fmla="*/ 199 h 68"/>
                <a:gd name="T2" fmla="*/ 28 w 147"/>
                <a:gd name="T3" fmla="*/ 249 h 68"/>
                <a:gd name="T4" fmla="*/ 685 w 147"/>
                <a:gd name="T5" fmla="*/ 105 h 68"/>
                <a:gd name="T6" fmla="*/ 654 w 147"/>
                <a:gd name="T7" fmla="*/ 0 h 68"/>
                <a:gd name="T8" fmla="*/ 0 w 147"/>
                <a:gd name="T9" fmla="*/ 145 h 68"/>
                <a:gd name="T10" fmla="*/ 13 w 147"/>
                <a:gd name="T11" fmla="*/ 199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" h="68">
                  <a:moveTo>
                    <a:pt x="3" y="54"/>
                  </a:moveTo>
                  <a:lnTo>
                    <a:pt x="6" y="68"/>
                  </a:lnTo>
                  <a:lnTo>
                    <a:pt x="147" y="29"/>
                  </a:lnTo>
                  <a:lnTo>
                    <a:pt x="140" y="0"/>
                  </a:lnTo>
                  <a:lnTo>
                    <a:pt x="0" y="40"/>
                  </a:lnTo>
                  <a:lnTo>
                    <a:pt x="3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3" name="Freeform 40"/>
            <p:cNvSpPr>
              <a:spLocks/>
            </p:cNvSpPr>
            <p:nvPr/>
          </p:nvSpPr>
          <p:spPr bwMode="auto">
            <a:xfrm>
              <a:off x="5186" y="10094"/>
              <a:ext cx="24" cy="38"/>
            </a:xfrm>
            <a:custGeom>
              <a:avLst/>
              <a:gdLst>
                <a:gd name="T0" fmla="*/ 45 w 17"/>
                <a:gd name="T1" fmla="*/ 0 h 28"/>
                <a:gd name="T2" fmla="*/ 1 w 17"/>
                <a:gd name="T3" fmla="*/ 26 h 28"/>
                <a:gd name="T4" fmla="*/ 0 w 17"/>
                <a:gd name="T5" fmla="*/ 57 h 28"/>
                <a:gd name="T6" fmla="*/ 23 w 17"/>
                <a:gd name="T7" fmla="*/ 88 h 28"/>
                <a:gd name="T8" fmla="*/ 68 w 17"/>
                <a:gd name="T9" fmla="*/ 96 h 28"/>
                <a:gd name="T10" fmla="*/ 45 w 17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28">
                  <a:moveTo>
                    <a:pt x="11" y="0"/>
                  </a:moveTo>
                  <a:lnTo>
                    <a:pt x="1" y="7"/>
                  </a:lnTo>
                  <a:lnTo>
                    <a:pt x="0" y="17"/>
                  </a:lnTo>
                  <a:lnTo>
                    <a:pt x="6" y="26"/>
                  </a:lnTo>
                  <a:lnTo>
                    <a:pt x="17" y="2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4" name="Freeform 41"/>
            <p:cNvSpPr>
              <a:spLocks/>
            </p:cNvSpPr>
            <p:nvPr/>
          </p:nvSpPr>
          <p:spPr bwMode="auto">
            <a:xfrm>
              <a:off x="5236" y="10185"/>
              <a:ext cx="35" cy="33"/>
            </a:xfrm>
            <a:custGeom>
              <a:avLst/>
              <a:gdLst>
                <a:gd name="T0" fmla="*/ 19 w 24"/>
                <a:gd name="T1" fmla="*/ 0 h 24"/>
                <a:gd name="T2" fmla="*/ 1 w 24"/>
                <a:gd name="T3" fmla="*/ 19 h 24"/>
                <a:gd name="T4" fmla="*/ 0 w 24"/>
                <a:gd name="T5" fmla="*/ 40 h 24"/>
                <a:gd name="T6" fmla="*/ 1 w 24"/>
                <a:gd name="T7" fmla="*/ 55 h 24"/>
                <a:gd name="T8" fmla="*/ 19 w 24"/>
                <a:gd name="T9" fmla="*/ 74 h 24"/>
                <a:gd name="T10" fmla="*/ 41 w 24"/>
                <a:gd name="T11" fmla="*/ 84 h 24"/>
                <a:gd name="T12" fmla="*/ 60 w 24"/>
                <a:gd name="T13" fmla="*/ 85 h 24"/>
                <a:gd name="T14" fmla="*/ 88 w 24"/>
                <a:gd name="T15" fmla="*/ 84 h 24"/>
                <a:gd name="T16" fmla="*/ 108 w 24"/>
                <a:gd name="T17" fmla="*/ 74 h 24"/>
                <a:gd name="T18" fmla="*/ 19 w 24"/>
                <a:gd name="T19" fmla="*/ 0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4">
                  <a:moveTo>
                    <a:pt x="4" y="0"/>
                  </a:moveTo>
                  <a:lnTo>
                    <a:pt x="1" y="5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20"/>
                  </a:lnTo>
                  <a:lnTo>
                    <a:pt x="9" y="23"/>
                  </a:lnTo>
                  <a:lnTo>
                    <a:pt x="13" y="24"/>
                  </a:lnTo>
                  <a:lnTo>
                    <a:pt x="19" y="23"/>
                  </a:lnTo>
                  <a:lnTo>
                    <a:pt x="24" y="2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5" name="Freeform 42"/>
            <p:cNvSpPr>
              <a:spLocks/>
            </p:cNvSpPr>
            <p:nvPr/>
          </p:nvSpPr>
          <p:spPr bwMode="auto">
            <a:xfrm>
              <a:off x="5243" y="10045"/>
              <a:ext cx="180" cy="165"/>
            </a:xfrm>
            <a:custGeom>
              <a:avLst/>
              <a:gdLst>
                <a:gd name="T0" fmla="*/ 505 w 124"/>
                <a:gd name="T1" fmla="*/ 35 h 122"/>
                <a:gd name="T2" fmla="*/ 466 w 124"/>
                <a:gd name="T3" fmla="*/ 0 h 122"/>
                <a:gd name="T4" fmla="*/ 0 w 124"/>
                <a:gd name="T5" fmla="*/ 342 h 122"/>
                <a:gd name="T6" fmla="*/ 89 w 124"/>
                <a:gd name="T7" fmla="*/ 408 h 122"/>
                <a:gd name="T8" fmla="*/ 550 w 124"/>
                <a:gd name="T9" fmla="*/ 68 h 122"/>
                <a:gd name="T10" fmla="*/ 505 w 124"/>
                <a:gd name="T11" fmla="*/ 35 h 1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122">
                  <a:moveTo>
                    <a:pt x="114" y="10"/>
                  </a:moveTo>
                  <a:lnTo>
                    <a:pt x="105" y="0"/>
                  </a:lnTo>
                  <a:lnTo>
                    <a:pt x="0" y="102"/>
                  </a:lnTo>
                  <a:lnTo>
                    <a:pt x="20" y="122"/>
                  </a:lnTo>
                  <a:lnTo>
                    <a:pt x="124" y="20"/>
                  </a:lnTo>
                  <a:lnTo>
                    <a:pt x="114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6" name="Freeform 43"/>
            <p:cNvSpPr>
              <a:spLocks/>
            </p:cNvSpPr>
            <p:nvPr/>
          </p:nvSpPr>
          <p:spPr bwMode="auto">
            <a:xfrm>
              <a:off x="5392" y="10038"/>
              <a:ext cx="35" cy="35"/>
            </a:xfrm>
            <a:custGeom>
              <a:avLst/>
              <a:gdLst>
                <a:gd name="T0" fmla="*/ 88 w 24"/>
                <a:gd name="T1" fmla="*/ 97 h 25"/>
                <a:gd name="T2" fmla="*/ 106 w 24"/>
                <a:gd name="T3" fmla="*/ 74 h 25"/>
                <a:gd name="T4" fmla="*/ 108 w 24"/>
                <a:gd name="T5" fmla="*/ 55 h 25"/>
                <a:gd name="T6" fmla="*/ 106 w 24"/>
                <a:gd name="T7" fmla="*/ 35 h 25"/>
                <a:gd name="T8" fmla="*/ 88 w 24"/>
                <a:gd name="T9" fmla="*/ 20 h 25"/>
                <a:gd name="T10" fmla="*/ 69 w 24"/>
                <a:gd name="T11" fmla="*/ 1 h 25"/>
                <a:gd name="T12" fmla="*/ 50 w 24"/>
                <a:gd name="T13" fmla="*/ 0 h 25"/>
                <a:gd name="T14" fmla="*/ 22 w 24"/>
                <a:gd name="T15" fmla="*/ 1 h 25"/>
                <a:gd name="T16" fmla="*/ 0 w 24"/>
                <a:gd name="T17" fmla="*/ 20 h 25"/>
                <a:gd name="T18" fmla="*/ 88 w 24"/>
                <a:gd name="T19" fmla="*/ 97 h 2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25">
                  <a:moveTo>
                    <a:pt x="19" y="25"/>
                  </a:moveTo>
                  <a:lnTo>
                    <a:pt x="23" y="19"/>
                  </a:lnTo>
                  <a:lnTo>
                    <a:pt x="24" y="14"/>
                  </a:lnTo>
                  <a:lnTo>
                    <a:pt x="23" y="9"/>
                  </a:lnTo>
                  <a:lnTo>
                    <a:pt x="19" y="5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5" y="1"/>
                  </a:lnTo>
                  <a:lnTo>
                    <a:pt x="0" y="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7" name="Freeform 44"/>
            <p:cNvSpPr>
              <a:spLocks/>
            </p:cNvSpPr>
            <p:nvPr/>
          </p:nvSpPr>
          <p:spPr bwMode="auto">
            <a:xfrm>
              <a:off x="5205" y="10050"/>
              <a:ext cx="187" cy="135"/>
            </a:xfrm>
            <a:custGeom>
              <a:avLst/>
              <a:gdLst>
                <a:gd name="T0" fmla="*/ 536 w 128"/>
                <a:gd name="T1" fmla="*/ 63 h 99"/>
                <a:gd name="T2" fmla="*/ 495 w 128"/>
                <a:gd name="T3" fmla="*/ 0 h 99"/>
                <a:gd name="T4" fmla="*/ 0 w 128"/>
                <a:gd name="T5" fmla="*/ 221 h 99"/>
                <a:gd name="T6" fmla="*/ 89 w 128"/>
                <a:gd name="T7" fmla="*/ 342 h 99"/>
                <a:gd name="T8" fmla="*/ 583 w 128"/>
                <a:gd name="T9" fmla="*/ 121 h 99"/>
                <a:gd name="T10" fmla="*/ 536 w 128"/>
                <a:gd name="T11" fmla="*/ 63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8" h="99">
                  <a:moveTo>
                    <a:pt x="118" y="18"/>
                  </a:moveTo>
                  <a:lnTo>
                    <a:pt x="109" y="0"/>
                  </a:lnTo>
                  <a:lnTo>
                    <a:pt x="0" y="64"/>
                  </a:lnTo>
                  <a:lnTo>
                    <a:pt x="20" y="99"/>
                  </a:lnTo>
                  <a:lnTo>
                    <a:pt x="128" y="35"/>
                  </a:lnTo>
                  <a:lnTo>
                    <a:pt x="118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38" name="Text Box 45"/>
            <p:cNvSpPr txBox="1">
              <a:spLocks noChangeArrowheads="1"/>
            </p:cNvSpPr>
            <p:nvPr/>
          </p:nvSpPr>
          <p:spPr bwMode="auto">
            <a:xfrm>
              <a:off x="4601" y="10940"/>
              <a:ext cx="224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AU" altLang="nb-NO" sz="900" b="1">
                  <a:solidFill>
                    <a:srgbClr val="000000"/>
                  </a:solidFill>
                </a:rPr>
                <a:t>PERCEIVE</a:t>
              </a:r>
              <a:endParaRPr lang="nb-NO" altLang="nb-NO"/>
            </a:p>
          </p:txBody>
        </p:sp>
        <p:sp>
          <p:nvSpPr>
            <p:cNvPr id="8239" name="WordArt 46"/>
            <p:cNvSpPr>
              <a:spLocks noChangeArrowheads="1" noChangeShapeType="1" noTextEdit="1"/>
            </p:cNvSpPr>
            <p:nvPr/>
          </p:nvSpPr>
          <p:spPr bwMode="auto">
            <a:xfrm rot="-4448225">
              <a:off x="2399" y="11193"/>
              <a:ext cx="1231" cy="22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250447"/>
                </a:avLst>
              </a:prstTxWarp>
            </a:bodyPr>
            <a:lstStyle/>
            <a:p>
              <a:pPr algn="ctr"/>
              <a:r>
                <a:rPr lang="nb-NO" sz="1000" b="1" kern="10" dirty="0">
                  <a:solidFill>
                    <a:srgbClr val="000000"/>
                  </a:solidFill>
                  <a:cs typeface="Arial" panose="020B0604020202020204" pitchFamily="34" charset="0"/>
                </a:rPr>
                <a:t>ATTENDING</a:t>
              </a:r>
            </a:p>
          </p:txBody>
        </p:sp>
        <p:sp>
          <p:nvSpPr>
            <p:cNvPr id="8240" name="WordArt 47"/>
            <p:cNvSpPr>
              <a:spLocks noChangeArrowheads="1" noChangeShapeType="1" noTextEdit="1"/>
            </p:cNvSpPr>
            <p:nvPr/>
          </p:nvSpPr>
          <p:spPr bwMode="auto">
            <a:xfrm rot="-2827181">
              <a:off x="3455" y="9742"/>
              <a:ext cx="1060" cy="25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548350"/>
                </a:avLst>
              </a:prstTxWarp>
            </a:bodyPr>
            <a:lstStyle/>
            <a:p>
              <a:pPr algn="ctr"/>
              <a:r>
                <a:rPr lang="nb-NO" sz="900" b="1" kern="10">
                  <a:solidFill>
                    <a:srgbClr val="000000"/>
                  </a:solidFill>
                  <a:cs typeface="Arial" panose="020B0604020202020204" pitchFamily="34" charset="0"/>
                </a:rPr>
                <a:t>SENSING</a:t>
              </a:r>
            </a:p>
          </p:txBody>
        </p:sp>
        <p:sp>
          <p:nvSpPr>
            <p:cNvPr id="8241" name="WordArt 48"/>
            <p:cNvSpPr>
              <a:spLocks noChangeArrowheads="1" noChangeShapeType="1" noTextEdit="1"/>
            </p:cNvSpPr>
            <p:nvPr/>
          </p:nvSpPr>
          <p:spPr bwMode="auto">
            <a:xfrm rot="-869165">
              <a:off x="4864" y="8667"/>
              <a:ext cx="1852" cy="37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1244714"/>
                </a:avLst>
              </a:prstTxWarp>
            </a:bodyPr>
            <a:lstStyle/>
            <a:p>
              <a:pPr algn="ctr"/>
              <a:r>
                <a:rPr lang="nb-NO" sz="1000" b="1" kern="10">
                  <a:solidFill>
                    <a:srgbClr val="000000"/>
                  </a:solidFill>
                  <a:cs typeface="Arial" panose="020B0604020202020204" pitchFamily="34" charset="0"/>
                </a:rPr>
                <a:t>DISCRIMINATING</a:t>
              </a:r>
            </a:p>
          </p:txBody>
        </p:sp>
        <p:sp>
          <p:nvSpPr>
            <p:cNvPr id="8242" name="AutoShape 49"/>
            <p:cNvSpPr>
              <a:spLocks noChangeArrowheads="1"/>
            </p:cNvSpPr>
            <p:nvPr/>
          </p:nvSpPr>
          <p:spPr bwMode="auto">
            <a:xfrm rot="1538460">
              <a:off x="5331" y="11285"/>
              <a:ext cx="161" cy="152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8243" name="AutoShape 50"/>
            <p:cNvSpPr>
              <a:spLocks noChangeArrowheads="1"/>
            </p:cNvSpPr>
            <p:nvPr/>
          </p:nvSpPr>
          <p:spPr bwMode="auto">
            <a:xfrm rot="581737">
              <a:off x="5880" y="10793"/>
              <a:ext cx="163" cy="153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b-NO" altLang="nb-NO"/>
            </a:p>
          </p:txBody>
        </p:sp>
        <p:sp>
          <p:nvSpPr>
            <p:cNvPr id="8244" name="Line 51"/>
            <p:cNvSpPr>
              <a:spLocks noChangeShapeType="1"/>
            </p:cNvSpPr>
            <p:nvPr/>
          </p:nvSpPr>
          <p:spPr bwMode="auto">
            <a:xfrm flipV="1">
              <a:off x="2546" y="12168"/>
              <a:ext cx="415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45" name="Line 52"/>
            <p:cNvSpPr>
              <a:spLocks noChangeShapeType="1"/>
            </p:cNvSpPr>
            <p:nvPr/>
          </p:nvSpPr>
          <p:spPr bwMode="auto">
            <a:xfrm>
              <a:off x="6697" y="8182"/>
              <a:ext cx="0" cy="398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4259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nb-NO" dirty="0" smtClean="0"/>
              <a:t>OPPMERKSOMHET </a:t>
            </a:r>
            <a:r>
              <a:rPr lang="nb-NO" dirty="0" smtClean="0">
                <a:solidFill>
                  <a:schemeClr val="accent1"/>
                </a:solidFill>
              </a:rPr>
              <a:t> </a:t>
            </a:r>
            <a:r>
              <a:rPr lang="nb-NO" i="1" dirty="0" err="1" smtClean="0">
                <a:solidFill>
                  <a:schemeClr val="accent1"/>
                </a:solidFill>
              </a:rPr>
              <a:t>Attending</a:t>
            </a:r>
            <a:endParaRPr lang="nb-NO" i="1" dirty="0" smtClean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21017"/>
            <a:ext cx="9711655" cy="4544891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nb-NO" altLang="nb-NO" sz="2400" dirty="0"/>
              <a:t>	</a:t>
            </a:r>
            <a:r>
              <a:rPr lang="nb-NO" altLang="nb-NO" sz="2400" b="1" dirty="0"/>
              <a:t>er evnen til å orientere, skifte fokus, modulere og opprettholde oppmerksomhet på kropp, oppgave og oppgavens </a:t>
            </a:r>
            <a:r>
              <a:rPr lang="nb-NO" altLang="nb-NO" sz="2400" b="1" dirty="0" smtClean="0"/>
              <a:t>omgivelser</a:t>
            </a:r>
          </a:p>
          <a:p>
            <a:pPr>
              <a:buFontTx/>
              <a:buNone/>
            </a:pPr>
            <a:endParaRPr lang="nb-NO" altLang="nb-NO" sz="2400" b="1" dirty="0"/>
          </a:p>
          <a:p>
            <a:r>
              <a:rPr lang="nb-NO" altLang="nb-NO" sz="2400" b="1" dirty="0"/>
              <a:t>Legger merke til </a:t>
            </a:r>
            <a:r>
              <a:rPr lang="nb-NO" altLang="nb-NO" sz="2400" i="1" dirty="0" err="1"/>
              <a:t>Notices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Reagerer spontant med å snu hode eller se, gripe etter, posisjonere seg eller lytte</a:t>
            </a:r>
          </a:p>
          <a:p>
            <a:r>
              <a:rPr lang="nb-NO" altLang="nb-NO" sz="2400" b="1" dirty="0"/>
              <a:t>Veksler fokus </a:t>
            </a:r>
            <a:r>
              <a:rPr lang="nb-NO" altLang="nb-NO" sz="2400" i="1" dirty="0" err="1"/>
              <a:t>Modulates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Skifter spontant mellom bredt og smalt fokus, skifter oppmerksomhet fra en del av oppgaven til en annen.</a:t>
            </a:r>
          </a:p>
          <a:p>
            <a:r>
              <a:rPr lang="nb-NO" altLang="nb-NO" sz="2400" b="1" dirty="0"/>
              <a:t>Opprettholder oppmerksomheten </a:t>
            </a:r>
            <a:r>
              <a:rPr lang="nb-NO" altLang="nb-NO" sz="2400" i="1" dirty="0" err="1"/>
              <a:t>Maintains</a:t>
            </a:r>
            <a:r>
              <a:rPr lang="nb-NO" altLang="nb-NO" sz="2400" i="1" dirty="0"/>
              <a:t>. </a:t>
            </a:r>
            <a:r>
              <a:rPr lang="nb-NO" altLang="nb-NO" sz="2400" dirty="0"/>
              <a:t>Opprettholder oppmerksomhet lenge nok til å fullføre oppgaven.</a:t>
            </a:r>
          </a:p>
          <a:p>
            <a:pPr marL="0" indent="0">
              <a:buNone/>
            </a:pPr>
            <a:endParaRPr lang="nb-NO" altLang="nb-NO" sz="2400" dirty="0"/>
          </a:p>
        </p:txBody>
      </p:sp>
    </p:spTree>
    <p:extLst>
      <p:ext uri="{BB962C8B-B14F-4D97-AF65-F5344CB8AC3E}">
        <p14:creationId xmlns:p14="http://schemas.microsoft.com/office/powerpoint/2010/main" val="22408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 smtClean="0"/>
              <a:t>SANSING </a:t>
            </a:r>
            <a:r>
              <a:rPr lang="nb-NO" altLang="nb-NO" dirty="0" err="1" smtClean="0">
                <a:solidFill>
                  <a:schemeClr val="accent1"/>
                </a:solidFill>
              </a:rPr>
              <a:t>Sensing</a:t>
            </a:r>
            <a:endParaRPr lang="nb-NO" altLang="nb-NO" i="1" dirty="0" smtClean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38201" y="1752600"/>
            <a:ext cx="9650414" cy="4267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nb-NO" altLang="nb-NO" b="1" dirty="0"/>
              <a:t>	</a:t>
            </a:r>
            <a:r>
              <a:rPr lang="nb-NO" altLang="nb-NO" sz="2400" b="1" dirty="0"/>
              <a:t>er evne til å legge merke til, lete, finne og følge med på sensorisk informasjon fra kropp, oppgave og oppgavens omgivelser.</a:t>
            </a:r>
          </a:p>
          <a:p>
            <a:pPr>
              <a:lnSpc>
                <a:spcPct val="80000"/>
              </a:lnSpc>
              <a:buFontTx/>
              <a:buNone/>
            </a:pPr>
            <a:endParaRPr lang="nb-NO" altLang="nb-NO" sz="2400" b="1" dirty="0"/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Søker </a:t>
            </a:r>
            <a:r>
              <a:rPr lang="nb-NO" altLang="nb-NO" sz="2400" i="1" dirty="0" err="1"/>
              <a:t>Seaches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Aktiv og systematisk leting etter sensorisk informasjon ved å se, lytte, føle og lukte </a:t>
            </a:r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Lokaliserer </a:t>
            </a:r>
            <a:r>
              <a:rPr lang="nb-NO" altLang="nb-NO" sz="2400" i="1" dirty="0" err="1"/>
              <a:t>Locates</a:t>
            </a:r>
            <a:r>
              <a:rPr lang="nb-NO" altLang="nb-NO" sz="2400" i="1" dirty="0"/>
              <a:t>. </a:t>
            </a:r>
            <a:r>
              <a:rPr lang="nb-NO" altLang="nb-NO" sz="2400" dirty="0"/>
              <a:t>Finner kroppsdeler, objekter og de deler av omgivelsene som treng til oppgaven.</a:t>
            </a:r>
          </a:p>
          <a:p>
            <a:pPr>
              <a:lnSpc>
                <a:spcPct val="80000"/>
              </a:lnSpc>
            </a:pPr>
            <a:r>
              <a:rPr lang="nb-NO" altLang="nb-NO" sz="2400" b="1" dirty="0"/>
              <a:t>Følger med på </a:t>
            </a:r>
            <a:r>
              <a:rPr lang="nb-NO" altLang="nb-NO" sz="2400" i="1" dirty="0"/>
              <a:t>Monitors. </a:t>
            </a:r>
            <a:r>
              <a:rPr lang="nb-NO" altLang="nb-NO" sz="2400" dirty="0"/>
              <a:t>Reagerer med handling til sensoriske forandringer i kropp eller omgivelser gjennom utførelse enten sentralt eller perifert til oppgaven når dette kreves.</a:t>
            </a:r>
          </a:p>
        </p:txBody>
      </p:sp>
      <p:sp>
        <p:nvSpPr>
          <p:cNvPr id="10244" name="Plassholder for bunntekst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856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Light with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BD29AF67-25FF-4C84-8E00-E8340315E585}"/>
    </a:ext>
  </a:extLst>
</a:theme>
</file>

<file path=ppt/theme/theme2.xml><?xml version="1.0" encoding="utf-8"?>
<a:theme xmlns:a="http://schemas.openxmlformats.org/drawingml/2006/main" name="Light without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54B5237B-68B7-4078-988E-6958ACB1CA7C}"/>
    </a:ext>
  </a:extLst>
</a:theme>
</file>

<file path=ppt/theme/theme3.xml><?xml version="1.0" encoding="utf-8"?>
<a:theme xmlns:a="http://schemas.openxmlformats.org/drawingml/2006/main" name="Dark with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43056ABE-377B-4831-BFD1-B7FD42981EE3}"/>
    </a:ext>
  </a:extLst>
</a:theme>
</file>

<file path=ppt/theme/theme4.xml><?xml version="1.0" encoding="utf-8"?>
<a:theme xmlns:a="http://schemas.openxmlformats.org/drawingml/2006/main" name="Dark without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87622ECD-DBFC-497A-9283-3D2FD7BBEC75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CF74B9924A90429AFF83904CD5AC51" ma:contentTypeVersion="10" ma:contentTypeDescription="Create a new document." ma:contentTypeScope="" ma:versionID="c219061678790ba91acd956595d5746d">
  <xsd:schema xmlns:xsd="http://www.w3.org/2001/XMLSchema" xmlns:xs="http://www.w3.org/2001/XMLSchema" xmlns:p="http://schemas.microsoft.com/office/2006/metadata/properties" xmlns:ns2="6c86f083-272a-4d16-a1ee-41e11cc1f196" xmlns:ns3="398a922c-8803-48c8-8c4d-45441d0c0e87" targetNamespace="http://schemas.microsoft.com/office/2006/metadata/properties" ma:root="true" ma:fieldsID="0367899129e833eb231d53942e145767" ns2:_="" ns3:_="">
    <xsd:import namespace="6c86f083-272a-4d16-a1ee-41e11cc1f196"/>
    <xsd:import namespace="398a922c-8803-48c8-8c4d-45441d0c0e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6f083-272a-4d16-a1ee-41e11cc1f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a922c-8803-48c8-8c4d-45441d0c0e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F97B2E-9823-411D-AC0A-61DE29B6E7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86f083-272a-4d16-a1ee-41e11cc1f196"/>
    <ds:schemaRef ds:uri="398a922c-8803-48c8-8c4d-45441d0c0e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4450CF-6ABA-4838-9288-F877B8722107}">
  <ds:schemaRefs>
    <ds:schemaRef ds:uri="6c86f083-272a-4d16-a1ee-41e11cc1f196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398a922c-8803-48c8-8c4d-45441d0c0e87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4BF166D-0E69-4C17-BDD8-F7B09B99A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UiT_PowerPoint_engelsk (3)</Template>
  <TotalTime>675</TotalTime>
  <Words>1826</Words>
  <Application>Microsoft Office PowerPoint</Application>
  <PresentationFormat>Widescreen</PresentationFormat>
  <Paragraphs>203</Paragraphs>
  <Slides>28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28</vt:i4>
      </vt:variant>
    </vt:vector>
  </HeadingPairs>
  <TitlesOfParts>
    <vt:vector size="35" baseType="lpstr">
      <vt:lpstr>Arial</vt:lpstr>
      <vt:lpstr>Calibri</vt:lpstr>
      <vt:lpstr>Times New Roman</vt:lpstr>
      <vt:lpstr>Light with pattern</vt:lpstr>
      <vt:lpstr>Light without pattern</vt:lpstr>
      <vt:lpstr>Dark with pattern</vt:lpstr>
      <vt:lpstr>Dark without pattern</vt:lpstr>
      <vt:lpstr>PRPP nivå 2 Prosess oppgaveanalyse</vt:lpstr>
      <vt:lpstr>Hensikt med PRPP kartleggingen</vt:lpstr>
      <vt:lpstr>Nivå 2: kartlegger prosessatferd som påvirker aktivitetsutførelse</vt:lpstr>
      <vt:lpstr>Informasjonsbearbeiding</vt:lpstr>
      <vt:lpstr>EVNE TIL Å BEARBEIDE INFORMASJON</vt:lpstr>
      <vt:lpstr>PowerPoint-presentasjon</vt:lpstr>
      <vt:lpstr>Oppfatte kvadranten: ”sansing”  The perceive quadrat</vt:lpstr>
      <vt:lpstr>OPPMERKSOMHET  Attending</vt:lpstr>
      <vt:lpstr>SANSING Sensing</vt:lpstr>
      <vt:lpstr>DISKRIMINERING Discriminating </vt:lpstr>
      <vt:lpstr>Prosess-strategier i OPPFATTE kvadranten</vt:lpstr>
      <vt:lpstr>Gjenkalle kvadranten ”kunnskap”  The recall quadrant</vt:lpstr>
      <vt:lpstr>GJENKALLE FAKTA recalling facts </vt:lpstr>
      <vt:lpstr>GJENKALLE planer Recalling scheme </vt:lpstr>
      <vt:lpstr>GJENKALLE RUTINER Recalling procedures </vt:lpstr>
      <vt:lpstr> Prosesstrategier i GJENKALLE kvadranten  ved utførelse av en oppgave kan personen observeres når han:</vt:lpstr>
      <vt:lpstr>Planlegge kvadranten The plan quadrant</vt:lpstr>
      <vt:lpstr>KARTLEGGING Mapping </vt:lpstr>
      <vt:lpstr>PROGRAMMERING Programming </vt:lpstr>
      <vt:lpstr>EVALUERING Evaluation </vt:lpstr>
      <vt:lpstr>Prosesstrategi i PLANLEGGE kvadranten Ved utførelse av en oppgave kan personen observeres når han:</vt:lpstr>
      <vt:lpstr>Utføre kvadranten The Perform Quadrant</vt:lpstr>
      <vt:lpstr>INITIERING Initiating </vt:lpstr>
      <vt:lpstr>FORTSETTELSE continuing </vt:lpstr>
      <vt:lpstr>KONTROLLERING controlling </vt:lpstr>
      <vt:lpstr>Prosess strategier i UTFØRE kvadranten Ved utførelse av en oppgave kan personen observeres når han:</vt:lpstr>
      <vt:lpstr>PowerPoint-presentasjon</vt:lpstr>
      <vt:lpstr>Ulike strategier gjennom tilnærmingen</vt:lpstr>
    </vt:vector>
  </TitlesOfParts>
  <Company>UiT Norges arktiske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Nytte og bruk av kognitive hjelpemidler</dc:title>
  <dc:creator>Rita Jentoft</dc:creator>
  <cp:lastModifiedBy>Rita Jentoft</cp:lastModifiedBy>
  <cp:revision>28</cp:revision>
  <dcterms:created xsi:type="dcterms:W3CDTF">2020-02-05T10:14:56Z</dcterms:created>
  <dcterms:modified xsi:type="dcterms:W3CDTF">2020-02-11T20:09:59Z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0x01010090CF74B9924A90429AFF83904CD5AC51</vt:lpwstr>
  </property>
</Properties>
</file>