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83" r:id="rId3"/>
    <p:sldId id="285" r:id="rId4"/>
    <p:sldId id="282" r:id="rId5"/>
    <p:sldId id="270" r:id="rId6"/>
    <p:sldId id="272" r:id="rId7"/>
    <p:sldId id="274" r:id="rId8"/>
    <p:sldId id="276" r:id="rId9"/>
    <p:sldId id="266" r:id="rId10"/>
    <p:sldId id="280" r:id="rId11"/>
    <p:sldId id="25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838"/>
    <a:srgbClr val="476D88"/>
    <a:srgbClr val="836044"/>
    <a:srgbClr val="D9A799"/>
    <a:srgbClr val="E2D41D"/>
    <a:srgbClr val="835F44"/>
    <a:srgbClr val="142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1" autoAdjust="0"/>
    <p:restoredTop sz="89101" autoAdjust="0"/>
  </p:normalViewPr>
  <p:slideViewPr>
    <p:cSldViewPr snapToGrid="0" snapToObjects="1">
      <p:cViewPr varScale="1">
        <p:scale>
          <a:sx n="56" d="100"/>
          <a:sy n="56" d="100"/>
        </p:scale>
        <p:origin x="36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EB319-3AE3-41E1-A14F-15AE699556B4}" type="datetimeFigureOut">
              <a:rPr lang="sv-SE" smtClean="0"/>
              <a:t>2022-09-29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79AE7-6019-4F4A-92C4-56996375B7DD}" type="slidenum">
              <a:rPr lang="sv-SE" smtClean="0"/>
              <a:t>‹#›</a:t>
            </a:fld>
            <a:endParaRPr lang="sv-SE"/>
          </a:p>
        </p:txBody>
      </p:sp>
    </p:spTree>
    <p:extLst>
      <p:ext uri="{BB962C8B-B14F-4D97-AF65-F5344CB8AC3E}">
        <p14:creationId xmlns:p14="http://schemas.microsoft.com/office/powerpoint/2010/main" val="229791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(Aim, where and which students, length of practicum, collaboration with Partner in South, focus upon opportunities and challenges, research)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E4079AE7-6019-4F4A-92C4-56996375B7DD}" type="slidenum">
              <a:rPr lang="sv-SE" smtClean="0"/>
              <a:t>4</a:t>
            </a:fld>
            <a:endParaRPr lang="sv-SE"/>
          </a:p>
        </p:txBody>
      </p:sp>
    </p:spTree>
    <p:extLst>
      <p:ext uri="{BB962C8B-B14F-4D97-AF65-F5344CB8AC3E}">
        <p14:creationId xmlns:p14="http://schemas.microsoft.com/office/powerpoint/2010/main" val="206563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(Aim, where and which students, length of practicum, collaboration with Partner in South, focus upon opportunities and challenges, research)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E4079AE7-6019-4F4A-92C4-56996375B7DD}" type="slidenum">
              <a:rPr lang="sv-SE" smtClean="0"/>
              <a:t>5</a:t>
            </a:fld>
            <a:endParaRPr lang="sv-SE"/>
          </a:p>
        </p:txBody>
      </p:sp>
    </p:spTree>
    <p:extLst>
      <p:ext uri="{BB962C8B-B14F-4D97-AF65-F5344CB8AC3E}">
        <p14:creationId xmlns:p14="http://schemas.microsoft.com/office/powerpoint/2010/main" val="422460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E4079AE7-6019-4F4A-92C4-56996375B7DD}" type="slidenum">
              <a:rPr lang="sv-SE" smtClean="0"/>
              <a:t>6</a:t>
            </a:fld>
            <a:endParaRPr lang="sv-SE"/>
          </a:p>
        </p:txBody>
      </p:sp>
    </p:spTree>
    <p:extLst>
      <p:ext uri="{BB962C8B-B14F-4D97-AF65-F5344CB8AC3E}">
        <p14:creationId xmlns:p14="http://schemas.microsoft.com/office/powerpoint/2010/main" val="34084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(Aim, where and which students, length of practicum, collaboration with Partner in South, focus upon opportunities and challenges, research)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Slide Number Placeholder 3"/>
          <p:cNvSpPr>
            <a:spLocks noGrp="1"/>
          </p:cNvSpPr>
          <p:nvPr>
            <p:ph type="sldNum" sz="quarter" idx="5"/>
          </p:nvPr>
        </p:nvSpPr>
        <p:spPr/>
        <p:txBody>
          <a:bodyPr/>
          <a:lstStyle/>
          <a:p>
            <a:fld id="{E4079AE7-6019-4F4A-92C4-56996375B7DD}" type="slidenum">
              <a:rPr lang="sv-SE" smtClean="0"/>
              <a:t>10</a:t>
            </a:fld>
            <a:endParaRPr lang="sv-SE"/>
          </a:p>
        </p:txBody>
      </p:sp>
    </p:spTree>
    <p:extLst>
      <p:ext uri="{BB962C8B-B14F-4D97-AF65-F5344CB8AC3E}">
        <p14:creationId xmlns:p14="http://schemas.microsoft.com/office/powerpoint/2010/main" val="2686366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ättsblad">
    <p:bg>
      <p:bgPr>
        <a:solidFill>
          <a:srgbClr val="142838"/>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3" y="-231182"/>
            <a:ext cx="7956468" cy="7956468"/>
          </a:xfrm>
          <a:prstGeom prst="ellipse">
            <a:avLst/>
          </a:prstGeom>
          <a:solidFill>
            <a:srgbClr val="835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pic>
        <p:nvPicPr>
          <p:cNvPr id="4" name="Bildobjekt 3">
            <a:extLst>
              <a:ext uri="{FF2B5EF4-FFF2-40B4-BE49-F238E27FC236}">
                <a16:creationId xmlns:a16="http://schemas.microsoft.com/office/drawing/2014/main" id="{B9E5450A-D142-E701-81C2-E4362CA2981C}"/>
              </a:ext>
            </a:extLst>
          </p:cNvPr>
          <p:cNvPicPr>
            <a:picLocks noChangeAspect="1"/>
          </p:cNvPicPr>
          <p:nvPr userDrawn="1"/>
        </p:nvPicPr>
        <p:blipFill>
          <a:blip r:embed="rId2"/>
          <a:stretch>
            <a:fillRect/>
          </a:stretch>
        </p:blipFill>
        <p:spPr>
          <a:xfrm>
            <a:off x="4814474" y="2218751"/>
            <a:ext cx="2563051" cy="2384751"/>
          </a:xfrm>
          <a:prstGeom prst="rect">
            <a:avLst/>
          </a:prstGeom>
        </p:spPr>
      </p:pic>
    </p:spTree>
    <p:extLst>
      <p:ext uri="{BB962C8B-B14F-4D97-AF65-F5344CB8AC3E}">
        <p14:creationId xmlns:p14="http://schemas.microsoft.com/office/powerpoint/2010/main" val="49928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hö)">
    <p:bg>
      <p:bgPr>
        <a:solidFill>
          <a:schemeClr val="accent6"/>
        </a:solidFill>
        <a:effectLst/>
      </p:bgPr>
    </p:bg>
    <p:spTree>
      <p:nvGrpSpPr>
        <p:cNvPr id="1" name=""/>
        <p:cNvGrpSpPr/>
        <p:nvPr/>
      </p:nvGrpSpPr>
      <p:grpSpPr>
        <a:xfrm>
          <a:off x="0" y="0"/>
          <a:ext cx="0" cy="0"/>
          <a:chOff x="0" y="0"/>
          <a:chExt cx="0" cy="0"/>
        </a:xfrm>
      </p:grpSpPr>
      <p:sp>
        <p:nvSpPr>
          <p:cNvPr id="6" name="Platshållare för bild 9">
            <a:extLst>
              <a:ext uri="{FF2B5EF4-FFF2-40B4-BE49-F238E27FC236}">
                <a16:creationId xmlns:a16="http://schemas.microsoft.com/office/drawing/2014/main" id="{F10BA2E1-1B7E-A511-535B-093048189C2B}"/>
              </a:ext>
            </a:extLst>
          </p:cNvPr>
          <p:cNvSpPr>
            <a:spLocks noGrp="1"/>
          </p:cNvSpPr>
          <p:nvPr>
            <p:ph type="pic" sz="quarter" idx="12"/>
          </p:nvPr>
        </p:nvSpPr>
        <p:spPr>
          <a:xfrm>
            <a:off x="6476117" y="403224"/>
            <a:ext cx="5122863" cy="6045200"/>
          </a:xfrm>
        </p:spPr>
        <p:txBody>
          <a:bodyPr anchor="t">
            <a:normAutofit/>
          </a:bodyPr>
          <a:lstStyle>
            <a:lvl1pPr>
              <a:lnSpc>
                <a:spcPct val="100000"/>
              </a:lnSpc>
              <a:buFontTx/>
              <a:buNone/>
              <a:defRPr sz="1600"/>
            </a:lvl1pPr>
          </a:lstStyle>
          <a:p>
            <a:r>
              <a:rPr lang="en-US"/>
              <a:t>Click icon to add picture</a:t>
            </a:r>
            <a:endParaRPr lang="sv-SE" dirty="0"/>
          </a:p>
        </p:txBody>
      </p:sp>
      <p:sp>
        <p:nvSpPr>
          <p:cNvPr id="9" name="Frihandsfigur 8">
            <a:extLst>
              <a:ext uri="{FF2B5EF4-FFF2-40B4-BE49-F238E27FC236}">
                <a16:creationId xmlns:a16="http://schemas.microsoft.com/office/drawing/2014/main" id="{50C097C1-CD86-0940-8537-3D957B1E01BC}"/>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1" name="Rubrik 1">
            <a:extLst>
              <a:ext uri="{FF2B5EF4-FFF2-40B4-BE49-F238E27FC236}">
                <a16:creationId xmlns:a16="http://schemas.microsoft.com/office/drawing/2014/main" id="{52B605DC-1D3C-24BF-A723-A4BA9F6B917B}"/>
              </a:ext>
            </a:extLst>
          </p:cNvPr>
          <p:cNvSpPr>
            <a:spLocks noGrp="1"/>
          </p:cNvSpPr>
          <p:nvPr>
            <p:ph type="title" hasCustomPrompt="1"/>
          </p:nvPr>
        </p:nvSpPr>
        <p:spPr>
          <a:xfrm>
            <a:off x="593021" y="1818554"/>
            <a:ext cx="5122864" cy="1025912"/>
          </a:xfrm>
        </p:spPr>
        <p:txBody>
          <a:bodyPr anchor="b" anchorCtr="0">
            <a:normAutofit/>
          </a:bodyPr>
          <a:lstStyle>
            <a:lvl1pPr>
              <a:lnSpc>
                <a:spcPct val="100000"/>
              </a:lnSpc>
              <a:defRPr sz="3200"/>
            </a:lvl1pPr>
          </a:lstStyle>
          <a:p>
            <a:r>
              <a:rPr lang="sv-SE" dirty="0"/>
              <a:t>En rubrik</a:t>
            </a:r>
          </a:p>
        </p:txBody>
      </p:sp>
      <p:sp>
        <p:nvSpPr>
          <p:cNvPr id="7" name="Platshållare för text 2">
            <a:extLst>
              <a:ext uri="{FF2B5EF4-FFF2-40B4-BE49-F238E27FC236}">
                <a16:creationId xmlns:a16="http://schemas.microsoft.com/office/drawing/2014/main" id="{681BD9EB-0019-4B6D-2CC3-E8234521A80D}"/>
              </a:ext>
            </a:extLst>
          </p:cNvPr>
          <p:cNvSpPr>
            <a:spLocks noGrp="1"/>
          </p:cNvSpPr>
          <p:nvPr>
            <p:ph type="body" idx="1" hasCustomPrompt="1"/>
          </p:nvPr>
        </p:nvSpPr>
        <p:spPr>
          <a:xfrm>
            <a:off x="592755" y="3128548"/>
            <a:ext cx="5352348" cy="3326228"/>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10" name="Bildobjekt 9">
            <a:extLst>
              <a:ext uri="{FF2B5EF4-FFF2-40B4-BE49-F238E27FC236}">
                <a16:creationId xmlns:a16="http://schemas.microsoft.com/office/drawing/2014/main" id="{CEBBB1E9-E5AB-8C79-9E89-5046D727CCE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526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6" name="Platshållare för bild 9">
            <a:extLst>
              <a:ext uri="{FF2B5EF4-FFF2-40B4-BE49-F238E27FC236}">
                <a16:creationId xmlns:a16="http://schemas.microsoft.com/office/drawing/2014/main" id="{F10BA2E1-1B7E-A511-535B-093048189C2B}"/>
              </a:ext>
            </a:extLst>
          </p:cNvPr>
          <p:cNvSpPr>
            <a:spLocks noGrp="1"/>
          </p:cNvSpPr>
          <p:nvPr>
            <p:ph type="pic" sz="quarter" idx="12" hasCustomPrompt="1"/>
          </p:nvPr>
        </p:nvSpPr>
        <p:spPr>
          <a:xfrm>
            <a:off x="0" y="0"/>
            <a:ext cx="12192000" cy="6858000"/>
          </a:xfrm>
        </p:spPr>
        <p:txBody>
          <a:bodyPr anchor="ctr">
            <a:normAutofit/>
          </a:bodyPr>
          <a:lstStyle>
            <a:lvl1pPr algn="ctr">
              <a:lnSpc>
                <a:spcPct val="100000"/>
              </a:lnSpc>
              <a:buFontTx/>
              <a:buNone/>
              <a:defRPr sz="1600"/>
            </a:lvl1pPr>
          </a:lstStyle>
          <a:p>
            <a:r>
              <a:rPr lang="sv-SE" dirty="0"/>
              <a:t>Bild här</a:t>
            </a:r>
          </a:p>
          <a:p>
            <a:endParaRPr lang="sv-SE" dirty="0"/>
          </a:p>
          <a:p>
            <a:endParaRPr lang="sv-SE" dirty="0"/>
          </a:p>
        </p:txBody>
      </p:sp>
      <p:pic>
        <p:nvPicPr>
          <p:cNvPr id="4" name="Bildobjekt 3">
            <a:extLst>
              <a:ext uri="{FF2B5EF4-FFF2-40B4-BE49-F238E27FC236}">
                <a16:creationId xmlns:a16="http://schemas.microsoft.com/office/drawing/2014/main" id="{E5B5555F-6D58-EAFE-3261-3072AA8A20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39495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och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A970F35-E58D-5542-BF80-A9B753615D71}"/>
              </a:ext>
            </a:extLst>
          </p:cNvPr>
          <p:cNvSpPr>
            <a:spLocks noGrp="1"/>
          </p:cNvSpPr>
          <p:nvPr>
            <p:ph idx="1" hasCustomPrompt="1"/>
          </p:nvPr>
        </p:nvSpPr>
        <p:spPr>
          <a:xfrm>
            <a:off x="4381501" y="1808163"/>
            <a:ext cx="6970712" cy="3877083"/>
          </a:xfrm>
        </p:spPr>
        <p:txBody>
          <a:bodyPr/>
          <a:lstStyle>
            <a:lvl1pPr>
              <a:lnSpc>
                <a:spcPct val="100000"/>
              </a:lnSpc>
              <a:defRPr sz="2000">
                <a:solidFill>
                  <a:schemeClr val="bg2"/>
                </a:solidFill>
              </a:defRPr>
            </a:lvl1pPr>
            <a:lvl2pPr>
              <a:lnSpc>
                <a:spcPct val="100000"/>
              </a:lnSpc>
              <a:defRPr sz="1800">
                <a:solidFill>
                  <a:schemeClr val="bg2"/>
                </a:solidFill>
              </a:defRPr>
            </a:lvl2pPr>
            <a:lvl3pPr>
              <a:lnSpc>
                <a:spcPct val="100000"/>
              </a:lnSpc>
              <a:defRPr sz="1600">
                <a:solidFill>
                  <a:schemeClr val="bg2"/>
                </a:solidFill>
              </a:defRPr>
            </a:lvl3pPr>
            <a:lvl4pPr>
              <a:defRPr>
                <a:solidFill>
                  <a:schemeClr val="bg2"/>
                </a:solidFill>
              </a:defRPr>
            </a:lvl4pPr>
            <a:lvl5pPr>
              <a:defRPr>
                <a:solidFill>
                  <a:schemeClr val="bg2"/>
                </a:solidFill>
              </a:defRPr>
            </a:lvl5pPr>
          </a:lstStyle>
          <a:p>
            <a:pPr lvl="0"/>
            <a:r>
              <a:rPr lang="sv-SE" dirty="0"/>
              <a:t>Punktlista här</a:t>
            </a:r>
          </a:p>
          <a:p>
            <a:pPr lvl="1"/>
            <a:r>
              <a:rPr lang="sv-SE" dirty="0"/>
              <a:t>Nivå två</a:t>
            </a:r>
          </a:p>
          <a:p>
            <a:pPr lvl="2"/>
            <a:r>
              <a:rPr lang="sv-SE" dirty="0"/>
              <a:t>Nivå tre</a:t>
            </a:r>
          </a:p>
        </p:txBody>
      </p:sp>
      <p:sp>
        <p:nvSpPr>
          <p:cNvPr id="5" name="Rubrik 1">
            <a:extLst>
              <a:ext uri="{FF2B5EF4-FFF2-40B4-BE49-F238E27FC236}">
                <a16:creationId xmlns:a16="http://schemas.microsoft.com/office/drawing/2014/main" id="{5261974C-CD02-B0AB-ACA2-81D0BC691574}"/>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7" name="Bildobjekt 6">
            <a:extLst>
              <a:ext uri="{FF2B5EF4-FFF2-40B4-BE49-F238E27FC236}">
                <a16:creationId xmlns:a16="http://schemas.microsoft.com/office/drawing/2014/main" id="{8E3E6AC2-EB4C-5D54-A00A-3AB7DBDBB3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72808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tx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B7DB4E-6FD8-D863-0B4A-0DCDCA367525}"/>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sp>
        <p:nvSpPr>
          <p:cNvPr id="5" name="Platshållare för text 2">
            <a:extLst>
              <a:ext uri="{FF2B5EF4-FFF2-40B4-BE49-F238E27FC236}">
                <a16:creationId xmlns:a16="http://schemas.microsoft.com/office/drawing/2014/main" id="{DBD03065-7C50-2597-6134-F23F1FE21584}"/>
              </a:ext>
            </a:extLst>
          </p:cNvPr>
          <p:cNvSpPr>
            <a:spLocks noGrp="1"/>
          </p:cNvSpPr>
          <p:nvPr>
            <p:ph type="body" idx="1" hasCustomPrompt="1"/>
          </p:nvPr>
        </p:nvSpPr>
        <p:spPr>
          <a:xfrm>
            <a:off x="4381498" y="1808163"/>
            <a:ext cx="6970713" cy="3908696"/>
          </a:xfrm>
        </p:spPr>
        <p:txBody>
          <a:bodyPr numCol="2" anchor="ctr" anchorCtr="0">
            <a:normAutofit/>
          </a:bodyPr>
          <a:lstStyle>
            <a:lvl1pPr marL="0" indent="0">
              <a:lnSpc>
                <a:spcPct val="100000"/>
              </a:lnSpc>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7" name="Bildobjekt 6">
            <a:extLst>
              <a:ext uri="{FF2B5EF4-FFF2-40B4-BE49-F238E27FC236}">
                <a16:creationId xmlns:a16="http://schemas.microsoft.com/office/drawing/2014/main" id="{D37FEE42-1084-75DA-E424-734082B4A52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5339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bg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C0B7DB4E-6FD8-D863-0B4A-0DCDCA367525}"/>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sp>
        <p:nvSpPr>
          <p:cNvPr id="5" name="Frihandsfigur 4">
            <a:extLst>
              <a:ext uri="{FF2B5EF4-FFF2-40B4-BE49-F238E27FC236}">
                <a16:creationId xmlns:a16="http://schemas.microsoft.com/office/drawing/2014/main" id="{A7795560-8422-F1B5-B2C8-E21EC08519F7}"/>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8" name="Platshållare för text 2">
            <a:extLst>
              <a:ext uri="{FF2B5EF4-FFF2-40B4-BE49-F238E27FC236}">
                <a16:creationId xmlns:a16="http://schemas.microsoft.com/office/drawing/2014/main" id="{59DF0FAC-D66A-4DB1-5DAF-084F81889EAE}"/>
              </a:ext>
            </a:extLst>
          </p:cNvPr>
          <p:cNvSpPr>
            <a:spLocks noGrp="1"/>
          </p:cNvSpPr>
          <p:nvPr>
            <p:ph type="body" idx="1" hasCustomPrompt="1"/>
          </p:nvPr>
        </p:nvSpPr>
        <p:spPr>
          <a:xfrm>
            <a:off x="4381498" y="1808163"/>
            <a:ext cx="6970713" cy="3908697"/>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6" name="Bildobjekt 5">
            <a:extLst>
              <a:ext uri="{FF2B5EF4-FFF2-40B4-BE49-F238E27FC236}">
                <a16:creationId xmlns:a16="http://schemas.microsoft.com/office/drawing/2014/main" id="{2C9AD637-6021-563B-8ED2-A530D904882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719011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FE8D5DE-16AA-5ECD-5BC7-3DBD78A478EB}"/>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sp>
        <p:nvSpPr>
          <p:cNvPr id="9" name="Platshållare för text 2">
            <a:extLst>
              <a:ext uri="{FF2B5EF4-FFF2-40B4-BE49-F238E27FC236}">
                <a16:creationId xmlns:a16="http://schemas.microsoft.com/office/drawing/2014/main" id="{BE106488-2DDC-E38C-2DBE-EB5E8D458CB4}"/>
              </a:ext>
            </a:extLst>
          </p:cNvPr>
          <p:cNvSpPr>
            <a:spLocks noGrp="1"/>
          </p:cNvSpPr>
          <p:nvPr>
            <p:ph type="body" idx="10" hasCustomPrompt="1"/>
          </p:nvPr>
        </p:nvSpPr>
        <p:spPr>
          <a:xfrm>
            <a:off x="4381498" y="1808163"/>
            <a:ext cx="6970713" cy="3908697"/>
          </a:xfrm>
        </p:spPr>
        <p:txBody>
          <a:bodyPr numCol="2" anchor="ctr" anchorCtr="0">
            <a:normAutofit/>
          </a:bodyPr>
          <a:lstStyle>
            <a:lvl1pPr marL="285750" indent="-285750">
              <a:lnSpc>
                <a:spcPct val="100000"/>
              </a:lnSpc>
              <a:buFont typeface="Arial" panose="020B0604020202020204" pitchFamily="34" charset="0"/>
              <a:buChar char="•"/>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punktlista</a:t>
            </a:r>
          </a:p>
          <a:p>
            <a:pPr lvl="0"/>
            <a:r>
              <a:rPr lang="sv-SE" dirty="0"/>
              <a:t>Med en andra punkt</a:t>
            </a:r>
          </a:p>
        </p:txBody>
      </p:sp>
      <p:pic>
        <p:nvPicPr>
          <p:cNvPr id="8" name="Bildobjekt 7">
            <a:extLst>
              <a:ext uri="{FF2B5EF4-FFF2-40B4-BE49-F238E27FC236}">
                <a16:creationId xmlns:a16="http://schemas.microsoft.com/office/drawing/2014/main" id="{3E18E1D5-B7CE-919F-1B3A-7015E4AE72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5071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bg>
      <p:bgPr>
        <a:solidFill>
          <a:schemeClr val="tx1"/>
        </a:solidFill>
        <a:effectLst/>
      </p:bgPr>
    </p:bg>
    <p:spTree>
      <p:nvGrpSpPr>
        <p:cNvPr id="1" name=""/>
        <p:cNvGrpSpPr/>
        <p:nvPr/>
      </p:nvGrpSpPr>
      <p:grpSpPr>
        <a:xfrm>
          <a:off x="0" y="0"/>
          <a:ext cx="0" cy="0"/>
          <a:chOff x="0" y="0"/>
          <a:chExt cx="0" cy="0"/>
        </a:xfrm>
      </p:grpSpPr>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text 2">
            <a:extLst>
              <a:ext uri="{FF2B5EF4-FFF2-40B4-BE49-F238E27FC236}">
                <a16:creationId xmlns:a16="http://schemas.microsoft.com/office/drawing/2014/main" id="{32A363B4-5301-17ED-A8D9-C151A24708D2}"/>
              </a:ext>
            </a:extLst>
          </p:cNvPr>
          <p:cNvSpPr>
            <a:spLocks noGrp="1"/>
          </p:cNvSpPr>
          <p:nvPr>
            <p:ph type="body" idx="1" hasCustomPrompt="1"/>
          </p:nvPr>
        </p:nvSpPr>
        <p:spPr>
          <a:xfrm>
            <a:off x="5128899" y="1808162"/>
            <a:ext cx="6647090" cy="3908698"/>
          </a:xfrm>
        </p:spPr>
        <p:txBody>
          <a:bodyPr anchor="ctr" anchorCtr="0">
            <a:normAutofit/>
          </a:bodyPr>
          <a:lstStyle>
            <a:lvl1pPr marL="342900" indent="-342900">
              <a:lnSpc>
                <a:spcPct val="100000"/>
              </a:lnSpc>
              <a:buClr>
                <a:schemeClr val="accent1"/>
              </a:buClr>
              <a:buFont typeface="Arial" panose="020B0604020202020204" pitchFamily="34" charset="0"/>
              <a:buChar char="•"/>
              <a:defRPr sz="2000" b="0" i="0">
                <a:solidFill>
                  <a:schemeClr val="bg1"/>
                </a:solidFill>
                <a:latin typeface="+mn-lt"/>
              </a:defRPr>
            </a:lvl1pPr>
            <a:lvl2pPr marL="800100" indent="-342900">
              <a:buClr>
                <a:schemeClr val="accent1"/>
              </a:buClr>
              <a:buFont typeface="Arial" panose="020B0604020202020204" pitchFamily="34" charset="0"/>
              <a:buChar char="•"/>
              <a:defRPr sz="2000" b="0" i="0">
                <a:solidFill>
                  <a:schemeClr val="bg1"/>
                </a:solidFill>
              </a:defRPr>
            </a:lvl2pPr>
            <a:lvl3pPr marL="1200150" indent="-285750">
              <a:buClr>
                <a:schemeClr val="accent1"/>
              </a:buClr>
              <a:buFont typeface="Arial" panose="020B0604020202020204" pitchFamily="34" charset="0"/>
              <a:buChar char="•"/>
              <a:defRPr sz="1800" b="0">
                <a:solidFill>
                  <a:schemeClr val="bg1"/>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Här kommer en punktlista</a:t>
            </a:r>
          </a:p>
          <a:p>
            <a:pPr lvl="0"/>
            <a:r>
              <a:rPr lang="sv-SE" dirty="0"/>
              <a:t>Med fler punkter</a:t>
            </a:r>
          </a:p>
          <a:p>
            <a:pPr lvl="0"/>
            <a:r>
              <a:rPr lang="sv-SE" dirty="0"/>
              <a:t>Det ser ut såhär</a:t>
            </a:r>
          </a:p>
          <a:p>
            <a:pPr lvl="0"/>
            <a:r>
              <a:rPr lang="sv-SE" dirty="0"/>
              <a:t>Det kan bli många punkter</a:t>
            </a:r>
          </a:p>
          <a:p>
            <a:pPr lvl="0"/>
            <a:r>
              <a:rPr lang="sv-SE" dirty="0"/>
              <a:t>Ännu fler</a:t>
            </a:r>
          </a:p>
          <a:p>
            <a:pPr lvl="0"/>
            <a:r>
              <a:rPr lang="sv-SE" dirty="0"/>
              <a:t>Kanske en undernivå</a:t>
            </a:r>
          </a:p>
          <a:p>
            <a:pPr lvl="1"/>
            <a:r>
              <a:rPr lang="sv-SE" dirty="0"/>
              <a:t>Såhär ser det ut</a:t>
            </a:r>
          </a:p>
        </p:txBody>
      </p:sp>
      <p:sp>
        <p:nvSpPr>
          <p:cNvPr id="11" name="Frihandsfigur 10">
            <a:extLst>
              <a:ext uri="{FF2B5EF4-FFF2-40B4-BE49-F238E27FC236}">
                <a16:creationId xmlns:a16="http://schemas.microsoft.com/office/drawing/2014/main" id="{BDC05E3F-F10C-FEE7-A43E-11D1E8DA8B38}"/>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2" name="Rubrik 1">
            <a:extLst>
              <a:ext uri="{FF2B5EF4-FFF2-40B4-BE49-F238E27FC236}">
                <a16:creationId xmlns:a16="http://schemas.microsoft.com/office/drawing/2014/main" id="{EA876B19-2200-5237-6330-5B62E4E7EDCF}"/>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8" name="Bildobjekt 7">
            <a:extLst>
              <a:ext uri="{FF2B5EF4-FFF2-40B4-BE49-F238E27FC236}">
                <a16:creationId xmlns:a16="http://schemas.microsoft.com/office/drawing/2014/main" id="{1C401921-BAE2-A6AC-0FDF-0A66F41E10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88611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brödtext">
    <p:bg>
      <p:bgPr>
        <a:solidFill>
          <a:schemeClr val="accent6"/>
        </a:solidFill>
        <a:effectLst/>
      </p:bgPr>
    </p:bg>
    <p:spTree>
      <p:nvGrpSpPr>
        <p:cNvPr id="1" name=""/>
        <p:cNvGrpSpPr/>
        <p:nvPr/>
      </p:nvGrpSpPr>
      <p:grpSpPr>
        <a:xfrm>
          <a:off x="0" y="0"/>
          <a:ext cx="0" cy="0"/>
          <a:chOff x="0" y="0"/>
          <a:chExt cx="0" cy="0"/>
        </a:xfrm>
      </p:grpSpPr>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text 2">
            <a:extLst>
              <a:ext uri="{FF2B5EF4-FFF2-40B4-BE49-F238E27FC236}">
                <a16:creationId xmlns:a16="http://schemas.microsoft.com/office/drawing/2014/main" id="{32A363B4-5301-17ED-A8D9-C151A24708D2}"/>
              </a:ext>
            </a:extLst>
          </p:cNvPr>
          <p:cNvSpPr>
            <a:spLocks noGrp="1"/>
          </p:cNvSpPr>
          <p:nvPr>
            <p:ph type="body" idx="1" hasCustomPrompt="1"/>
          </p:nvPr>
        </p:nvSpPr>
        <p:spPr>
          <a:xfrm>
            <a:off x="5128899" y="1808162"/>
            <a:ext cx="6647090" cy="3908698"/>
          </a:xfrm>
        </p:spPr>
        <p:txBody>
          <a:bodyPr anchor="ctr" anchorCtr="0">
            <a:normAutofit/>
          </a:bodyPr>
          <a:lstStyle>
            <a:lvl1pPr marL="0" indent="0">
              <a:lnSpc>
                <a:spcPct val="100000"/>
              </a:lnSpc>
              <a:buFont typeface="Arial" panose="020B0604020202020204" pitchFamily="34" charse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1" name="Frihandsfigur 10">
            <a:extLst>
              <a:ext uri="{FF2B5EF4-FFF2-40B4-BE49-F238E27FC236}">
                <a16:creationId xmlns:a16="http://schemas.microsoft.com/office/drawing/2014/main" id="{BDC05E3F-F10C-FEE7-A43E-11D1E8DA8B38}"/>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2" name="Rubrik 1">
            <a:extLst>
              <a:ext uri="{FF2B5EF4-FFF2-40B4-BE49-F238E27FC236}">
                <a16:creationId xmlns:a16="http://schemas.microsoft.com/office/drawing/2014/main" id="{EA876B19-2200-5237-6330-5B62E4E7EDCF}"/>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bg1"/>
                </a:solidFill>
              </a:defRPr>
            </a:lvl1pPr>
          </a:lstStyle>
          <a:p>
            <a:r>
              <a:rPr lang="sv-SE" dirty="0"/>
              <a:t>Rubrik här</a:t>
            </a:r>
          </a:p>
        </p:txBody>
      </p:sp>
      <p:pic>
        <p:nvPicPr>
          <p:cNvPr id="7" name="Bildobjekt 6">
            <a:extLst>
              <a:ext uri="{FF2B5EF4-FFF2-40B4-BE49-F238E27FC236}">
                <a16:creationId xmlns:a16="http://schemas.microsoft.com/office/drawing/2014/main" id="{34E7C1E6-9557-297E-5D3F-234774D7994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63839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bild">
    <p:bg>
      <p:bgPr>
        <a:solidFill>
          <a:schemeClr val="bg1"/>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A2889E8E-41A6-574E-AB13-E513542D9C25}"/>
              </a:ext>
            </a:extLst>
          </p:cNvPr>
          <p:cNvSpPr/>
          <p:nvPr userDrawn="1"/>
        </p:nvSpPr>
        <p:spPr>
          <a:xfrm>
            <a:off x="-2003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9" name="Frihandsfigur 8">
            <a:extLst>
              <a:ext uri="{FF2B5EF4-FFF2-40B4-BE49-F238E27FC236}">
                <a16:creationId xmlns:a16="http://schemas.microsoft.com/office/drawing/2014/main" id="{3961F998-A475-3B46-A4D3-16E2B1D8E2A8}"/>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5" name="Platshållare för innehåll 2">
            <a:extLst>
              <a:ext uri="{FF2B5EF4-FFF2-40B4-BE49-F238E27FC236}">
                <a16:creationId xmlns:a16="http://schemas.microsoft.com/office/drawing/2014/main" id="{3072936E-9ED3-5DA5-7F6A-A68FF669A4C0}"/>
              </a:ext>
            </a:extLst>
          </p:cNvPr>
          <p:cNvSpPr>
            <a:spLocks noGrp="1"/>
          </p:cNvSpPr>
          <p:nvPr>
            <p:ph idx="1" hasCustomPrompt="1"/>
          </p:nvPr>
        </p:nvSpPr>
        <p:spPr>
          <a:xfrm>
            <a:off x="5152767" y="1822827"/>
            <a:ext cx="6623221" cy="3894033"/>
          </a:xfrm>
        </p:spPr>
        <p:txBody>
          <a:bodyPr>
            <a:normAutofit/>
          </a:bodyPr>
          <a:lstStyle>
            <a:lvl1pPr marL="0" indent="0">
              <a:lnSpc>
                <a:spcPct val="100000"/>
              </a:lnSpc>
              <a:buNone/>
              <a:defRPr sz="1600"/>
            </a:lvl1pPr>
            <a:lvl2pPr>
              <a:lnSpc>
                <a:spcPct val="100000"/>
              </a:lnSpc>
              <a:defRPr sz="2400"/>
            </a:lvl2pPr>
            <a:lvl3pPr>
              <a:lnSpc>
                <a:spcPct val="100000"/>
              </a:lnSpc>
              <a:defRPr sz="2000"/>
            </a:lvl3pPr>
            <a:lvl4pPr>
              <a:lnSpc>
                <a:spcPct val="100000"/>
              </a:lnSpc>
              <a:defRPr sz="1600"/>
            </a:lvl4pPr>
            <a:lvl5pPr>
              <a:defRPr sz="2000"/>
            </a:lvl5pPr>
            <a:lvl6pPr>
              <a:defRPr sz="2000"/>
            </a:lvl6pPr>
            <a:lvl7pPr>
              <a:defRPr sz="2000"/>
            </a:lvl7pPr>
            <a:lvl8pPr>
              <a:defRPr sz="2000"/>
            </a:lvl8pPr>
            <a:lvl9pPr>
              <a:defRPr sz="2000"/>
            </a:lvl9pPr>
          </a:lstStyle>
          <a:p>
            <a:pPr lvl="0"/>
            <a:r>
              <a:rPr lang="sv-SE" dirty="0"/>
              <a:t>Objekt här</a:t>
            </a:r>
          </a:p>
        </p:txBody>
      </p:sp>
      <p:sp>
        <p:nvSpPr>
          <p:cNvPr id="14" name="Rubrik 1">
            <a:extLst>
              <a:ext uri="{FF2B5EF4-FFF2-40B4-BE49-F238E27FC236}">
                <a16:creationId xmlns:a16="http://schemas.microsoft.com/office/drawing/2014/main" id="{E76FC350-090B-DBA8-06C3-B337AFDA0DEC}"/>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pic>
        <p:nvPicPr>
          <p:cNvPr id="10" name="Bildobjekt 9">
            <a:extLst>
              <a:ext uri="{FF2B5EF4-FFF2-40B4-BE49-F238E27FC236}">
                <a16:creationId xmlns:a16="http://schemas.microsoft.com/office/drawing/2014/main" id="{EF9220E7-A11B-23FB-C736-937191C685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398993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bild">
    <p:bg>
      <p:bgPr>
        <a:solidFill>
          <a:schemeClr val="bg1">
            <a:alpha val="52000"/>
          </a:schemeClr>
        </a:solidFill>
        <a:effectLst/>
      </p:bgPr>
    </p:bg>
    <p:spTree>
      <p:nvGrpSpPr>
        <p:cNvPr id="1" name=""/>
        <p:cNvGrpSpPr/>
        <p:nvPr/>
      </p:nvGrpSpPr>
      <p:grpSpPr>
        <a:xfrm>
          <a:off x="0" y="0"/>
          <a:ext cx="0" cy="0"/>
          <a:chOff x="0" y="0"/>
          <a:chExt cx="0" cy="0"/>
        </a:xfrm>
      </p:grpSpPr>
      <p:sp>
        <p:nvSpPr>
          <p:cNvPr id="10" name="Frihandsfigur 9">
            <a:extLst>
              <a:ext uri="{FF2B5EF4-FFF2-40B4-BE49-F238E27FC236}">
                <a16:creationId xmlns:a16="http://schemas.microsoft.com/office/drawing/2014/main" id="{2935EE7E-E2CB-0242-BB10-F8E0AC6FDCDE}"/>
              </a:ext>
            </a:extLst>
          </p:cNvPr>
          <p:cNvSpPr/>
          <p:nvPr userDrawn="1"/>
        </p:nvSpPr>
        <p:spPr>
          <a:xfrm>
            <a:off x="-30421" y="9247"/>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tx2">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9" name="Platshållare för innehåll 2">
            <a:extLst>
              <a:ext uri="{FF2B5EF4-FFF2-40B4-BE49-F238E27FC236}">
                <a16:creationId xmlns:a16="http://schemas.microsoft.com/office/drawing/2014/main" id="{F080B279-F567-C3BD-3F85-E3808301EEBF}"/>
              </a:ext>
            </a:extLst>
          </p:cNvPr>
          <p:cNvSpPr>
            <a:spLocks noGrp="1"/>
          </p:cNvSpPr>
          <p:nvPr>
            <p:ph idx="1" hasCustomPrompt="1"/>
          </p:nvPr>
        </p:nvSpPr>
        <p:spPr>
          <a:xfrm>
            <a:off x="5152767" y="1822827"/>
            <a:ext cx="6623221" cy="3894033"/>
          </a:xfrm>
        </p:spPr>
        <p:txBody>
          <a:bodyPr>
            <a:normAutofit/>
          </a:bodyPr>
          <a:lstStyle>
            <a:lvl1pPr marL="0" indent="0">
              <a:lnSpc>
                <a:spcPct val="100000"/>
              </a:lnSpc>
              <a:buNone/>
              <a:defRPr sz="1600"/>
            </a:lvl1pPr>
            <a:lvl2pPr>
              <a:lnSpc>
                <a:spcPct val="100000"/>
              </a:lnSpc>
              <a:defRPr sz="2400"/>
            </a:lvl2pPr>
            <a:lvl3pPr>
              <a:lnSpc>
                <a:spcPct val="100000"/>
              </a:lnSpc>
              <a:defRPr sz="2000"/>
            </a:lvl3pPr>
            <a:lvl4pPr>
              <a:lnSpc>
                <a:spcPct val="100000"/>
              </a:lnSpc>
              <a:defRPr sz="1600"/>
            </a:lvl4pPr>
            <a:lvl5pPr>
              <a:defRPr sz="2000"/>
            </a:lvl5pPr>
            <a:lvl6pPr>
              <a:defRPr sz="2000"/>
            </a:lvl6pPr>
            <a:lvl7pPr>
              <a:defRPr sz="2000"/>
            </a:lvl7pPr>
            <a:lvl8pPr>
              <a:defRPr sz="2000"/>
            </a:lvl8pPr>
            <a:lvl9pPr>
              <a:defRPr sz="2000"/>
            </a:lvl9pPr>
          </a:lstStyle>
          <a:p>
            <a:pPr lvl="0"/>
            <a:r>
              <a:rPr lang="sv-SE" dirty="0"/>
              <a:t>Objekt här</a:t>
            </a:r>
          </a:p>
        </p:txBody>
      </p:sp>
      <p:sp>
        <p:nvSpPr>
          <p:cNvPr id="16" name="Rubrik 1">
            <a:extLst>
              <a:ext uri="{FF2B5EF4-FFF2-40B4-BE49-F238E27FC236}">
                <a16:creationId xmlns:a16="http://schemas.microsoft.com/office/drawing/2014/main" id="{9E1C7A21-6D90-DDD3-A474-E9711B5CCB78}"/>
              </a:ext>
            </a:extLst>
          </p:cNvPr>
          <p:cNvSpPr>
            <a:spLocks noGrp="1"/>
          </p:cNvSpPr>
          <p:nvPr>
            <p:ph type="title" hasCustomPrompt="1"/>
          </p:nvPr>
        </p:nvSpPr>
        <p:spPr>
          <a:xfrm>
            <a:off x="839788" y="1808163"/>
            <a:ext cx="3026818" cy="3908697"/>
          </a:xfrm>
        </p:spPr>
        <p:txBody>
          <a:bodyPr anchor="ctr" anchorCtr="0">
            <a:normAutofit/>
          </a:bodyPr>
          <a:lstStyle>
            <a:lvl1pPr>
              <a:lnSpc>
                <a:spcPct val="100000"/>
              </a:lnSpc>
              <a:defRPr sz="4000" i="0">
                <a:solidFill>
                  <a:schemeClr val="tx1"/>
                </a:solidFill>
              </a:defRPr>
            </a:lvl1pPr>
          </a:lstStyle>
          <a:p>
            <a:r>
              <a:rPr lang="sv-SE" dirty="0"/>
              <a:t>Rubrik här</a:t>
            </a:r>
          </a:p>
        </p:txBody>
      </p:sp>
      <p:pic>
        <p:nvPicPr>
          <p:cNvPr id="8" name="Bildobjekt 7">
            <a:extLst>
              <a:ext uri="{FF2B5EF4-FFF2-40B4-BE49-F238E27FC236}">
                <a16:creationId xmlns:a16="http://schemas.microsoft.com/office/drawing/2014/main" id="{784D9648-0597-E005-E2BE-AE795D406B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53505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1">
            <a:lumMod val="50000"/>
          </a:schemeClr>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38889518-0297-ABBC-89BF-2686EF3DA1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026264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bild">
    <p:bg>
      <p:bgPr>
        <a:solidFill>
          <a:srgbClr val="D9A799"/>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6781021-12FB-0BE5-181D-ABF9B06CD5A4}"/>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9" name="Platshållare för text 2">
            <a:extLst>
              <a:ext uri="{FF2B5EF4-FFF2-40B4-BE49-F238E27FC236}">
                <a16:creationId xmlns:a16="http://schemas.microsoft.com/office/drawing/2014/main" id="{6688BE78-A4A3-82E2-33ED-AE5A6EA61FAB}"/>
              </a:ext>
            </a:extLst>
          </p:cNvPr>
          <p:cNvSpPr>
            <a:spLocks noGrp="1"/>
          </p:cNvSpPr>
          <p:nvPr>
            <p:ph type="body" idx="1" hasCustomPrompt="1"/>
          </p:nvPr>
        </p:nvSpPr>
        <p:spPr>
          <a:xfrm>
            <a:off x="6079172"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0" name="Platshållare för bild 9">
            <a:extLst>
              <a:ext uri="{FF2B5EF4-FFF2-40B4-BE49-F238E27FC236}">
                <a16:creationId xmlns:a16="http://schemas.microsoft.com/office/drawing/2014/main" id="{AABDB317-2E11-4ACC-F4CB-F49305E4C8E6}"/>
              </a:ext>
            </a:extLst>
          </p:cNvPr>
          <p:cNvSpPr>
            <a:spLocks noGrp="1"/>
          </p:cNvSpPr>
          <p:nvPr>
            <p:ph type="pic" sz="quarter" idx="13"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8" name="Bildobjekt 7">
            <a:extLst>
              <a:ext uri="{FF2B5EF4-FFF2-40B4-BE49-F238E27FC236}">
                <a16:creationId xmlns:a16="http://schemas.microsoft.com/office/drawing/2014/main" id="{CB2D7E29-8C76-529D-3CA6-610945F2541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00092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ubrik, text och bild">
    <p:bg>
      <p:bgPr>
        <a:solidFill>
          <a:schemeClr val="bg1">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6075706"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A9B8AEC6-48F9-B08C-86BC-CA85C4B772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18112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 text och bild">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839788"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7009"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7FF90116-AFB2-7617-3DEE-F3EDCF05A3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18789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Rubrik, text och bild">
    <p:bg>
      <p:bgPr>
        <a:solidFill>
          <a:schemeClr val="bg1">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7" name="Platshållare för text 2">
            <a:extLst>
              <a:ext uri="{FF2B5EF4-FFF2-40B4-BE49-F238E27FC236}">
                <a16:creationId xmlns:a16="http://schemas.microsoft.com/office/drawing/2014/main" id="{E34947EC-6658-E926-2C95-A12ACD1F0276}"/>
              </a:ext>
            </a:extLst>
          </p:cNvPr>
          <p:cNvSpPr>
            <a:spLocks noGrp="1"/>
          </p:cNvSpPr>
          <p:nvPr>
            <p:ph type="body" idx="1" hasCustomPrompt="1"/>
          </p:nvPr>
        </p:nvSpPr>
        <p:spPr>
          <a:xfrm>
            <a:off x="856612" y="3392014"/>
            <a:ext cx="525621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0224"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7D849792-2582-F407-D2BD-6BDEF688804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060734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å_jämförelse bild">
    <p:bg>
      <p:bgPr>
        <a:solidFill>
          <a:schemeClr val="tx2">
            <a:alpha val="52000"/>
          </a:schemeClr>
        </a:solidFill>
        <a:effectLst/>
      </p:bgPr>
    </p:bg>
    <p:spTree>
      <p:nvGrpSpPr>
        <p:cNvPr id="1" name=""/>
        <p:cNvGrpSpPr/>
        <p:nvPr/>
      </p:nvGrpSpPr>
      <p:grpSpPr>
        <a:xfrm>
          <a:off x="0" y="0"/>
          <a:ext cx="0" cy="0"/>
          <a:chOff x="0" y="0"/>
          <a:chExt cx="0" cy="0"/>
        </a:xfrm>
      </p:grpSpPr>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5EE8F8B1-3057-8B1E-7466-4CE2B93EE830}"/>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8" name="Platshållare för bild 9">
            <a:extLst>
              <a:ext uri="{FF2B5EF4-FFF2-40B4-BE49-F238E27FC236}">
                <a16:creationId xmlns:a16="http://schemas.microsoft.com/office/drawing/2014/main" id="{91B3C610-8F72-B20A-1962-24923A065FC3}"/>
              </a:ext>
            </a:extLst>
          </p:cNvPr>
          <p:cNvSpPr>
            <a:spLocks noGrp="1"/>
          </p:cNvSpPr>
          <p:nvPr>
            <p:ph type="pic" sz="quarter" idx="13" hasCustomPrompt="1"/>
          </p:nvPr>
        </p:nvSpPr>
        <p:spPr>
          <a:xfrm>
            <a:off x="6557009" y="3392014"/>
            <a:ext cx="4778375" cy="2768270"/>
          </a:xfrm>
        </p:spPr>
        <p:txBody>
          <a:bodyPr>
            <a:normAutofit/>
          </a:bodyPr>
          <a:lstStyle>
            <a:lvl1pPr>
              <a:lnSpc>
                <a:spcPct val="100000"/>
              </a:lnSpc>
              <a:buFontTx/>
              <a:buNone/>
              <a:defRPr sz="1600"/>
            </a:lvl1pPr>
          </a:lstStyle>
          <a:p>
            <a:r>
              <a:rPr lang="sv-SE" dirty="0"/>
              <a:t>Bild här</a:t>
            </a:r>
          </a:p>
        </p:txBody>
      </p:sp>
      <p:sp>
        <p:nvSpPr>
          <p:cNvPr id="9" name="Platshållare för bild 9">
            <a:extLst>
              <a:ext uri="{FF2B5EF4-FFF2-40B4-BE49-F238E27FC236}">
                <a16:creationId xmlns:a16="http://schemas.microsoft.com/office/drawing/2014/main" id="{3F8398C8-357E-8EE1-B2C8-FABAD39A619A}"/>
              </a:ext>
            </a:extLst>
          </p:cNvPr>
          <p:cNvSpPr>
            <a:spLocks noGrp="1"/>
          </p:cNvSpPr>
          <p:nvPr>
            <p:ph type="pic" sz="quarter" idx="14" hasCustomPrompt="1"/>
          </p:nvPr>
        </p:nvSpPr>
        <p:spPr>
          <a:xfrm>
            <a:off x="839788" y="3392014"/>
            <a:ext cx="4778375" cy="2768270"/>
          </a:xfrm>
        </p:spPr>
        <p:txBody>
          <a:bodyPr>
            <a:normAutofit/>
          </a:bodyPr>
          <a:lstStyle>
            <a:lvl1pPr>
              <a:lnSpc>
                <a:spcPct val="100000"/>
              </a:lnSpc>
              <a:buFontTx/>
              <a:buNone/>
              <a:defRPr sz="1600"/>
            </a:lvl1pPr>
          </a:lstStyle>
          <a:p>
            <a:r>
              <a:rPr lang="sv-SE" dirty="0"/>
              <a:t>Bild här</a:t>
            </a:r>
          </a:p>
        </p:txBody>
      </p:sp>
      <p:pic>
        <p:nvPicPr>
          <p:cNvPr id="10" name="Bildobjekt 9">
            <a:extLst>
              <a:ext uri="{FF2B5EF4-FFF2-40B4-BE49-F238E27FC236}">
                <a16:creationId xmlns:a16="http://schemas.microsoft.com/office/drawing/2014/main" id="{30F8FA21-2AFF-1194-BF42-86DD2B7364C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13024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sa_Jämförelse text">
    <p:bg>
      <p:bgPr>
        <a:solidFill>
          <a:srgbClr val="D9A799"/>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A6781021-12FB-0BE5-181D-ABF9B06CD5A4}"/>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9" name="Platshållare för text 2">
            <a:extLst>
              <a:ext uri="{FF2B5EF4-FFF2-40B4-BE49-F238E27FC236}">
                <a16:creationId xmlns:a16="http://schemas.microsoft.com/office/drawing/2014/main" id="{6688BE78-A4A3-82E2-33ED-AE5A6EA61FAB}"/>
              </a:ext>
            </a:extLst>
          </p:cNvPr>
          <p:cNvSpPr>
            <a:spLocks noGrp="1"/>
          </p:cNvSpPr>
          <p:nvPr>
            <p:ph type="body" idx="1" hasCustomPrompt="1"/>
          </p:nvPr>
        </p:nvSpPr>
        <p:spPr>
          <a:xfrm>
            <a:off x="6569446" y="3392014"/>
            <a:ext cx="4765938"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2" name="Platshållare för text 2">
            <a:extLst>
              <a:ext uri="{FF2B5EF4-FFF2-40B4-BE49-F238E27FC236}">
                <a16:creationId xmlns:a16="http://schemas.microsoft.com/office/drawing/2014/main" id="{DADDDCEC-59CA-EDDE-D8DD-3BE312C27C23}"/>
              </a:ext>
            </a:extLst>
          </p:cNvPr>
          <p:cNvSpPr>
            <a:spLocks noGrp="1"/>
          </p:cNvSpPr>
          <p:nvPr>
            <p:ph type="body" idx="10" hasCustomPrompt="1"/>
          </p:nvPr>
        </p:nvSpPr>
        <p:spPr>
          <a:xfrm>
            <a:off x="856617" y="3392014"/>
            <a:ext cx="4765938"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8" name="Bildobjekt 7">
            <a:extLst>
              <a:ext uri="{FF2B5EF4-FFF2-40B4-BE49-F238E27FC236}">
                <a16:creationId xmlns:a16="http://schemas.microsoft.com/office/drawing/2014/main" id="{BDB2B260-47B6-9B00-A324-3FF8C5A4F1C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503779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D9A79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873D2-6699-8F46-A094-CBA97CEC88B1}"/>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i="0"/>
            </a:lvl1pPr>
          </a:lstStyle>
          <a:p>
            <a:r>
              <a:rPr lang="sv-SE" dirty="0"/>
              <a:t>Rubrik här</a:t>
            </a:r>
          </a:p>
        </p:txBody>
      </p:sp>
      <p:sp>
        <p:nvSpPr>
          <p:cNvPr id="3" name="Platshållare för text 2">
            <a:extLst>
              <a:ext uri="{FF2B5EF4-FFF2-40B4-BE49-F238E27FC236}">
                <a16:creationId xmlns:a16="http://schemas.microsoft.com/office/drawing/2014/main" id="{A28096F0-9C6F-F94C-B000-C84D64C6BA7D}"/>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pic>
        <p:nvPicPr>
          <p:cNvPr id="8" name="Bildobjekt 7">
            <a:extLst>
              <a:ext uri="{FF2B5EF4-FFF2-40B4-BE49-F238E27FC236}">
                <a16:creationId xmlns:a16="http://schemas.microsoft.com/office/drawing/2014/main" id="{73201A00-0AB2-A2CC-EABB-C3916E91068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378004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ubrik och brödtext">
    <p:bg>
      <p:bgPr>
        <a:solidFill>
          <a:schemeClr val="bg1"/>
        </a:solidFill>
        <a:effectLst/>
      </p:bgPr>
    </p:bg>
    <p:spTree>
      <p:nvGrpSpPr>
        <p:cNvPr id="1" name=""/>
        <p:cNvGrpSpPr/>
        <p:nvPr/>
      </p:nvGrpSpPr>
      <p:grpSpPr>
        <a:xfrm>
          <a:off x="0" y="0"/>
          <a:ext cx="0" cy="0"/>
          <a:chOff x="0" y="0"/>
          <a:chExt cx="0" cy="0"/>
        </a:xfrm>
      </p:grpSpPr>
      <p:sp>
        <p:nvSpPr>
          <p:cNvPr id="7" name="Frihandsfigur 6">
            <a:extLst>
              <a:ext uri="{FF2B5EF4-FFF2-40B4-BE49-F238E27FC236}">
                <a16:creationId xmlns:a16="http://schemas.microsoft.com/office/drawing/2014/main" id="{25B03CD1-51C5-E245-B40D-3DF60F520344}"/>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6" name="Rubrik 1">
            <a:extLst>
              <a:ext uri="{FF2B5EF4-FFF2-40B4-BE49-F238E27FC236}">
                <a16:creationId xmlns:a16="http://schemas.microsoft.com/office/drawing/2014/main" id="{07C24C22-3067-C08A-FAE1-975B7CAE19CA}"/>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sp>
        <p:nvSpPr>
          <p:cNvPr id="8" name="Platshållare för text 2">
            <a:extLst>
              <a:ext uri="{FF2B5EF4-FFF2-40B4-BE49-F238E27FC236}">
                <a16:creationId xmlns:a16="http://schemas.microsoft.com/office/drawing/2014/main" id="{ED09C3E1-0278-75C3-64BD-3A4ABD94EB51}"/>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10" name="Bildobjekt 9">
            <a:extLst>
              <a:ext uri="{FF2B5EF4-FFF2-40B4-BE49-F238E27FC236}">
                <a16:creationId xmlns:a16="http://schemas.microsoft.com/office/drawing/2014/main" id="{57E88B73-EF7E-C1A9-F4FC-850783362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413445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ubrik och brödtext">
    <p:bg>
      <p:bgPr>
        <a:solidFill>
          <a:schemeClr val="bg1"/>
        </a:solidFill>
        <a:effectLst/>
      </p:bgPr>
    </p:bg>
    <p:spTree>
      <p:nvGrpSpPr>
        <p:cNvPr id="1" name=""/>
        <p:cNvGrpSpPr/>
        <p:nvPr/>
      </p:nvGrpSpPr>
      <p:grpSpPr>
        <a:xfrm>
          <a:off x="0" y="0"/>
          <a:ext cx="0" cy="0"/>
          <a:chOff x="0" y="0"/>
          <a:chExt cx="0" cy="0"/>
        </a:xfrm>
      </p:grpSpPr>
      <p:sp>
        <p:nvSpPr>
          <p:cNvPr id="5" name="Frihandsfigur 4">
            <a:extLst>
              <a:ext uri="{FF2B5EF4-FFF2-40B4-BE49-F238E27FC236}">
                <a16:creationId xmlns:a16="http://schemas.microsoft.com/office/drawing/2014/main" id="{9C8FDEDF-EE5D-FC85-6CF8-D9640DD08B77}"/>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b="0" i="0" dirty="0">
              <a:latin typeface="Georgia" panose="02040502050405020303" pitchFamily="18" charset="0"/>
            </a:endParaRPr>
          </a:p>
        </p:txBody>
      </p:sp>
      <p:sp>
        <p:nvSpPr>
          <p:cNvPr id="9" name="Platshållare för text 2">
            <a:extLst>
              <a:ext uri="{FF2B5EF4-FFF2-40B4-BE49-F238E27FC236}">
                <a16:creationId xmlns:a16="http://schemas.microsoft.com/office/drawing/2014/main" id="{20A784FA-3CF4-7FF1-BBF4-59EF1B8F9510}"/>
              </a:ext>
            </a:extLst>
          </p:cNvPr>
          <p:cNvSpPr>
            <a:spLocks noGrp="1"/>
          </p:cNvSpPr>
          <p:nvPr>
            <p:ph type="body" idx="1" hasCustomPrompt="1"/>
          </p:nvPr>
        </p:nvSpPr>
        <p:spPr>
          <a:xfrm>
            <a:off x="839788" y="3392014"/>
            <a:ext cx="10478772" cy="2768270"/>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
        <p:nvSpPr>
          <p:cNvPr id="14" name="Rubrik 1">
            <a:extLst>
              <a:ext uri="{FF2B5EF4-FFF2-40B4-BE49-F238E27FC236}">
                <a16:creationId xmlns:a16="http://schemas.microsoft.com/office/drawing/2014/main" id="{6925A588-AE24-24A5-7419-FF036D27B9AE}"/>
              </a:ext>
            </a:extLst>
          </p:cNvPr>
          <p:cNvSpPr>
            <a:spLocks noGrp="1"/>
          </p:cNvSpPr>
          <p:nvPr>
            <p:ph type="title" hasCustomPrompt="1"/>
          </p:nvPr>
        </p:nvSpPr>
        <p:spPr>
          <a:xfrm>
            <a:off x="856612" y="1808163"/>
            <a:ext cx="10478772" cy="1295730"/>
          </a:xfrm>
        </p:spPr>
        <p:txBody>
          <a:bodyPr anchor="t" anchorCtr="0">
            <a:noAutofit/>
          </a:bodyPr>
          <a:lstStyle>
            <a:lvl1pPr algn="ctr">
              <a:lnSpc>
                <a:spcPct val="100000"/>
              </a:lnSpc>
              <a:defRPr sz="4000"/>
            </a:lvl1pPr>
          </a:lstStyle>
          <a:p>
            <a:r>
              <a:rPr lang="sv-SE" dirty="0"/>
              <a:t>Rubrik här</a:t>
            </a:r>
          </a:p>
        </p:txBody>
      </p:sp>
      <p:pic>
        <p:nvPicPr>
          <p:cNvPr id="7" name="Bildobjekt 6">
            <a:extLst>
              <a:ext uri="{FF2B5EF4-FFF2-40B4-BE49-F238E27FC236}">
                <a16:creationId xmlns:a16="http://schemas.microsoft.com/office/drawing/2014/main" id="{B9F4DBC5-0D73-DB89-A953-B683E956DCB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837299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Rubrik och innehåll">
    <p:bg>
      <p:bgPr>
        <a:solidFill>
          <a:schemeClr val="tx1"/>
        </a:solidFill>
        <a:effectLst/>
      </p:bgPr>
    </p:bg>
    <p:spTree>
      <p:nvGrpSpPr>
        <p:cNvPr id="1" name=""/>
        <p:cNvGrpSpPr/>
        <p:nvPr/>
      </p:nvGrpSpPr>
      <p:grpSpPr>
        <a:xfrm>
          <a:off x="0" y="0"/>
          <a:ext cx="0" cy="0"/>
          <a:chOff x="0" y="0"/>
          <a:chExt cx="0" cy="0"/>
        </a:xfrm>
      </p:grpSpPr>
      <p:sp>
        <p:nvSpPr>
          <p:cNvPr id="10" name="Frihandsfigur 9">
            <a:extLst>
              <a:ext uri="{FF2B5EF4-FFF2-40B4-BE49-F238E27FC236}">
                <a16:creationId xmlns:a16="http://schemas.microsoft.com/office/drawing/2014/main" id="{BFA30093-CE50-8558-00AC-F5BF72073232}"/>
              </a:ext>
            </a:extLst>
          </p:cNvPr>
          <p:cNvSpPr/>
          <p:nvPr userDrawn="1"/>
        </p:nvSpPr>
        <p:spPr>
          <a:xfrm>
            <a:off x="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3" name="Platshållare för innehåll 2">
            <a:extLst>
              <a:ext uri="{FF2B5EF4-FFF2-40B4-BE49-F238E27FC236}">
                <a16:creationId xmlns:a16="http://schemas.microsoft.com/office/drawing/2014/main" id="{0A970F35-E58D-5542-BF80-A9B753615D71}"/>
              </a:ext>
            </a:extLst>
          </p:cNvPr>
          <p:cNvSpPr>
            <a:spLocks noGrp="1"/>
          </p:cNvSpPr>
          <p:nvPr>
            <p:ph idx="1"/>
          </p:nvPr>
        </p:nvSpPr>
        <p:spPr>
          <a:xfrm>
            <a:off x="6495803" y="2090057"/>
            <a:ext cx="5225142" cy="3595189"/>
          </a:xfrm>
        </p:spPr>
        <p:txBody>
          <a:bodyPr/>
          <a:lstStyle>
            <a:lvl1pPr>
              <a:lnSpc>
                <a:spcPct val="100000"/>
              </a:lnSpc>
              <a:defRPr sz="2000">
                <a:solidFill>
                  <a:schemeClr val="bg2"/>
                </a:solidFill>
              </a:defRPr>
            </a:lvl1pPr>
            <a:lvl2pPr>
              <a:lnSpc>
                <a:spcPct val="100000"/>
              </a:lnSpc>
              <a:defRPr sz="1800">
                <a:solidFill>
                  <a:schemeClr val="bg2"/>
                </a:solidFill>
              </a:defRPr>
            </a:lvl2pPr>
            <a:lvl3pPr>
              <a:lnSpc>
                <a:spcPct val="100000"/>
              </a:lnSpc>
              <a:defRPr sz="1600">
                <a:solidFill>
                  <a:schemeClr val="bg2"/>
                </a:solidFill>
              </a:defRPr>
            </a:lvl3pPr>
            <a:lvl4pPr>
              <a:defRPr>
                <a:solidFill>
                  <a:schemeClr val="bg2"/>
                </a:solidFill>
              </a:defRPr>
            </a:lvl4pPr>
            <a:lvl5pPr>
              <a:defRPr>
                <a:solidFill>
                  <a:schemeClr val="bg2"/>
                </a:solidFill>
              </a:defRPr>
            </a:lvl5pPr>
          </a:lstStyle>
          <a:p>
            <a:pPr lvl="0"/>
            <a:r>
              <a:rPr lang="sv-SE" dirty="0"/>
              <a:t>Klicka här för att ändra format på bakgrundstexten</a:t>
            </a:r>
          </a:p>
          <a:p>
            <a:pPr lvl="1"/>
            <a:r>
              <a:rPr lang="sv-SE" dirty="0"/>
              <a:t>Nivå två</a:t>
            </a:r>
          </a:p>
          <a:p>
            <a:pPr lvl="2"/>
            <a:r>
              <a:rPr lang="sv-SE" dirty="0"/>
              <a:t>Nivå tre</a:t>
            </a:r>
          </a:p>
        </p:txBody>
      </p:sp>
      <p:pic>
        <p:nvPicPr>
          <p:cNvPr id="7" name="Bildobjekt 6">
            <a:extLst>
              <a:ext uri="{FF2B5EF4-FFF2-40B4-BE49-F238E27FC236}">
                <a16:creationId xmlns:a16="http://schemas.microsoft.com/office/drawing/2014/main" id="{2217FF05-1151-AB45-8BAA-90A7DA6DC897}"/>
              </a:ext>
            </a:extLst>
          </p:cNvPr>
          <p:cNvPicPr>
            <a:picLocks noChangeAspect="1"/>
          </p:cNvPicPr>
          <p:nvPr userDrawn="1"/>
        </p:nvPicPr>
        <p:blipFill>
          <a:blip r:embed="rId2"/>
          <a:srcRect/>
          <a:stretch/>
        </p:blipFill>
        <p:spPr>
          <a:xfrm>
            <a:off x="5534412" y="221906"/>
            <a:ext cx="1123176" cy="1044583"/>
          </a:xfrm>
          <a:prstGeom prst="rect">
            <a:avLst/>
          </a:prstGeom>
        </p:spPr>
      </p:pic>
      <p:sp>
        <p:nvSpPr>
          <p:cNvPr id="9" name="Platshållare för text 10">
            <a:extLst>
              <a:ext uri="{FF2B5EF4-FFF2-40B4-BE49-F238E27FC236}">
                <a16:creationId xmlns:a16="http://schemas.microsoft.com/office/drawing/2014/main" id="{57DAD7E6-8088-E9BE-A699-36C2C50DC6D1}"/>
              </a:ext>
            </a:extLst>
          </p:cNvPr>
          <p:cNvSpPr>
            <a:spLocks noGrp="1"/>
          </p:cNvSpPr>
          <p:nvPr>
            <p:ph type="body" sz="quarter" idx="11" hasCustomPrompt="1"/>
          </p:nvPr>
        </p:nvSpPr>
        <p:spPr>
          <a:xfrm>
            <a:off x="471056" y="1662426"/>
            <a:ext cx="3457212" cy="311049"/>
          </a:xfrm>
        </p:spPr>
        <p:txBody>
          <a:bodyPr>
            <a:no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1800">
                <a:solidFill>
                  <a:schemeClr val="bg1"/>
                </a:solidFill>
                <a:latin typeface="Gesta" panose="02000000000000000000" pitchFamily="2" charset="77"/>
              </a:defRPr>
            </a:lvl2pPr>
            <a:lvl3pPr marL="914400" indent="0" algn="ctr">
              <a:buNone/>
              <a:defRPr sz="1800">
                <a:solidFill>
                  <a:schemeClr val="bg1"/>
                </a:solidFill>
                <a:latin typeface="Gesta" panose="02000000000000000000" pitchFamily="2" charset="77"/>
              </a:defRPr>
            </a:lvl3pPr>
            <a:lvl4pPr marL="1371600" indent="0" algn="ctr">
              <a:buNone/>
              <a:defRPr sz="1800">
                <a:solidFill>
                  <a:schemeClr val="bg1"/>
                </a:solidFill>
                <a:latin typeface="Gesta" panose="02000000000000000000" pitchFamily="2" charset="77"/>
              </a:defRPr>
            </a:lvl4pPr>
            <a:lvl5pPr marL="1828800" indent="0" algn="ctr">
              <a:buNone/>
              <a:defRPr sz="1800">
                <a:solidFill>
                  <a:schemeClr val="bg1"/>
                </a:solidFill>
                <a:latin typeface="Gesta" panose="02000000000000000000" pitchFamily="2" charset="77"/>
              </a:defRPr>
            </a:lvl5pPr>
          </a:lstStyle>
          <a:p>
            <a:pPr lvl="0"/>
            <a:r>
              <a:rPr lang="sv-SE" dirty="0"/>
              <a:t>LITEN RUBRIK</a:t>
            </a:r>
          </a:p>
        </p:txBody>
      </p:sp>
      <p:sp>
        <p:nvSpPr>
          <p:cNvPr id="11" name="Rubrik 1">
            <a:extLst>
              <a:ext uri="{FF2B5EF4-FFF2-40B4-BE49-F238E27FC236}">
                <a16:creationId xmlns:a16="http://schemas.microsoft.com/office/drawing/2014/main" id="{C0B7DB4E-6FD8-D863-0B4A-0DCDCA367525}"/>
              </a:ext>
            </a:extLst>
          </p:cNvPr>
          <p:cNvSpPr>
            <a:spLocks noGrp="1"/>
          </p:cNvSpPr>
          <p:nvPr>
            <p:ph type="title" hasCustomPrompt="1"/>
          </p:nvPr>
        </p:nvSpPr>
        <p:spPr>
          <a:xfrm>
            <a:off x="471056" y="2094511"/>
            <a:ext cx="3457212" cy="2668977"/>
          </a:xfrm>
        </p:spPr>
        <p:txBody>
          <a:bodyPr anchor="ctr" anchorCtr="0">
            <a:normAutofit/>
          </a:bodyPr>
          <a:lstStyle>
            <a:lvl1pPr>
              <a:lnSpc>
                <a:spcPct val="100000"/>
              </a:lnSpc>
              <a:defRPr sz="4400" i="0">
                <a:solidFill>
                  <a:schemeClr val="bg1"/>
                </a:solidFill>
              </a:defRPr>
            </a:lvl1pPr>
          </a:lstStyle>
          <a:p>
            <a:r>
              <a:rPr lang="sv-SE" dirty="0"/>
              <a:t>Rubrik här</a:t>
            </a:r>
          </a:p>
        </p:txBody>
      </p:sp>
    </p:spTree>
    <p:extLst>
      <p:ext uri="{BB962C8B-B14F-4D97-AF65-F5344CB8AC3E}">
        <p14:creationId xmlns:p14="http://schemas.microsoft.com/office/powerpoint/2010/main" val="8707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tx1"/>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70E3F780-AEF9-41BE-88D0-B02103B6E6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434559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med bildtext">
    <p:bg>
      <p:bgPr>
        <a:solidFill>
          <a:schemeClr val="tx2">
            <a:alpha val="52000"/>
          </a:schemeClr>
        </a:solidFill>
        <a:effectLst/>
      </p:bgPr>
    </p:bg>
    <p:spTree>
      <p:nvGrpSpPr>
        <p:cNvPr id="1" name=""/>
        <p:cNvGrpSpPr/>
        <p:nvPr/>
      </p:nvGrpSpPr>
      <p:grpSpPr>
        <a:xfrm>
          <a:off x="0" y="0"/>
          <a:ext cx="0" cy="0"/>
          <a:chOff x="0" y="0"/>
          <a:chExt cx="0" cy="0"/>
        </a:xfrm>
      </p:grpSpPr>
      <p:sp>
        <p:nvSpPr>
          <p:cNvPr id="10" name="Frihandsfigur 9">
            <a:extLst>
              <a:ext uri="{FF2B5EF4-FFF2-40B4-BE49-F238E27FC236}">
                <a16:creationId xmlns:a16="http://schemas.microsoft.com/office/drawing/2014/main" id="{2935EE7E-E2CB-0242-BB10-F8E0AC6FDCDE}"/>
              </a:ext>
            </a:extLst>
          </p:cNvPr>
          <p:cNvSpPr/>
          <p:nvPr userDrawn="1"/>
        </p:nvSpPr>
        <p:spPr>
          <a:xfrm>
            <a:off x="0" y="0"/>
            <a:ext cx="4708164" cy="6858000"/>
          </a:xfrm>
          <a:custGeom>
            <a:avLst/>
            <a:gdLst>
              <a:gd name="connsiteX0" fmla="*/ 0 w 4708164"/>
              <a:gd name="connsiteY0" fmla="*/ 0 h 6858000"/>
              <a:gd name="connsiteX1" fmla="*/ 3085930 w 4708164"/>
              <a:gd name="connsiteY1" fmla="*/ 0 h 6858000"/>
              <a:gd name="connsiteX2" fmla="*/ 3094078 w 4708164"/>
              <a:gd name="connsiteY2" fmla="*/ 6403 h 6858000"/>
              <a:gd name="connsiteX3" fmla="*/ 4708164 w 4708164"/>
              <a:gd name="connsiteY3" fmla="*/ 3429000 h 6858000"/>
              <a:gd name="connsiteX4" fmla="*/ 3094078 w 4708164"/>
              <a:gd name="connsiteY4" fmla="*/ 6851597 h 6858000"/>
              <a:gd name="connsiteX5" fmla="*/ 3085930 w 4708164"/>
              <a:gd name="connsiteY5" fmla="*/ 6858000 h 6858000"/>
              <a:gd name="connsiteX6" fmla="*/ 0 w 470816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64" h="6858000">
                <a:moveTo>
                  <a:pt x="0" y="0"/>
                </a:moveTo>
                <a:lnTo>
                  <a:pt x="3085930" y="0"/>
                </a:lnTo>
                <a:lnTo>
                  <a:pt x="3094078" y="6403"/>
                </a:lnTo>
                <a:cubicBezTo>
                  <a:pt x="4079841" y="819927"/>
                  <a:pt x="4708164" y="2051087"/>
                  <a:pt x="4708164" y="3429000"/>
                </a:cubicBezTo>
                <a:cubicBezTo>
                  <a:pt x="4708164" y="4806913"/>
                  <a:pt x="4079841" y="6038073"/>
                  <a:pt x="3094078" y="6851597"/>
                </a:cubicBezTo>
                <a:lnTo>
                  <a:pt x="3085930"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1" name="Frihandsfigur 10">
            <a:extLst>
              <a:ext uri="{FF2B5EF4-FFF2-40B4-BE49-F238E27FC236}">
                <a16:creationId xmlns:a16="http://schemas.microsoft.com/office/drawing/2014/main" id="{C11E9830-A9F8-E14A-9C62-EB40DF16E8F4}"/>
              </a:ext>
            </a:extLst>
          </p:cNvPr>
          <p:cNvSpPr/>
          <p:nvPr userDrawn="1"/>
        </p:nvSpPr>
        <p:spPr>
          <a:xfrm>
            <a:off x="4575957" y="-31646"/>
            <a:ext cx="3040084" cy="1551688"/>
          </a:xfrm>
          <a:custGeom>
            <a:avLst/>
            <a:gdLst>
              <a:gd name="connsiteX0" fmla="*/ 1598 w 3040084"/>
              <a:gd name="connsiteY0" fmla="*/ 0 h 1551688"/>
              <a:gd name="connsiteX1" fmla="*/ 3038486 w 3040084"/>
              <a:gd name="connsiteY1" fmla="*/ 0 h 1551688"/>
              <a:gd name="connsiteX2" fmla="*/ 3040084 w 3040084"/>
              <a:gd name="connsiteY2" fmla="*/ 31646 h 1551688"/>
              <a:gd name="connsiteX3" fmla="*/ 1520042 w 3040084"/>
              <a:gd name="connsiteY3" fmla="*/ 1551688 h 1551688"/>
              <a:gd name="connsiteX4" fmla="*/ 0 w 3040084"/>
              <a:gd name="connsiteY4" fmla="*/ 31646 h 1551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084" h="1551688">
                <a:moveTo>
                  <a:pt x="1598" y="0"/>
                </a:moveTo>
                <a:lnTo>
                  <a:pt x="3038486" y="0"/>
                </a:lnTo>
                <a:lnTo>
                  <a:pt x="3040084" y="31646"/>
                </a:lnTo>
                <a:cubicBezTo>
                  <a:pt x="3040084" y="871142"/>
                  <a:pt x="2359538" y="1551688"/>
                  <a:pt x="1520042" y="1551688"/>
                </a:cubicBezTo>
                <a:cubicBezTo>
                  <a:pt x="680546" y="1551688"/>
                  <a:pt x="0" y="871142"/>
                  <a:pt x="0" y="3164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pic>
        <p:nvPicPr>
          <p:cNvPr id="9" name="Bildobjekt 8">
            <a:extLst>
              <a:ext uri="{FF2B5EF4-FFF2-40B4-BE49-F238E27FC236}">
                <a16:creationId xmlns:a16="http://schemas.microsoft.com/office/drawing/2014/main" id="{2A6E1FD3-94F1-9D40-8E98-F97E6E48BA7B}"/>
              </a:ext>
            </a:extLst>
          </p:cNvPr>
          <p:cNvPicPr>
            <a:picLocks noChangeAspect="1"/>
          </p:cNvPicPr>
          <p:nvPr userDrawn="1"/>
        </p:nvPicPr>
        <p:blipFill>
          <a:blip r:embed="rId2"/>
          <a:srcRect/>
          <a:stretch/>
        </p:blipFill>
        <p:spPr>
          <a:xfrm>
            <a:off x="5534412" y="221906"/>
            <a:ext cx="1123176" cy="1044583"/>
          </a:xfrm>
          <a:prstGeom prst="rect">
            <a:avLst/>
          </a:prstGeom>
        </p:spPr>
      </p:pic>
      <p:sp>
        <p:nvSpPr>
          <p:cNvPr id="14" name="Rubrik 1">
            <a:extLst>
              <a:ext uri="{FF2B5EF4-FFF2-40B4-BE49-F238E27FC236}">
                <a16:creationId xmlns:a16="http://schemas.microsoft.com/office/drawing/2014/main" id="{EED99A5D-BD14-BC73-71D6-61589470950A}"/>
              </a:ext>
            </a:extLst>
          </p:cNvPr>
          <p:cNvSpPr>
            <a:spLocks noGrp="1"/>
          </p:cNvSpPr>
          <p:nvPr>
            <p:ph type="title" hasCustomPrompt="1"/>
          </p:nvPr>
        </p:nvSpPr>
        <p:spPr>
          <a:xfrm>
            <a:off x="471056" y="2094511"/>
            <a:ext cx="3457212" cy="2668977"/>
          </a:xfrm>
        </p:spPr>
        <p:txBody>
          <a:bodyPr anchor="ctr" anchorCtr="0">
            <a:normAutofit/>
          </a:bodyPr>
          <a:lstStyle>
            <a:lvl1pPr>
              <a:lnSpc>
                <a:spcPct val="100000"/>
              </a:lnSpc>
              <a:defRPr sz="4400" i="0">
                <a:solidFill>
                  <a:schemeClr val="bg1"/>
                </a:solidFill>
              </a:defRPr>
            </a:lvl1pPr>
          </a:lstStyle>
          <a:p>
            <a:r>
              <a:rPr lang="sv-SE" dirty="0"/>
              <a:t>Rubrik här</a:t>
            </a:r>
          </a:p>
        </p:txBody>
      </p:sp>
      <p:sp>
        <p:nvSpPr>
          <p:cNvPr id="15" name="Platshållare för text 2">
            <a:extLst>
              <a:ext uri="{FF2B5EF4-FFF2-40B4-BE49-F238E27FC236}">
                <a16:creationId xmlns:a16="http://schemas.microsoft.com/office/drawing/2014/main" id="{281C58B3-79FF-B8AB-50EE-E7A1069B69EE}"/>
              </a:ext>
            </a:extLst>
          </p:cNvPr>
          <p:cNvSpPr>
            <a:spLocks noGrp="1"/>
          </p:cNvSpPr>
          <p:nvPr>
            <p:ph type="body" idx="1" hasCustomPrompt="1"/>
          </p:nvPr>
        </p:nvSpPr>
        <p:spPr>
          <a:xfrm>
            <a:off x="6095999" y="1773594"/>
            <a:ext cx="5679989" cy="3692024"/>
          </a:xfrm>
        </p:spPr>
        <p:txBody>
          <a:bodyPr anchor="ctr" anchorCtr="0"/>
          <a:lstStyle>
            <a:lvl1pPr marL="0" indent="0">
              <a:lnSpc>
                <a:spcPct val="100000"/>
              </a:lnSpc>
              <a:buFont typeface="Arial" panose="020B0604020202020204" pitchFamily="34" charse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spTree>
    <p:extLst>
      <p:ext uri="{BB962C8B-B14F-4D97-AF65-F5344CB8AC3E}">
        <p14:creationId xmlns:p14="http://schemas.microsoft.com/office/powerpoint/2010/main" val="242384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tx2"/>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766F7AAE-149D-1877-11C7-E1F54CBEF2B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6887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Rubrikbild">
    <p:bg>
      <p:bgPr>
        <a:solidFill>
          <a:schemeClr val="tx1"/>
        </a:solidFill>
        <a:effectLst/>
      </p:bgPr>
    </p:bg>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38AD087B-DACD-C140-B747-B6177D498593}"/>
              </a:ext>
            </a:extLst>
          </p:cNvPr>
          <p:cNvSpPr/>
          <p:nvPr userDrawn="1"/>
        </p:nvSpPr>
        <p:spPr>
          <a:xfrm>
            <a:off x="2117766" y="-231182"/>
            <a:ext cx="7956468" cy="79564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10" name="Underrubrik 2">
            <a:extLst>
              <a:ext uri="{FF2B5EF4-FFF2-40B4-BE49-F238E27FC236}">
                <a16:creationId xmlns:a16="http://schemas.microsoft.com/office/drawing/2014/main" id="{0DF9CDE7-DBE7-4975-D551-45FBAEFECFA7}"/>
              </a:ext>
            </a:extLst>
          </p:cNvPr>
          <p:cNvSpPr>
            <a:spLocks noGrp="1"/>
          </p:cNvSpPr>
          <p:nvPr>
            <p:ph type="subTitle" idx="1" hasCustomPrompt="1"/>
          </p:nvPr>
        </p:nvSpPr>
        <p:spPr>
          <a:xfrm>
            <a:off x="3393597" y="4206745"/>
            <a:ext cx="5404805" cy="1350768"/>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A2AA630E-E8E1-0E84-DB07-B0A15DBDD5C8}"/>
              </a:ext>
            </a:extLst>
          </p:cNvPr>
          <p:cNvSpPr>
            <a:spLocks noGrp="1"/>
          </p:cNvSpPr>
          <p:nvPr>
            <p:ph type="ctrTitle" hasCustomPrompt="1"/>
          </p:nvPr>
        </p:nvSpPr>
        <p:spPr>
          <a:xfrm>
            <a:off x="2588821" y="2380152"/>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6" name="Bildobjekt 5">
            <a:extLst>
              <a:ext uri="{FF2B5EF4-FFF2-40B4-BE49-F238E27FC236}">
                <a16:creationId xmlns:a16="http://schemas.microsoft.com/office/drawing/2014/main" id="{91479BD8-8C74-272D-06CC-08E7191ACDE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176453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med bakgrundsbild">
    <p:bg>
      <p:bgPr>
        <a:solidFill>
          <a:schemeClr val="tx2"/>
        </a:solidFill>
        <a:effectLst/>
      </p:bgPr>
    </p:bg>
    <p:spTree>
      <p:nvGrpSpPr>
        <p:cNvPr id="1" name=""/>
        <p:cNvGrpSpPr/>
        <p:nvPr/>
      </p:nvGrpSpPr>
      <p:grpSpPr>
        <a:xfrm>
          <a:off x="0" y="0"/>
          <a:ext cx="0" cy="0"/>
          <a:chOff x="0" y="0"/>
          <a:chExt cx="0" cy="0"/>
        </a:xfrm>
      </p:grpSpPr>
      <p:pic>
        <p:nvPicPr>
          <p:cNvPr id="8" name="Platshållare för bild 11" descr="En bild som visar text, himmel&#10;&#10;Automatiskt genererad beskrivning">
            <a:extLst>
              <a:ext uri="{FF2B5EF4-FFF2-40B4-BE49-F238E27FC236}">
                <a16:creationId xmlns:a16="http://schemas.microsoft.com/office/drawing/2014/main" id="{93F752B4-6E1A-D7CE-6B89-797E860D1E8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8" name="Ellips 17">
            <a:extLst>
              <a:ext uri="{FF2B5EF4-FFF2-40B4-BE49-F238E27FC236}">
                <a16:creationId xmlns:a16="http://schemas.microsoft.com/office/drawing/2014/main" id="{21B7C782-FFF3-37E8-D38D-0C577C52FBDC}"/>
              </a:ext>
            </a:extLst>
          </p:cNvPr>
          <p:cNvSpPr/>
          <p:nvPr userDrawn="1"/>
        </p:nvSpPr>
        <p:spPr>
          <a:xfrm>
            <a:off x="2113806" y="-549234"/>
            <a:ext cx="7956468" cy="7956468"/>
          </a:xfrm>
          <a:prstGeom prst="ellips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9" name="Underrubrik 2">
            <a:extLst>
              <a:ext uri="{FF2B5EF4-FFF2-40B4-BE49-F238E27FC236}">
                <a16:creationId xmlns:a16="http://schemas.microsoft.com/office/drawing/2014/main" id="{F0A1DD16-0620-54E1-CB3C-6F5DE60CDBB0}"/>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11" name="Rubrik 1">
            <a:extLst>
              <a:ext uri="{FF2B5EF4-FFF2-40B4-BE49-F238E27FC236}">
                <a16:creationId xmlns:a16="http://schemas.microsoft.com/office/drawing/2014/main" id="{FC06D250-D20D-082E-62FB-027B30A5997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13" name="Bildobjekt 12">
            <a:extLst>
              <a:ext uri="{FF2B5EF4-FFF2-40B4-BE49-F238E27FC236}">
                <a16:creationId xmlns:a16="http://schemas.microsoft.com/office/drawing/2014/main" id="{E628967D-BC8A-E9F8-CB97-85384B2D432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20737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bild med bakgrundsbild">
    <p:bg>
      <p:bgPr>
        <a:solidFill>
          <a:schemeClr val="tx2"/>
        </a:solidFill>
        <a:effectLst/>
      </p:bgPr>
    </p:bg>
    <p:spTree>
      <p:nvGrpSpPr>
        <p:cNvPr id="1" name=""/>
        <p:cNvGrpSpPr/>
        <p:nvPr/>
      </p:nvGrpSpPr>
      <p:grpSpPr>
        <a:xfrm>
          <a:off x="0" y="0"/>
          <a:ext cx="0" cy="0"/>
          <a:chOff x="0" y="0"/>
          <a:chExt cx="0" cy="0"/>
        </a:xfrm>
      </p:grpSpPr>
      <p:pic>
        <p:nvPicPr>
          <p:cNvPr id="12" name="Platshållare för bild 20">
            <a:extLst>
              <a:ext uri="{FF2B5EF4-FFF2-40B4-BE49-F238E27FC236}">
                <a16:creationId xmlns:a16="http://schemas.microsoft.com/office/drawing/2014/main" id="{43ED76FE-2A63-A74C-9B23-65F0AA8EF7B7}"/>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18" name="Ellips 17">
            <a:extLst>
              <a:ext uri="{FF2B5EF4-FFF2-40B4-BE49-F238E27FC236}">
                <a16:creationId xmlns:a16="http://schemas.microsoft.com/office/drawing/2014/main" id="{21B7C782-FFF3-37E8-D38D-0C577C52FBDC}"/>
              </a:ext>
            </a:extLst>
          </p:cNvPr>
          <p:cNvSpPr/>
          <p:nvPr userDrawn="1"/>
        </p:nvSpPr>
        <p:spPr>
          <a:xfrm>
            <a:off x="2113806" y="-549234"/>
            <a:ext cx="7956468" cy="7956468"/>
          </a:xfrm>
          <a:prstGeom prst="ellipse">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latin typeface="Georgia" panose="02040502050405020303" pitchFamily="18" charset="0"/>
            </a:endParaRP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pic>
        <p:nvPicPr>
          <p:cNvPr id="10" name="Bildobjekt 9">
            <a:extLst>
              <a:ext uri="{FF2B5EF4-FFF2-40B4-BE49-F238E27FC236}">
                <a16:creationId xmlns:a16="http://schemas.microsoft.com/office/drawing/2014/main" id="{08113790-75AB-4B54-BEB9-D74CE40B705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37190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ubrikbild med bakgrundsbild">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D341BE-8BCD-FC93-61E1-B9B75AC87D64}"/>
              </a:ext>
            </a:extLst>
          </p:cNvPr>
          <p:cNvSpPr>
            <a:spLocks noGrp="1"/>
          </p:cNvSpPr>
          <p:nvPr>
            <p:ph type="pic" sz="quarter" idx="10" hasCustomPrompt="1"/>
          </p:nvPr>
        </p:nvSpPr>
        <p:spPr>
          <a:xfrm>
            <a:off x="0" y="0"/>
            <a:ext cx="12192000" cy="6858000"/>
          </a:xfrm>
        </p:spPr>
        <p:txBody>
          <a:bodyPr>
            <a:normAutofit/>
          </a:bodyPr>
          <a:lstStyle>
            <a:lvl1pPr marL="0" indent="0">
              <a:lnSpc>
                <a:spcPct val="100000"/>
              </a:lnSpc>
              <a:buNone/>
              <a:defRPr sz="1200">
                <a:solidFill>
                  <a:schemeClr val="bg1"/>
                </a:solidFill>
              </a:defRPr>
            </a:lvl1pPr>
          </a:lstStyle>
          <a:p>
            <a:r>
              <a:rPr lang="sv-SE" dirty="0"/>
              <a:t>Klicka på ikonen, byt bakgrundsbild &amp; flytta bilden längst bak.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393597" y="3618411"/>
            <a:ext cx="5404805" cy="193910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21" y="1808163"/>
            <a:ext cx="7014358" cy="1576252"/>
          </a:xfrm>
        </p:spPr>
        <p:txBody>
          <a:bodyPr anchor="ctr" anchorCtr="0">
            <a:normAutofit/>
          </a:bodyPr>
          <a:lstStyle>
            <a:lvl1pPr algn="ctr">
              <a:defRPr sz="4400" i="0">
                <a:solidFill>
                  <a:schemeClr val="bg1"/>
                </a:solidFill>
              </a:defRPr>
            </a:lvl1pPr>
          </a:lstStyle>
          <a:p>
            <a:r>
              <a:rPr lang="sv-SE" dirty="0"/>
              <a:t>En rubrik</a:t>
            </a:r>
          </a:p>
        </p:txBody>
      </p:sp>
    </p:spTree>
    <p:extLst>
      <p:ext uri="{BB962C8B-B14F-4D97-AF65-F5344CB8AC3E}">
        <p14:creationId xmlns:p14="http://schemas.microsoft.com/office/powerpoint/2010/main" val="257897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vä)">
    <p:bg>
      <p:bgPr>
        <a:solidFill>
          <a:schemeClr val="accent6"/>
        </a:solidFill>
        <a:effectLst/>
      </p:bgPr>
    </p:bg>
    <p:spTree>
      <p:nvGrpSpPr>
        <p:cNvPr id="1" name=""/>
        <p:cNvGrpSpPr/>
        <p:nvPr/>
      </p:nvGrpSpPr>
      <p:grpSpPr>
        <a:xfrm>
          <a:off x="0" y="0"/>
          <a:ext cx="0" cy="0"/>
          <a:chOff x="0" y="0"/>
          <a:chExt cx="0" cy="0"/>
        </a:xfrm>
      </p:grpSpPr>
      <p:sp>
        <p:nvSpPr>
          <p:cNvPr id="11" name="Platshållare för bild 9">
            <a:extLst>
              <a:ext uri="{FF2B5EF4-FFF2-40B4-BE49-F238E27FC236}">
                <a16:creationId xmlns:a16="http://schemas.microsoft.com/office/drawing/2014/main" id="{A686289F-90F8-1247-8DCC-05C3EFAB24AB}"/>
              </a:ext>
            </a:extLst>
          </p:cNvPr>
          <p:cNvSpPr>
            <a:spLocks noGrp="1"/>
          </p:cNvSpPr>
          <p:nvPr>
            <p:ph type="pic" sz="quarter" idx="11"/>
          </p:nvPr>
        </p:nvSpPr>
        <p:spPr>
          <a:xfrm>
            <a:off x="403142" y="403224"/>
            <a:ext cx="5122863" cy="6045200"/>
          </a:xfrm>
        </p:spPr>
        <p:txBody>
          <a:bodyPr>
            <a:normAutofit/>
          </a:bodyPr>
          <a:lstStyle>
            <a:lvl1pPr>
              <a:lnSpc>
                <a:spcPct val="100000"/>
              </a:lnSpc>
              <a:buFontTx/>
              <a:buNone/>
              <a:defRPr sz="1600"/>
            </a:lvl1pPr>
          </a:lstStyle>
          <a:p>
            <a:r>
              <a:rPr lang="en-US"/>
              <a:t>Click icon to add picture</a:t>
            </a:r>
            <a:endParaRPr lang="sv-SE" dirty="0"/>
          </a:p>
        </p:txBody>
      </p:sp>
      <p:sp>
        <p:nvSpPr>
          <p:cNvPr id="2" name="Rubrik 1">
            <a:extLst>
              <a:ext uri="{FF2B5EF4-FFF2-40B4-BE49-F238E27FC236}">
                <a16:creationId xmlns:a16="http://schemas.microsoft.com/office/drawing/2014/main" id="{047D21AA-6D7B-B54A-B0FA-4AC25CDA86B1}"/>
              </a:ext>
            </a:extLst>
          </p:cNvPr>
          <p:cNvSpPr>
            <a:spLocks noGrp="1"/>
          </p:cNvSpPr>
          <p:nvPr>
            <p:ph type="title" hasCustomPrompt="1"/>
          </p:nvPr>
        </p:nvSpPr>
        <p:spPr>
          <a:xfrm>
            <a:off x="6258295" y="1808163"/>
            <a:ext cx="5352349" cy="1025912"/>
          </a:xfrm>
        </p:spPr>
        <p:txBody>
          <a:bodyPr anchor="b" anchorCtr="0">
            <a:normAutofit/>
          </a:bodyPr>
          <a:lstStyle>
            <a:lvl1pPr>
              <a:lnSpc>
                <a:spcPct val="100000"/>
              </a:lnSpc>
              <a:defRPr sz="3200"/>
            </a:lvl1pPr>
          </a:lstStyle>
          <a:p>
            <a:r>
              <a:rPr lang="sv-SE" dirty="0"/>
              <a:t>En rubrik</a:t>
            </a:r>
          </a:p>
        </p:txBody>
      </p:sp>
      <p:sp>
        <p:nvSpPr>
          <p:cNvPr id="9" name="Frihandsfigur 8">
            <a:extLst>
              <a:ext uri="{FF2B5EF4-FFF2-40B4-BE49-F238E27FC236}">
                <a16:creationId xmlns:a16="http://schemas.microsoft.com/office/drawing/2014/main" id="{50C097C1-CD86-0940-8537-3D957B1E01BC}"/>
              </a:ext>
            </a:extLst>
          </p:cNvPr>
          <p:cNvSpPr/>
          <p:nvPr userDrawn="1"/>
        </p:nvSpPr>
        <p:spPr>
          <a:xfrm>
            <a:off x="4575957" y="0"/>
            <a:ext cx="3040084" cy="1520042"/>
          </a:xfrm>
          <a:custGeom>
            <a:avLst/>
            <a:gdLst>
              <a:gd name="connsiteX0" fmla="*/ 0 w 3040084"/>
              <a:gd name="connsiteY0" fmla="*/ 0 h 1520042"/>
              <a:gd name="connsiteX1" fmla="*/ 3040084 w 3040084"/>
              <a:gd name="connsiteY1" fmla="*/ 0 h 1520042"/>
              <a:gd name="connsiteX2" fmla="*/ 1520042 w 3040084"/>
              <a:gd name="connsiteY2" fmla="*/ 1520042 h 1520042"/>
              <a:gd name="connsiteX3" fmla="*/ 0 w 3040084"/>
              <a:gd name="connsiteY3" fmla="*/ 0 h 1520042"/>
            </a:gdLst>
            <a:ahLst/>
            <a:cxnLst>
              <a:cxn ang="0">
                <a:pos x="connsiteX0" y="connsiteY0"/>
              </a:cxn>
              <a:cxn ang="0">
                <a:pos x="connsiteX1" y="connsiteY1"/>
              </a:cxn>
              <a:cxn ang="0">
                <a:pos x="connsiteX2" y="connsiteY2"/>
              </a:cxn>
              <a:cxn ang="0">
                <a:pos x="connsiteX3" y="connsiteY3"/>
              </a:cxn>
            </a:cxnLst>
            <a:rect l="l" t="t" r="r" b="b"/>
            <a:pathLst>
              <a:path w="3040084" h="1520042">
                <a:moveTo>
                  <a:pt x="0" y="0"/>
                </a:moveTo>
                <a:lnTo>
                  <a:pt x="3040084" y="0"/>
                </a:lnTo>
                <a:cubicBezTo>
                  <a:pt x="3040084" y="839496"/>
                  <a:pt x="2359538" y="1520042"/>
                  <a:pt x="1520042" y="1520042"/>
                </a:cubicBezTo>
                <a:cubicBezTo>
                  <a:pt x="680546" y="1520042"/>
                  <a:pt x="0" y="839496"/>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0000"/>
              </a:lnSpc>
            </a:pPr>
            <a:endParaRPr lang="sv-SE" b="0" i="0" dirty="0">
              <a:latin typeface="Georgia" panose="02040502050405020303" pitchFamily="18" charset="0"/>
            </a:endParaRPr>
          </a:p>
        </p:txBody>
      </p:sp>
      <p:sp>
        <p:nvSpPr>
          <p:cNvPr id="10" name="Platshållare för text 2">
            <a:extLst>
              <a:ext uri="{FF2B5EF4-FFF2-40B4-BE49-F238E27FC236}">
                <a16:creationId xmlns:a16="http://schemas.microsoft.com/office/drawing/2014/main" id="{A940BAD6-BE6E-8035-6532-717F5A2B53C3}"/>
              </a:ext>
            </a:extLst>
          </p:cNvPr>
          <p:cNvSpPr>
            <a:spLocks noGrp="1"/>
          </p:cNvSpPr>
          <p:nvPr>
            <p:ph type="body" idx="1" hasCustomPrompt="1"/>
          </p:nvPr>
        </p:nvSpPr>
        <p:spPr>
          <a:xfrm>
            <a:off x="6258295" y="3122196"/>
            <a:ext cx="5352348" cy="3326228"/>
          </a:xfrm>
        </p:spPr>
        <p:txBody>
          <a:bodyPr numCol="2" anchor="t" anchorCtr="0">
            <a:norm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Brödtext här</a:t>
            </a:r>
          </a:p>
        </p:txBody>
      </p:sp>
      <p:pic>
        <p:nvPicPr>
          <p:cNvPr id="8" name="Bildobjekt 7">
            <a:extLst>
              <a:ext uri="{FF2B5EF4-FFF2-40B4-BE49-F238E27FC236}">
                <a16:creationId xmlns:a16="http://schemas.microsoft.com/office/drawing/2014/main" id="{6FC64902-19ED-C256-9A03-60F74826AE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592806" y="198343"/>
            <a:ext cx="1006388" cy="936378"/>
          </a:xfrm>
          <a:prstGeom prst="rect">
            <a:avLst/>
          </a:prstGeom>
        </p:spPr>
      </p:pic>
    </p:spTree>
    <p:extLst>
      <p:ext uri="{BB962C8B-B14F-4D97-AF65-F5344CB8AC3E}">
        <p14:creationId xmlns:p14="http://schemas.microsoft.com/office/powerpoint/2010/main" val="61060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5748840"/>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8" r:id="rId3"/>
    <p:sldLayoutId id="2147483669" r:id="rId4"/>
    <p:sldLayoutId id="2147483670" r:id="rId5"/>
    <p:sldLayoutId id="2147483652" r:id="rId6"/>
    <p:sldLayoutId id="2147483672" r:id="rId7"/>
    <p:sldLayoutId id="2147483682" r:id="rId8"/>
    <p:sldLayoutId id="2147483651" r:id="rId9"/>
    <p:sldLayoutId id="2147483667" r:id="rId10"/>
    <p:sldLayoutId id="2147483671" r:id="rId11"/>
    <p:sldLayoutId id="2147483650" r:id="rId12"/>
    <p:sldLayoutId id="2147483673" r:id="rId13"/>
    <p:sldLayoutId id="2147483674" r:id="rId14"/>
    <p:sldLayoutId id="2147483656" r:id="rId15"/>
    <p:sldLayoutId id="2147483660" r:id="rId16"/>
    <p:sldLayoutId id="2147483679" r:id="rId17"/>
    <p:sldLayoutId id="2147483662" r:id="rId18"/>
    <p:sldLayoutId id="2147483661" r:id="rId19"/>
    <p:sldLayoutId id="2147483653" r:id="rId20"/>
    <p:sldLayoutId id="2147483677" r:id="rId21"/>
    <p:sldLayoutId id="2147483675" r:id="rId22"/>
    <p:sldLayoutId id="2147483678" r:id="rId23"/>
    <p:sldLayoutId id="2147483680" r:id="rId24"/>
    <p:sldLayoutId id="2147483681" r:id="rId25"/>
    <p:sldLayoutId id="2147483676" r:id="rId26"/>
    <p:sldLayoutId id="2147483664" r:id="rId27"/>
    <p:sldLayoutId id="2147483665" r:id="rId28"/>
    <p:sldLayoutId id="2147483683" r:id="rId29"/>
    <p:sldLayoutId id="2147483684" r:id="rId30"/>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a:extLst>
              <a:ext uri="{FF2B5EF4-FFF2-40B4-BE49-F238E27FC236}">
                <a16:creationId xmlns:a16="http://schemas.microsoft.com/office/drawing/2014/main" id="{6084129D-D518-EE83-900D-489FF8099E61}"/>
              </a:ext>
            </a:extLst>
          </p:cNvPr>
          <p:cNvSpPr>
            <a:spLocks noGrp="1"/>
          </p:cNvSpPr>
          <p:nvPr>
            <p:ph type="subTitle" idx="1"/>
          </p:nvPr>
        </p:nvSpPr>
        <p:spPr>
          <a:xfrm>
            <a:off x="3393597" y="3618411"/>
            <a:ext cx="5492951" cy="2587080"/>
          </a:xfrm>
        </p:spPr>
        <p:txBody>
          <a:bodyPr>
            <a:normAutofit fontScale="92500"/>
          </a:bodyPr>
          <a:lstStyle/>
          <a:p>
            <a:r>
              <a:rPr lang="sv-SE" sz="3100" i="1" dirty="0"/>
              <a:t>University of Borås – some partnerships in the global </a:t>
            </a:r>
            <a:r>
              <a:rPr lang="sv-SE" sz="3100" i="1" dirty="0" err="1"/>
              <a:t>south</a:t>
            </a:r>
            <a:endParaRPr lang="sv-SE" sz="3100" i="1" dirty="0"/>
          </a:p>
          <a:p>
            <a:r>
              <a:rPr lang="sv-SE" sz="1900" i="1" dirty="0"/>
              <a:t>Ellinor Skaremyr, Getahun </a:t>
            </a:r>
            <a:r>
              <a:rPr lang="sv-SE" sz="1900" i="1" dirty="0" err="1"/>
              <a:t>Yacob</a:t>
            </a:r>
            <a:r>
              <a:rPr lang="sv-SE" sz="1900" i="1" dirty="0"/>
              <a:t> Abraham, Veronica Trépagny</a:t>
            </a:r>
          </a:p>
          <a:p>
            <a:endParaRPr lang="sv-SE" sz="3100" i="1" dirty="0"/>
          </a:p>
          <a:p>
            <a:pPr>
              <a:lnSpc>
                <a:spcPct val="110000"/>
              </a:lnSpc>
            </a:pPr>
            <a:endParaRPr lang="sv-SE" dirty="0"/>
          </a:p>
        </p:txBody>
      </p:sp>
      <p:sp>
        <p:nvSpPr>
          <p:cNvPr id="4" name="Rubrik 3">
            <a:extLst>
              <a:ext uri="{FF2B5EF4-FFF2-40B4-BE49-F238E27FC236}">
                <a16:creationId xmlns:a16="http://schemas.microsoft.com/office/drawing/2014/main" id="{664CC903-720A-3B1F-18FE-D25B25E2FD24}"/>
              </a:ext>
            </a:extLst>
          </p:cNvPr>
          <p:cNvSpPr>
            <a:spLocks noGrp="1"/>
          </p:cNvSpPr>
          <p:nvPr>
            <p:ph type="ctrTitle"/>
          </p:nvPr>
        </p:nvSpPr>
        <p:spPr>
          <a:xfrm>
            <a:off x="2588821" y="1517515"/>
            <a:ext cx="7014358" cy="1866900"/>
          </a:xfrm>
        </p:spPr>
        <p:txBody>
          <a:bodyPr/>
          <a:lstStyle/>
          <a:p>
            <a:r>
              <a:rPr lang="sv-SE" dirty="0"/>
              <a:t>GLOSS kick off meeting</a:t>
            </a:r>
            <a:br>
              <a:rPr lang="sv-SE" dirty="0"/>
            </a:br>
            <a:r>
              <a:rPr lang="sv-SE" dirty="0"/>
              <a:t>29-30 September 2022</a:t>
            </a:r>
          </a:p>
        </p:txBody>
      </p:sp>
    </p:spTree>
    <p:extLst>
      <p:ext uri="{BB962C8B-B14F-4D97-AF65-F5344CB8AC3E}">
        <p14:creationId xmlns:p14="http://schemas.microsoft.com/office/powerpoint/2010/main" val="45496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F573329F-ABD6-44F6-B92D-771F72536F52}"/>
              </a:ext>
            </a:extLst>
          </p:cNvPr>
          <p:cNvSpPr/>
          <p:nvPr/>
        </p:nvSpPr>
        <p:spPr>
          <a:xfrm>
            <a:off x="-3832697" y="-569068"/>
            <a:ext cx="8501975" cy="7996136"/>
          </a:xfrm>
          <a:prstGeom prst="flowChartConnector">
            <a:avLst/>
          </a:prstGeom>
          <a:noFill/>
          <a:ln>
            <a:solidFill>
              <a:srgbClr val="152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a:xfrm>
            <a:off x="914400" y="0"/>
            <a:ext cx="3365500" cy="6858000"/>
          </a:xfrm>
        </p:spPr>
        <p:txBody>
          <a:bodyPr anchor="ctr"/>
          <a:lstStyle/>
          <a:p>
            <a:pPr algn="r"/>
            <a:r>
              <a:rPr lang="sv-SE" sz="3200" i="1" dirty="0"/>
              <a:t>Challenges and opportunities</a:t>
            </a:r>
            <a:endParaRPr lang="sv-SE" sz="3200" i="1" dirty="0">
              <a:solidFill>
                <a:srgbClr val="152838"/>
              </a:solidFill>
            </a:endParaRPr>
          </a:p>
        </p:txBody>
      </p:sp>
      <p:sp>
        <p:nvSpPr>
          <p:cNvPr id="7" name="TextBox 6">
            <a:extLst>
              <a:ext uri="{FF2B5EF4-FFF2-40B4-BE49-F238E27FC236}">
                <a16:creationId xmlns:a16="http://schemas.microsoft.com/office/drawing/2014/main" id="{310302D8-F0EA-4A9A-889E-10197EAF2F48}"/>
              </a:ext>
            </a:extLst>
          </p:cNvPr>
          <p:cNvSpPr txBox="1"/>
          <p:nvPr/>
        </p:nvSpPr>
        <p:spPr>
          <a:xfrm>
            <a:off x="5689600" y="974743"/>
            <a:ext cx="5499100" cy="5847755"/>
          </a:xfrm>
          <a:prstGeom prst="rect">
            <a:avLst/>
          </a:prstGeom>
          <a:noFill/>
        </p:spPr>
        <p:txBody>
          <a:bodyPr wrap="square" rtlCol="0" anchor="ctr">
            <a:spAutoFit/>
          </a:bodyPr>
          <a:lstStyle/>
          <a:p>
            <a:pPr marL="285750" indent="-285750">
              <a:buFont typeface="Arial" panose="020B0604020202020204" pitchFamily="34" charset="0"/>
              <a:buChar char="•"/>
            </a:pPr>
            <a:endParaRPr lang="sv-SE" sz="2200" dirty="0">
              <a:solidFill>
                <a:srgbClr val="152838"/>
              </a:solidFill>
            </a:endParaRPr>
          </a:p>
          <a:p>
            <a:pPr marL="285750" indent="-285750">
              <a:buFont typeface="Arial" panose="020B0604020202020204" pitchFamily="34" charset="0"/>
              <a:buChar char="•"/>
            </a:pPr>
            <a:endParaRPr lang="sv-SE" sz="2200" dirty="0">
              <a:solidFill>
                <a:srgbClr val="152838"/>
              </a:solidFill>
            </a:endParaRPr>
          </a:p>
          <a:p>
            <a:r>
              <a:rPr lang="sv-SE" sz="2200" dirty="0">
                <a:solidFill>
                  <a:srgbClr val="152838"/>
                </a:solidFill>
              </a:rPr>
              <a:t>ADMINISTRATIVE</a:t>
            </a:r>
          </a:p>
          <a:p>
            <a:pPr marL="342900" indent="-342900">
              <a:buFont typeface="Arial" panose="020B0604020202020204" pitchFamily="34" charset="0"/>
              <a:buChar char="•"/>
            </a:pPr>
            <a:r>
              <a:rPr lang="en-GB" sz="2200" dirty="0">
                <a:solidFill>
                  <a:srgbClr val="152838"/>
                </a:solidFill>
              </a:rPr>
              <a:t>Educational systems</a:t>
            </a:r>
          </a:p>
          <a:p>
            <a:pPr marL="342900" indent="-342900">
              <a:buFont typeface="Arial" panose="020B0604020202020204" pitchFamily="34" charset="0"/>
              <a:buChar char="•"/>
            </a:pPr>
            <a:r>
              <a:rPr lang="en-GB" sz="2200" dirty="0">
                <a:solidFill>
                  <a:srgbClr val="152838"/>
                </a:solidFill>
              </a:rPr>
              <a:t>Teacher training vs. pre-school teacher training</a:t>
            </a:r>
          </a:p>
          <a:p>
            <a:pPr marL="342900" indent="-342900">
              <a:buFont typeface="Arial" panose="020B0604020202020204" pitchFamily="34" charset="0"/>
              <a:buChar char="•"/>
            </a:pPr>
            <a:r>
              <a:rPr lang="en-GB" sz="2200" dirty="0">
                <a:solidFill>
                  <a:srgbClr val="152838"/>
                </a:solidFill>
              </a:rPr>
              <a:t>Curricula</a:t>
            </a:r>
          </a:p>
          <a:p>
            <a:pPr marL="342900" indent="-342900">
              <a:buFont typeface="Arial" panose="020B0604020202020204" pitchFamily="34" charset="0"/>
              <a:buChar char="•"/>
            </a:pPr>
            <a:r>
              <a:rPr lang="en-GB" sz="2200" dirty="0">
                <a:solidFill>
                  <a:srgbClr val="152838"/>
                </a:solidFill>
              </a:rPr>
              <a:t>Mobility windows</a:t>
            </a:r>
          </a:p>
          <a:p>
            <a:pPr marL="342900" indent="-342900">
              <a:buFont typeface="Arial" panose="020B0604020202020204" pitchFamily="34" charset="0"/>
              <a:buChar char="•"/>
            </a:pPr>
            <a:r>
              <a:rPr lang="en-GB" sz="2200" dirty="0">
                <a:solidFill>
                  <a:srgbClr val="152838"/>
                </a:solidFill>
              </a:rPr>
              <a:t>Semester planning and dates</a:t>
            </a:r>
          </a:p>
          <a:p>
            <a:pPr marL="342900" indent="-342900">
              <a:buFont typeface="Arial" panose="020B0604020202020204" pitchFamily="34" charset="0"/>
              <a:buChar char="•"/>
            </a:pPr>
            <a:r>
              <a:rPr lang="en-GB" sz="2200" dirty="0">
                <a:solidFill>
                  <a:srgbClr val="152838"/>
                </a:solidFill>
              </a:rPr>
              <a:t>Credit recognition – courses and internship</a:t>
            </a:r>
          </a:p>
          <a:p>
            <a:endParaRPr lang="en-GB" sz="2200" dirty="0">
              <a:solidFill>
                <a:srgbClr val="152838"/>
              </a:solidFill>
            </a:endParaRPr>
          </a:p>
          <a:p>
            <a:r>
              <a:rPr lang="en-GB" sz="2200" dirty="0">
                <a:solidFill>
                  <a:srgbClr val="152838"/>
                </a:solidFill>
              </a:rPr>
              <a:t>OTHER</a:t>
            </a:r>
          </a:p>
          <a:p>
            <a:pPr marL="342900" indent="-342900">
              <a:buFont typeface="Arial" panose="020B0604020202020204" pitchFamily="34" charset="0"/>
              <a:buChar char="•"/>
            </a:pPr>
            <a:r>
              <a:rPr lang="en-GB" sz="2200" dirty="0">
                <a:solidFill>
                  <a:srgbClr val="152838"/>
                </a:solidFill>
              </a:rPr>
              <a:t>Relations inside and outside of campus</a:t>
            </a:r>
          </a:p>
          <a:p>
            <a:pPr marL="342900" indent="-342900">
              <a:buFont typeface="Arial" panose="020B0604020202020204" pitchFamily="34" charset="0"/>
              <a:buChar char="•"/>
            </a:pPr>
            <a:r>
              <a:rPr lang="en-GB" sz="2200" b="1" dirty="0">
                <a:solidFill>
                  <a:srgbClr val="152838"/>
                </a:solidFill>
              </a:rPr>
              <a:t>Reciprocity -- students </a:t>
            </a:r>
          </a:p>
          <a:p>
            <a:pPr marL="342900" indent="-342900">
              <a:buFont typeface="Arial" panose="020B0604020202020204" pitchFamily="34" charset="0"/>
              <a:buChar char="•"/>
            </a:pPr>
            <a:endParaRPr lang="en-GB" sz="2200" dirty="0">
              <a:solidFill>
                <a:srgbClr val="152838"/>
              </a:solidFill>
            </a:endParaRPr>
          </a:p>
          <a:p>
            <a:pPr marL="285750" indent="-285750">
              <a:buFont typeface="Arial" panose="020B0604020202020204" pitchFamily="34" charset="0"/>
              <a:buChar char="•"/>
            </a:pPr>
            <a:endParaRPr lang="sv-SE" sz="2200" dirty="0">
              <a:solidFill>
                <a:srgbClr val="152838"/>
              </a:solidFill>
            </a:endParaRPr>
          </a:p>
        </p:txBody>
      </p:sp>
    </p:spTree>
    <p:extLst>
      <p:ext uri="{BB962C8B-B14F-4D97-AF65-F5344CB8AC3E}">
        <p14:creationId xmlns:p14="http://schemas.microsoft.com/office/powerpoint/2010/main" val="220647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4F66D0A-401E-C4CE-5E22-67877969D5DB}"/>
              </a:ext>
            </a:extLst>
          </p:cNvPr>
          <p:cNvSpPr>
            <a:spLocks noGrp="1"/>
          </p:cNvSpPr>
          <p:nvPr>
            <p:ph type="ctrTitle"/>
          </p:nvPr>
        </p:nvSpPr>
        <p:spPr>
          <a:xfrm>
            <a:off x="2588821" y="1808162"/>
            <a:ext cx="7014358" cy="3602037"/>
          </a:xfrm>
        </p:spPr>
        <p:txBody>
          <a:bodyPr/>
          <a:lstStyle/>
          <a:p>
            <a:r>
              <a:rPr lang="en-US" dirty="0"/>
              <a:t>Thank you!</a:t>
            </a:r>
          </a:p>
        </p:txBody>
      </p:sp>
    </p:spTree>
    <p:extLst>
      <p:ext uri="{BB962C8B-B14F-4D97-AF65-F5344CB8AC3E}">
        <p14:creationId xmlns:p14="http://schemas.microsoft.com/office/powerpoint/2010/main" val="197597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CCA784F-62C6-0247-8B7F-AE65169B231F}"/>
              </a:ext>
            </a:extLst>
          </p:cNvPr>
          <p:cNvSpPr>
            <a:spLocks noGrp="1"/>
          </p:cNvSpPr>
          <p:nvPr>
            <p:ph idx="1"/>
          </p:nvPr>
        </p:nvSpPr>
        <p:spPr>
          <a:xfrm>
            <a:off x="6096000" y="2090057"/>
            <a:ext cx="5624945" cy="3595189"/>
          </a:xfrm>
        </p:spPr>
        <p:txBody>
          <a:bodyPr>
            <a:normAutofit/>
          </a:bodyPr>
          <a:lstStyle/>
          <a:p>
            <a:pPr>
              <a:lnSpc>
                <a:spcPct val="110000"/>
              </a:lnSpc>
              <a:buClr>
                <a:schemeClr val="accent1"/>
              </a:buClr>
            </a:pPr>
            <a:r>
              <a:rPr lang="sv-SE" dirty="0" err="1"/>
              <a:t>Library</a:t>
            </a:r>
            <a:r>
              <a:rPr lang="sv-SE" dirty="0"/>
              <a:t> and Information Science</a:t>
            </a:r>
          </a:p>
          <a:p>
            <a:pPr>
              <a:lnSpc>
                <a:spcPct val="110000"/>
              </a:lnSpc>
              <a:buClr>
                <a:schemeClr val="accent1"/>
              </a:buClr>
            </a:pPr>
            <a:r>
              <a:rPr lang="sv-SE" dirty="0" err="1"/>
              <a:t>Behavioural</a:t>
            </a:r>
            <a:r>
              <a:rPr lang="sv-SE" dirty="0"/>
              <a:t> and </a:t>
            </a:r>
            <a:r>
              <a:rPr lang="sv-SE" dirty="0" err="1"/>
              <a:t>Education</a:t>
            </a:r>
            <a:r>
              <a:rPr lang="sv-SE" dirty="0"/>
              <a:t> Sciences</a:t>
            </a:r>
          </a:p>
          <a:p>
            <a:pPr>
              <a:lnSpc>
                <a:spcPct val="110000"/>
              </a:lnSpc>
              <a:buClr>
                <a:schemeClr val="accent1"/>
              </a:buClr>
            </a:pPr>
            <a:r>
              <a:rPr lang="sv-SE" dirty="0"/>
              <a:t>Business and </a:t>
            </a:r>
            <a:r>
              <a:rPr lang="sv-SE" dirty="0" err="1"/>
              <a:t>Informatics</a:t>
            </a:r>
            <a:endParaRPr lang="sv-SE" dirty="0"/>
          </a:p>
          <a:p>
            <a:pPr>
              <a:lnSpc>
                <a:spcPct val="110000"/>
              </a:lnSpc>
              <a:buClr>
                <a:schemeClr val="accent1"/>
              </a:buClr>
            </a:pPr>
            <a:r>
              <a:rPr lang="sv-SE" dirty="0" err="1"/>
              <a:t>Engineering</a:t>
            </a:r>
            <a:endParaRPr lang="sv-SE" dirty="0"/>
          </a:p>
          <a:p>
            <a:pPr>
              <a:lnSpc>
                <a:spcPct val="110000"/>
              </a:lnSpc>
              <a:buClr>
                <a:schemeClr val="accent1"/>
              </a:buClr>
            </a:pPr>
            <a:r>
              <a:rPr lang="sv-SE" dirty="0"/>
              <a:t>Fashion and </a:t>
            </a:r>
            <a:r>
              <a:rPr lang="sv-SE" dirty="0" err="1"/>
              <a:t>Textile</a:t>
            </a:r>
            <a:r>
              <a:rPr lang="sv-SE" dirty="0"/>
              <a:t> Studies</a:t>
            </a:r>
          </a:p>
          <a:p>
            <a:pPr>
              <a:lnSpc>
                <a:spcPct val="110000"/>
              </a:lnSpc>
              <a:buClr>
                <a:schemeClr val="accent1"/>
              </a:buClr>
            </a:pPr>
            <a:r>
              <a:rPr lang="sv-SE" dirty="0"/>
              <a:t>Health Sciences</a:t>
            </a:r>
          </a:p>
          <a:p>
            <a:pPr>
              <a:lnSpc>
                <a:spcPct val="110000"/>
              </a:lnSpc>
              <a:buClr>
                <a:schemeClr val="accent1"/>
              </a:buClr>
            </a:pPr>
            <a:r>
              <a:rPr lang="sv-SE" dirty="0"/>
              <a:t>Police </a:t>
            </a:r>
            <a:r>
              <a:rPr lang="sv-SE" dirty="0" err="1"/>
              <a:t>Education</a:t>
            </a:r>
            <a:endParaRPr lang="sv-SE" dirty="0"/>
          </a:p>
        </p:txBody>
      </p:sp>
      <p:sp>
        <p:nvSpPr>
          <p:cNvPr id="2" name="Rubrik 1">
            <a:extLst>
              <a:ext uri="{FF2B5EF4-FFF2-40B4-BE49-F238E27FC236}">
                <a16:creationId xmlns:a16="http://schemas.microsoft.com/office/drawing/2014/main" id="{6542AEE9-7B82-3B43-BB28-3DD38B62E0C7}"/>
              </a:ext>
            </a:extLst>
          </p:cNvPr>
          <p:cNvSpPr>
            <a:spLocks noGrp="1"/>
          </p:cNvSpPr>
          <p:nvPr>
            <p:ph type="title"/>
          </p:nvPr>
        </p:nvSpPr>
        <p:spPr>
          <a:xfrm>
            <a:off x="471056" y="1051560"/>
            <a:ext cx="3803764" cy="4812029"/>
          </a:xfrm>
        </p:spPr>
        <p:txBody>
          <a:bodyPr>
            <a:normAutofit/>
          </a:bodyPr>
          <a:lstStyle/>
          <a:p>
            <a:pPr algn="r">
              <a:lnSpc>
                <a:spcPct val="100000"/>
              </a:lnSpc>
            </a:pPr>
            <a:r>
              <a:rPr lang="sv-SE" sz="4200" dirty="0"/>
              <a:t>University </a:t>
            </a:r>
            <a:r>
              <a:rPr lang="sv-SE" sz="4200" dirty="0" err="1"/>
              <a:t>of</a:t>
            </a:r>
            <a:r>
              <a:rPr lang="sv-SE" sz="4200" dirty="0"/>
              <a:t> Borås areas </a:t>
            </a:r>
            <a:r>
              <a:rPr lang="sv-SE" sz="4200" dirty="0" err="1"/>
              <a:t>of</a:t>
            </a:r>
            <a:r>
              <a:rPr lang="sv-SE" sz="4200" dirty="0"/>
              <a:t> </a:t>
            </a:r>
            <a:r>
              <a:rPr lang="sv-SE" sz="4200" i="1" dirty="0"/>
              <a:t>education</a:t>
            </a:r>
          </a:p>
        </p:txBody>
      </p:sp>
    </p:spTree>
    <p:extLst>
      <p:ext uri="{BB962C8B-B14F-4D97-AF65-F5344CB8AC3E}">
        <p14:creationId xmlns:p14="http://schemas.microsoft.com/office/powerpoint/2010/main" val="87944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12BECF-E1CD-9343-B2F8-664E2AFB1A61}"/>
              </a:ext>
            </a:extLst>
          </p:cNvPr>
          <p:cNvSpPr>
            <a:spLocks noGrp="1"/>
          </p:cNvSpPr>
          <p:nvPr>
            <p:ph type="title"/>
          </p:nvPr>
        </p:nvSpPr>
        <p:spPr>
          <a:xfrm>
            <a:off x="977628" y="1051560"/>
            <a:ext cx="3457212" cy="4480559"/>
          </a:xfrm>
        </p:spPr>
        <p:txBody>
          <a:bodyPr>
            <a:noAutofit/>
          </a:bodyPr>
          <a:lstStyle/>
          <a:p>
            <a:pPr algn="r" fontAlgn="auto">
              <a:spcAft>
                <a:spcPts val="0"/>
              </a:spcAft>
              <a:defRPr/>
            </a:pPr>
            <a:r>
              <a:rPr lang="sv-SE" i="1" dirty="0"/>
              <a:t>Some </a:t>
            </a:r>
            <a:r>
              <a:rPr lang="sv-SE" i="1" dirty="0" err="1"/>
              <a:t>numbers</a:t>
            </a:r>
            <a:endParaRPr lang="sv-SE" dirty="0"/>
          </a:p>
        </p:txBody>
      </p:sp>
      <p:sp>
        <p:nvSpPr>
          <p:cNvPr id="3" name="Platshållare för innehåll 2">
            <a:extLst>
              <a:ext uri="{FF2B5EF4-FFF2-40B4-BE49-F238E27FC236}">
                <a16:creationId xmlns:a16="http://schemas.microsoft.com/office/drawing/2014/main" id="{AA1041B2-02FD-8C4E-8494-E9967A5AD6A4}"/>
              </a:ext>
            </a:extLst>
          </p:cNvPr>
          <p:cNvSpPr>
            <a:spLocks noGrp="1"/>
          </p:cNvSpPr>
          <p:nvPr>
            <p:ph type="body" idx="1"/>
          </p:nvPr>
        </p:nvSpPr>
        <p:spPr>
          <a:xfrm>
            <a:off x="5749291" y="1988820"/>
            <a:ext cx="5971654" cy="4366260"/>
          </a:xfrm>
        </p:spPr>
        <p:txBody>
          <a:bodyPr anchor="ctr">
            <a:normAutofit fontScale="70000" lnSpcReduction="20000"/>
          </a:bodyPr>
          <a:lstStyle/>
          <a:p>
            <a:pPr algn="l"/>
            <a:r>
              <a:rPr lang="en-US" sz="2300" b="1" i="0" dirty="0">
                <a:solidFill>
                  <a:srgbClr val="152938"/>
                </a:solidFill>
                <a:effectLst/>
              </a:rPr>
              <a:t>Students</a:t>
            </a:r>
          </a:p>
          <a:p>
            <a:pPr algn="l"/>
            <a:r>
              <a:rPr lang="en-US" sz="2300" b="0" i="0" dirty="0">
                <a:solidFill>
                  <a:srgbClr val="152938"/>
                </a:solidFill>
                <a:effectLst/>
              </a:rPr>
              <a:t>Registered students: about 18,300</a:t>
            </a:r>
            <a:br>
              <a:rPr lang="en-US" sz="2300" b="0" i="0" dirty="0">
                <a:solidFill>
                  <a:srgbClr val="152938"/>
                </a:solidFill>
                <a:effectLst/>
              </a:rPr>
            </a:br>
            <a:r>
              <a:rPr lang="en-US" sz="2300" b="0" i="0" dirty="0">
                <a:solidFill>
                  <a:srgbClr val="152938"/>
                </a:solidFill>
                <a:effectLst/>
              </a:rPr>
              <a:t>Full-time equivalent students: 6,736</a:t>
            </a:r>
          </a:p>
          <a:p>
            <a:pPr algn="l"/>
            <a:r>
              <a:rPr lang="en-US" sz="2300" b="0" i="0" dirty="0">
                <a:solidFill>
                  <a:srgbClr val="152938"/>
                </a:solidFill>
                <a:effectLst/>
              </a:rPr>
              <a:t>Breakdown by level</a:t>
            </a:r>
          </a:p>
          <a:p>
            <a:pPr algn="l"/>
            <a:r>
              <a:rPr lang="en-US" sz="2300" b="0" i="0" dirty="0">
                <a:solidFill>
                  <a:srgbClr val="152938"/>
                </a:solidFill>
                <a:effectLst/>
              </a:rPr>
              <a:t>Bachelor’s level: 86%</a:t>
            </a:r>
            <a:br>
              <a:rPr lang="en-US" sz="2300" b="0" i="0" dirty="0">
                <a:solidFill>
                  <a:srgbClr val="152938"/>
                </a:solidFill>
                <a:effectLst/>
              </a:rPr>
            </a:br>
            <a:r>
              <a:rPr lang="en-US" sz="2300" b="0" i="0" dirty="0">
                <a:solidFill>
                  <a:srgbClr val="152938"/>
                </a:solidFill>
                <a:effectLst/>
              </a:rPr>
              <a:t>Master’s level: 14%</a:t>
            </a:r>
          </a:p>
          <a:p>
            <a:pPr algn="l"/>
            <a:r>
              <a:rPr lang="en-US" sz="2300" b="1" i="0" dirty="0">
                <a:solidFill>
                  <a:srgbClr val="152938"/>
                </a:solidFill>
                <a:effectLst/>
              </a:rPr>
              <a:t>Employees</a:t>
            </a:r>
          </a:p>
          <a:p>
            <a:pPr algn="l"/>
            <a:r>
              <a:rPr lang="en-US" sz="2300" b="0" i="0" dirty="0">
                <a:solidFill>
                  <a:srgbClr val="152938"/>
                </a:solidFill>
                <a:effectLst/>
              </a:rPr>
              <a:t>Number of employees: 803 (of which 63% are women and 37% are men)</a:t>
            </a:r>
            <a:br>
              <a:rPr lang="en-US" sz="2300" b="0" i="0" dirty="0">
                <a:solidFill>
                  <a:srgbClr val="152938"/>
                </a:solidFill>
                <a:effectLst/>
              </a:rPr>
            </a:br>
            <a:r>
              <a:rPr lang="en-US" sz="2300" b="0" i="0" dirty="0">
                <a:solidFill>
                  <a:srgbClr val="152938"/>
                </a:solidFill>
                <a:effectLst/>
              </a:rPr>
              <a:t>Number of teaching staff: 482 (of which 55% are doctoral students)</a:t>
            </a:r>
          </a:p>
          <a:p>
            <a:pPr algn="l"/>
            <a:r>
              <a:rPr lang="en-US" sz="2300" b="1" i="0" dirty="0">
                <a:solidFill>
                  <a:srgbClr val="152938"/>
                </a:solidFill>
                <a:effectLst/>
              </a:rPr>
              <a:t>Research</a:t>
            </a:r>
          </a:p>
          <a:p>
            <a:pPr algn="l"/>
            <a:r>
              <a:rPr lang="en-US" sz="2300" b="0" i="0" dirty="0">
                <a:solidFill>
                  <a:srgbClr val="152938"/>
                </a:solidFill>
                <a:effectLst/>
              </a:rPr>
              <a:t>Number of professors: 48 (of which 33% are women and 67% are men)</a:t>
            </a:r>
            <a:br>
              <a:rPr lang="en-US" sz="2300" b="0" i="0" dirty="0">
                <a:solidFill>
                  <a:srgbClr val="152938"/>
                </a:solidFill>
                <a:effectLst/>
              </a:rPr>
            </a:br>
            <a:r>
              <a:rPr lang="en-US" sz="2300" b="0" i="0" dirty="0">
                <a:solidFill>
                  <a:srgbClr val="152938"/>
                </a:solidFill>
                <a:effectLst/>
              </a:rPr>
              <a:t>Number of doctoral students: 65 (of which 72% are women and 28% are men)</a:t>
            </a:r>
            <a:br>
              <a:rPr lang="en-US" sz="2300" b="0" i="0" dirty="0">
                <a:solidFill>
                  <a:srgbClr val="152938"/>
                </a:solidFill>
                <a:effectLst/>
              </a:rPr>
            </a:br>
            <a:r>
              <a:rPr lang="en-US" sz="2300" b="0" i="0" dirty="0">
                <a:solidFill>
                  <a:srgbClr val="152938"/>
                </a:solidFill>
                <a:effectLst/>
              </a:rPr>
              <a:t>Number of doctoral theses: 19 (16 granted by the university)</a:t>
            </a:r>
          </a:p>
          <a:p>
            <a:pPr algn="l"/>
            <a:endParaRPr lang="en-US" sz="2000" b="0" i="0" dirty="0">
              <a:solidFill>
                <a:srgbClr val="152938"/>
              </a:solidFill>
              <a:effectLst/>
            </a:endParaRPr>
          </a:p>
        </p:txBody>
      </p:sp>
      <p:sp>
        <p:nvSpPr>
          <p:cNvPr id="5" name="Rubrik 1">
            <a:extLst>
              <a:ext uri="{FF2B5EF4-FFF2-40B4-BE49-F238E27FC236}">
                <a16:creationId xmlns:a16="http://schemas.microsoft.com/office/drawing/2014/main" id="{147E8B6A-689D-E3A9-3A5A-79552AB6C887}"/>
              </a:ext>
            </a:extLst>
          </p:cNvPr>
          <p:cNvSpPr txBox="1">
            <a:spLocks/>
          </p:cNvSpPr>
          <p:nvPr/>
        </p:nvSpPr>
        <p:spPr>
          <a:xfrm>
            <a:off x="471056" y="4917598"/>
            <a:ext cx="3457212" cy="726638"/>
          </a:xfrm>
          <a:prstGeom prst="rect">
            <a:avLst/>
          </a:prstGeom>
        </p:spPr>
        <p:txBody>
          <a:bodyPr vert="horz" lIns="91440" tIns="45720" rIns="91440" bIns="45720" rtlCol="0" anchor="t" anchorCtr="0">
            <a:normAutofit/>
          </a:bodyPr>
          <a:lstStyle>
            <a:lvl1pPr algn="l" defTabSz="914400" rtl="0" eaLnBrk="1" latinLnBrk="0" hangingPunct="1">
              <a:lnSpc>
                <a:spcPct val="100000"/>
              </a:lnSpc>
              <a:spcBef>
                <a:spcPct val="0"/>
              </a:spcBef>
              <a:buNone/>
              <a:defRPr sz="3800" b="0" i="0" kern="1200">
                <a:solidFill>
                  <a:schemeClr val="bg1"/>
                </a:solidFill>
                <a:latin typeface="Harriet Text" panose="02000000000000000000" pitchFamily="2" charset="77"/>
                <a:ea typeface="+mj-ea"/>
                <a:cs typeface="+mj-cs"/>
              </a:defRPr>
            </a:lvl1pPr>
          </a:lstStyle>
          <a:p>
            <a:endParaRPr lang="sv-SE" sz="1400" dirty="0"/>
          </a:p>
        </p:txBody>
      </p:sp>
    </p:spTree>
    <p:extLst>
      <p:ext uri="{BB962C8B-B14F-4D97-AF65-F5344CB8AC3E}">
        <p14:creationId xmlns:p14="http://schemas.microsoft.com/office/powerpoint/2010/main" val="176320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F573329F-ABD6-44F6-B92D-771F72536F52}"/>
              </a:ext>
            </a:extLst>
          </p:cNvPr>
          <p:cNvSpPr/>
          <p:nvPr/>
        </p:nvSpPr>
        <p:spPr>
          <a:xfrm>
            <a:off x="-3832697" y="-569068"/>
            <a:ext cx="8501975" cy="7996136"/>
          </a:xfrm>
          <a:prstGeom prst="flowChartConnector">
            <a:avLst/>
          </a:prstGeom>
          <a:noFill/>
          <a:ln>
            <a:solidFill>
              <a:srgbClr val="152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a:xfrm>
            <a:off x="285750" y="0"/>
            <a:ext cx="3994150" cy="6858000"/>
          </a:xfrm>
        </p:spPr>
        <p:txBody>
          <a:bodyPr anchor="ctr"/>
          <a:lstStyle/>
          <a:p>
            <a:pPr algn="r"/>
            <a:r>
              <a:rPr lang="sv-SE" sz="3200" i="1" dirty="0">
                <a:solidFill>
                  <a:srgbClr val="152838"/>
                </a:solidFill>
              </a:rPr>
              <a:t>Internationalisation at the University </a:t>
            </a:r>
            <a:r>
              <a:rPr lang="sv-SE" sz="3200" i="1" dirty="0" err="1">
                <a:solidFill>
                  <a:srgbClr val="152838"/>
                </a:solidFill>
              </a:rPr>
              <a:t>of</a:t>
            </a:r>
            <a:r>
              <a:rPr lang="sv-SE" sz="3200" i="1" dirty="0">
                <a:solidFill>
                  <a:srgbClr val="152838"/>
                </a:solidFill>
              </a:rPr>
              <a:t> Borås</a:t>
            </a:r>
          </a:p>
        </p:txBody>
      </p:sp>
      <p:sp>
        <p:nvSpPr>
          <p:cNvPr id="7" name="TextBox 6">
            <a:extLst>
              <a:ext uri="{FF2B5EF4-FFF2-40B4-BE49-F238E27FC236}">
                <a16:creationId xmlns:a16="http://schemas.microsoft.com/office/drawing/2014/main" id="{310302D8-F0EA-4A9A-889E-10197EAF2F48}"/>
              </a:ext>
            </a:extLst>
          </p:cNvPr>
          <p:cNvSpPr txBox="1"/>
          <p:nvPr/>
        </p:nvSpPr>
        <p:spPr>
          <a:xfrm>
            <a:off x="5074920" y="1652928"/>
            <a:ext cx="7117080" cy="5016758"/>
          </a:xfrm>
          <a:prstGeom prst="rect">
            <a:avLst/>
          </a:prstGeom>
          <a:noFill/>
        </p:spPr>
        <p:txBody>
          <a:bodyPr wrap="square" rtlCol="0" anchor="ctr">
            <a:spAutoFit/>
          </a:bodyPr>
          <a:lstStyle/>
          <a:p>
            <a:pPr algn="l">
              <a:buFont typeface="Arial" panose="020B0604020202020204" pitchFamily="34" charset="0"/>
              <a:buChar char="•"/>
            </a:pPr>
            <a:r>
              <a:rPr lang="en-US" sz="2000" b="0" i="0" dirty="0">
                <a:solidFill>
                  <a:srgbClr val="152938"/>
                </a:solidFill>
                <a:effectLst/>
              </a:rPr>
              <a:t>The University of </a:t>
            </a:r>
            <a:r>
              <a:rPr lang="en-US" sz="2000" b="0" i="0" dirty="0" err="1">
                <a:solidFill>
                  <a:srgbClr val="152938"/>
                </a:solidFill>
                <a:effectLst/>
              </a:rPr>
              <a:t>Borås</a:t>
            </a:r>
            <a:r>
              <a:rPr lang="en-US" sz="2000" b="0" i="0" dirty="0">
                <a:solidFill>
                  <a:srgbClr val="152938"/>
                </a:solidFill>
                <a:effectLst/>
              </a:rPr>
              <a:t> is an internationally attractive higher education institution where </a:t>
            </a:r>
            <a:r>
              <a:rPr lang="en-US" sz="2000" b="0" i="0" dirty="0" err="1">
                <a:solidFill>
                  <a:srgbClr val="152938"/>
                </a:solidFill>
                <a:effectLst/>
              </a:rPr>
              <a:t>internationalisation</a:t>
            </a:r>
            <a:r>
              <a:rPr lang="en-US" sz="2000" b="0" i="0" dirty="0">
                <a:solidFill>
                  <a:srgbClr val="152938"/>
                </a:solidFill>
                <a:effectLst/>
              </a:rPr>
              <a:t> contributes to high quality education and research.</a:t>
            </a:r>
          </a:p>
          <a:p>
            <a:pPr algn="l">
              <a:buFont typeface="Arial" panose="020B0604020202020204" pitchFamily="34" charset="0"/>
              <a:buChar char="•"/>
            </a:pPr>
            <a:r>
              <a:rPr lang="en-US" sz="2000" b="0" i="0" dirty="0">
                <a:solidFill>
                  <a:srgbClr val="152938"/>
                </a:solidFill>
                <a:effectLst/>
              </a:rPr>
              <a:t>The University of </a:t>
            </a:r>
            <a:r>
              <a:rPr lang="en-US" sz="2000" b="0" i="0" dirty="0" err="1">
                <a:solidFill>
                  <a:srgbClr val="152938"/>
                </a:solidFill>
                <a:effectLst/>
              </a:rPr>
              <a:t>Borås</a:t>
            </a:r>
            <a:r>
              <a:rPr lang="en-US" sz="2000" b="0" i="0" dirty="0">
                <a:solidFill>
                  <a:srgbClr val="152938"/>
                </a:solidFill>
                <a:effectLst/>
              </a:rPr>
              <a:t> is an active partner in international knowledge development, which equips students and employees to contribute to sustainable development.</a:t>
            </a:r>
          </a:p>
          <a:p>
            <a:pPr algn="l">
              <a:buFont typeface="Arial" panose="020B0604020202020204" pitchFamily="34" charset="0"/>
              <a:buChar char="•"/>
            </a:pPr>
            <a:endParaRPr lang="en-US" sz="2000" b="0" i="0" dirty="0">
              <a:solidFill>
                <a:srgbClr val="152938"/>
              </a:solidFill>
              <a:effectLst/>
            </a:endParaRPr>
          </a:p>
          <a:p>
            <a:pPr algn="l"/>
            <a:r>
              <a:rPr lang="en-US" sz="2000" b="0" i="0" dirty="0">
                <a:solidFill>
                  <a:srgbClr val="152938"/>
                </a:solidFill>
                <a:effectLst/>
              </a:rPr>
              <a:t>The goals are achieved by:</a:t>
            </a:r>
          </a:p>
          <a:p>
            <a:pPr lvl="1">
              <a:buFont typeface="Arial" panose="020B0604020202020204" pitchFamily="34" charset="0"/>
              <a:buChar char="•"/>
            </a:pPr>
            <a:r>
              <a:rPr lang="en-US" sz="2000" b="0" i="0" dirty="0">
                <a:solidFill>
                  <a:srgbClr val="152938"/>
                </a:solidFill>
                <a:effectLst/>
              </a:rPr>
              <a:t>By </a:t>
            </a:r>
            <a:r>
              <a:rPr lang="en-US" sz="2000" b="1" i="0" dirty="0">
                <a:solidFill>
                  <a:srgbClr val="152938"/>
                </a:solidFill>
                <a:effectLst/>
              </a:rPr>
              <a:t>integrating</a:t>
            </a:r>
            <a:r>
              <a:rPr lang="en-US" sz="2000" b="0" i="0" dirty="0">
                <a:solidFill>
                  <a:srgbClr val="152938"/>
                </a:solidFill>
                <a:effectLst/>
              </a:rPr>
              <a:t> </a:t>
            </a:r>
            <a:r>
              <a:rPr lang="en-US" sz="2000" b="0" i="0" dirty="0" err="1">
                <a:solidFill>
                  <a:srgbClr val="152938"/>
                </a:solidFill>
                <a:effectLst/>
              </a:rPr>
              <a:t>internationalisation</a:t>
            </a:r>
            <a:r>
              <a:rPr lang="en-US" sz="2000" b="0" i="0" dirty="0">
                <a:solidFill>
                  <a:srgbClr val="152938"/>
                </a:solidFill>
                <a:effectLst/>
              </a:rPr>
              <a:t> and a global approach into the university's structures, routines, and systems for quality assurance and the quality development of education and research.</a:t>
            </a:r>
          </a:p>
          <a:p>
            <a:pPr lvl="1">
              <a:buFont typeface="Arial" panose="020B0604020202020204" pitchFamily="34" charset="0"/>
              <a:buChar char="•"/>
            </a:pPr>
            <a:r>
              <a:rPr lang="en-US" sz="2000" b="0" i="0" dirty="0">
                <a:solidFill>
                  <a:srgbClr val="152938"/>
                </a:solidFill>
                <a:effectLst/>
              </a:rPr>
              <a:t>By developing and nurturing international networks and partnerships for exchange and knowledge development.</a:t>
            </a:r>
          </a:p>
          <a:p>
            <a:pPr lvl="1">
              <a:buFont typeface="Arial" panose="020B0604020202020204" pitchFamily="34" charset="0"/>
              <a:buChar char="•"/>
            </a:pPr>
            <a:r>
              <a:rPr lang="en-US" sz="2000" b="0" i="0" dirty="0">
                <a:solidFill>
                  <a:srgbClr val="152938"/>
                </a:solidFill>
                <a:effectLst/>
              </a:rPr>
              <a:t>By actively contributing to </a:t>
            </a:r>
            <a:r>
              <a:rPr lang="en-US" sz="2000" b="1" i="0" dirty="0">
                <a:solidFill>
                  <a:srgbClr val="152938"/>
                </a:solidFill>
                <a:effectLst/>
              </a:rPr>
              <a:t>academic freedom </a:t>
            </a:r>
            <a:r>
              <a:rPr lang="en-US" sz="2000" b="0" i="0" dirty="0">
                <a:solidFill>
                  <a:srgbClr val="152938"/>
                </a:solidFill>
                <a:effectLst/>
              </a:rPr>
              <a:t>and democratic values in accordance with Agenda 2030</a:t>
            </a:r>
          </a:p>
        </p:txBody>
      </p:sp>
    </p:spTree>
    <p:extLst>
      <p:ext uri="{BB962C8B-B14F-4D97-AF65-F5344CB8AC3E}">
        <p14:creationId xmlns:p14="http://schemas.microsoft.com/office/powerpoint/2010/main" val="32633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F573329F-ABD6-44F6-B92D-771F72536F52}"/>
              </a:ext>
            </a:extLst>
          </p:cNvPr>
          <p:cNvSpPr/>
          <p:nvPr/>
        </p:nvSpPr>
        <p:spPr>
          <a:xfrm>
            <a:off x="-3832697" y="-569068"/>
            <a:ext cx="8501975" cy="7996136"/>
          </a:xfrm>
          <a:prstGeom prst="flowChartConnector">
            <a:avLst/>
          </a:prstGeom>
          <a:solidFill>
            <a:srgbClr val="1528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a:xfrm>
            <a:off x="914400" y="0"/>
            <a:ext cx="3390900" cy="6858000"/>
          </a:xfrm>
        </p:spPr>
        <p:txBody>
          <a:bodyPr anchor="ctr"/>
          <a:lstStyle/>
          <a:p>
            <a:pPr algn="r"/>
            <a:r>
              <a:rPr lang="sv-SE" sz="3200" i="1" dirty="0">
                <a:solidFill>
                  <a:schemeClr val="bg1"/>
                </a:solidFill>
              </a:rPr>
              <a:t>Sida Research Training </a:t>
            </a:r>
            <a:r>
              <a:rPr lang="sv-SE" sz="3200" i="1" dirty="0" err="1">
                <a:solidFill>
                  <a:schemeClr val="bg1"/>
                </a:solidFill>
              </a:rPr>
              <a:t>Partnership</a:t>
            </a:r>
            <a:r>
              <a:rPr lang="sv-SE" sz="3200" i="1" dirty="0">
                <a:solidFill>
                  <a:schemeClr val="bg1"/>
                </a:solidFill>
              </a:rPr>
              <a:t> Programme</a:t>
            </a:r>
          </a:p>
        </p:txBody>
      </p:sp>
      <p:sp>
        <p:nvSpPr>
          <p:cNvPr id="7" name="TextBox 6">
            <a:extLst>
              <a:ext uri="{FF2B5EF4-FFF2-40B4-BE49-F238E27FC236}">
                <a16:creationId xmlns:a16="http://schemas.microsoft.com/office/drawing/2014/main" id="{310302D8-F0EA-4A9A-889E-10197EAF2F48}"/>
              </a:ext>
            </a:extLst>
          </p:cNvPr>
          <p:cNvSpPr txBox="1"/>
          <p:nvPr/>
        </p:nvSpPr>
        <p:spPr>
          <a:xfrm>
            <a:off x="5564221" y="1338990"/>
            <a:ext cx="5874923" cy="3477875"/>
          </a:xfrm>
          <a:prstGeom prst="rect">
            <a:avLst/>
          </a:prstGeom>
          <a:noFill/>
        </p:spPr>
        <p:txBody>
          <a:bodyPr wrap="square" rtlCol="0" anchor="ctr">
            <a:spAutoFit/>
          </a:bodyPr>
          <a:lstStyle/>
          <a:p>
            <a:pPr marL="285750" indent="-285750">
              <a:buFont typeface="Arial" panose="020B0604020202020204" pitchFamily="34" charset="0"/>
              <a:buChar char="•"/>
            </a:pPr>
            <a:endParaRPr lang="sv-SE" sz="2200" dirty="0">
              <a:solidFill>
                <a:schemeClr val="bg1"/>
              </a:solidFill>
            </a:endParaRPr>
          </a:p>
          <a:p>
            <a:pPr marL="285750" indent="-285750">
              <a:buFont typeface="Arial" panose="020B0604020202020204" pitchFamily="34" charset="0"/>
              <a:buChar char="•"/>
            </a:pPr>
            <a:endParaRPr lang="sv-SE" sz="2200" dirty="0">
              <a:solidFill>
                <a:schemeClr val="bg1"/>
              </a:solidFill>
            </a:endParaRPr>
          </a:p>
          <a:p>
            <a:pPr marL="285750" indent="-285750">
              <a:buFont typeface="Arial" panose="020B0604020202020204" pitchFamily="34" charset="0"/>
              <a:buChar char="•"/>
            </a:pPr>
            <a:endParaRPr lang="en-GB" sz="2200" dirty="0">
              <a:solidFill>
                <a:schemeClr val="bg1"/>
              </a:solidFill>
            </a:endParaRPr>
          </a:p>
          <a:p>
            <a:pPr marL="285750" indent="-285750">
              <a:buFont typeface="Arial" panose="020B0604020202020204" pitchFamily="34" charset="0"/>
              <a:buChar char="•"/>
            </a:pPr>
            <a:r>
              <a:rPr lang="en-GB" sz="2200" dirty="0"/>
              <a:t>University of Rwanda, Rwanda, 2013--</a:t>
            </a:r>
          </a:p>
          <a:p>
            <a:pPr marL="285750" indent="-285750">
              <a:buFont typeface="Arial" panose="020B0604020202020204" pitchFamily="34" charset="0"/>
              <a:buChar char="•"/>
            </a:pPr>
            <a:r>
              <a:rPr lang="en-GB" sz="2200" dirty="0"/>
              <a:t>Makerere University, Uganda, 2015-2022</a:t>
            </a:r>
          </a:p>
          <a:p>
            <a:pPr marL="285750" indent="-285750">
              <a:buFont typeface="Arial" panose="020B0604020202020204" pitchFamily="34" charset="0"/>
              <a:buChar char="•"/>
            </a:pPr>
            <a:r>
              <a:rPr lang="en-GB" sz="2200" dirty="0"/>
              <a:t>Universidade Eduardo Mondlane, Uganda, 2017--</a:t>
            </a:r>
          </a:p>
          <a:p>
            <a:pPr marL="285750" indent="-285750">
              <a:buFont typeface="Arial" panose="020B0604020202020204" pitchFamily="34" charset="0"/>
              <a:buChar char="•"/>
            </a:pPr>
            <a:endParaRPr lang="en-GB" sz="2200" dirty="0"/>
          </a:p>
          <a:p>
            <a:pPr lvl="1"/>
            <a:r>
              <a:rPr lang="en-GB" sz="2200" dirty="0"/>
              <a:t>PhD students, research culture, capacity building, exchange</a:t>
            </a:r>
          </a:p>
        </p:txBody>
      </p:sp>
    </p:spTree>
    <p:extLst>
      <p:ext uri="{BB962C8B-B14F-4D97-AF65-F5344CB8AC3E}">
        <p14:creationId xmlns:p14="http://schemas.microsoft.com/office/powerpoint/2010/main" val="327748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F573329F-ABD6-44F6-B92D-771F72536F52}"/>
              </a:ext>
            </a:extLst>
          </p:cNvPr>
          <p:cNvSpPr/>
          <p:nvPr/>
        </p:nvSpPr>
        <p:spPr>
          <a:xfrm>
            <a:off x="-3832697" y="-569068"/>
            <a:ext cx="8501975" cy="7996136"/>
          </a:xfrm>
          <a:prstGeom prst="flowChartConnector">
            <a:avLst/>
          </a:prstGeom>
          <a:noFill/>
          <a:ln>
            <a:solidFill>
              <a:srgbClr val="152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a:xfrm>
            <a:off x="914400" y="0"/>
            <a:ext cx="3365500" cy="6858000"/>
          </a:xfrm>
        </p:spPr>
        <p:txBody>
          <a:bodyPr anchor="ctr"/>
          <a:lstStyle/>
          <a:p>
            <a:pPr algn="r"/>
            <a:r>
              <a:rPr lang="sv-SE" sz="3200" i="1" dirty="0"/>
              <a:t>Other programmes</a:t>
            </a:r>
            <a:br>
              <a:rPr lang="sv-SE" sz="3200" i="1" dirty="0"/>
            </a:br>
            <a:r>
              <a:rPr lang="sv-SE" sz="3200" i="1" dirty="0"/>
              <a:t>or bilateral </a:t>
            </a:r>
            <a:r>
              <a:rPr lang="sv-SE" sz="3200" i="1" dirty="0" err="1"/>
              <a:t>exchange</a:t>
            </a:r>
            <a:endParaRPr lang="sv-SE" sz="3200" i="1" dirty="0">
              <a:solidFill>
                <a:srgbClr val="152838"/>
              </a:solidFill>
            </a:endParaRPr>
          </a:p>
        </p:txBody>
      </p:sp>
      <p:sp>
        <p:nvSpPr>
          <p:cNvPr id="7" name="TextBox 6">
            <a:extLst>
              <a:ext uri="{FF2B5EF4-FFF2-40B4-BE49-F238E27FC236}">
                <a16:creationId xmlns:a16="http://schemas.microsoft.com/office/drawing/2014/main" id="{310302D8-F0EA-4A9A-889E-10197EAF2F48}"/>
              </a:ext>
            </a:extLst>
          </p:cNvPr>
          <p:cNvSpPr txBox="1"/>
          <p:nvPr/>
        </p:nvSpPr>
        <p:spPr>
          <a:xfrm>
            <a:off x="5617029" y="1014338"/>
            <a:ext cx="5822116" cy="5847755"/>
          </a:xfrm>
          <a:prstGeom prst="rect">
            <a:avLst/>
          </a:prstGeom>
          <a:noFill/>
        </p:spPr>
        <p:txBody>
          <a:bodyPr wrap="square" rtlCol="0" anchor="ctr">
            <a:spAutoFit/>
          </a:bodyPr>
          <a:lstStyle/>
          <a:p>
            <a:pPr marL="285750" indent="-285750">
              <a:buFont typeface="Arial" panose="020B0604020202020204" pitchFamily="34" charset="0"/>
              <a:buChar char="•"/>
            </a:pPr>
            <a:endParaRPr lang="sv-SE" sz="2200" dirty="0">
              <a:solidFill>
                <a:srgbClr val="152838"/>
              </a:solidFill>
            </a:endParaRPr>
          </a:p>
          <a:p>
            <a:pPr marL="285750" indent="-285750">
              <a:buFont typeface="Arial" panose="020B0604020202020204" pitchFamily="34" charset="0"/>
              <a:buChar char="•"/>
            </a:pPr>
            <a:endParaRPr lang="sv-SE" sz="2200" dirty="0">
              <a:solidFill>
                <a:srgbClr val="152838"/>
              </a:solidFill>
            </a:endParaRPr>
          </a:p>
          <a:p>
            <a:pPr marL="285750" indent="-285750">
              <a:buFont typeface="Arial" panose="020B0604020202020204" pitchFamily="34" charset="0"/>
              <a:buChar char="•"/>
            </a:pPr>
            <a:endParaRPr lang="sv-SE" sz="2200" dirty="0">
              <a:solidFill>
                <a:srgbClr val="152838"/>
              </a:solidFill>
            </a:endParaRPr>
          </a:p>
          <a:p>
            <a:pPr marL="285750" indent="-285750">
              <a:buFont typeface="Arial" panose="020B0604020202020204" pitchFamily="34" charset="0"/>
              <a:buChar char="•"/>
            </a:pPr>
            <a:r>
              <a:rPr lang="en-GB" sz="2200" b="1" dirty="0">
                <a:solidFill>
                  <a:srgbClr val="152838"/>
                </a:solidFill>
              </a:rPr>
              <a:t>Makerere University</a:t>
            </a:r>
            <a:r>
              <a:rPr lang="en-GB" sz="2200" dirty="0">
                <a:solidFill>
                  <a:srgbClr val="152838"/>
                </a:solidFill>
              </a:rPr>
              <a:t>, </a:t>
            </a:r>
            <a:r>
              <a:rPr lang="en-GB" sz="2200" b="1" dirty="0">
                <a:solidFill>
                  <a:srgbClr val="152838"/>
                </a:solidFill>
              </a:rPr>
              <a:t>Uganda,  </a:t>
            </a:r>
            <a:r>
              <a:rPr lang="en-GB" sz="2200" dirty="0" err="1">
                <a:solidFill>
                  <a:srgbClr val="152838"/>
                </a:solidFill>
              </a:rPr>
              <a:t>Erasmus+ICM</a:t>
            </a:r>
            <a:r>
              <a:rPr lang="en-GB" sz="2200" dirty="0">
                <a:solidFill>
                  <a:srgbClr val="152838"/>
                </a:solidFill>
              </a:rPr>
              <a:t>, LP (LIS, Education in the process)</a:t>
            </a:r>
          </a:p>
          <a:p>
            <a:pPr marL="285750" indent="-285750">
              <a:buFont typeface="Arial" panose="020B0604020202020204" pitchFamily="34" charset="0"/>
              <a:buChar char="•"/>
            </a:pPr>
            <a:r>
              <a:rPr lang="en-GB" sz="2200" b="1" dirty="0" err="1">
                <a:solidFill>
                  <a:srgbClr val="152838"/>
                </a:solidFill>
              </a:rPr>
              <a:t>Murang’a</a:t>
            </a:r>
            <a:r>
              <a:rPr lang="en-GB" sz="2200" b="1" dirty="0">
                <a:solidFill>
                  <a:srgbClr val="152838"/>
                </a:solidFill>
              </a:rPr>
              <a:t> Teachers’ Training College, Kenya</a:t>
            </a:r>
            <a:r>
              <a:rPr lang="en-GB" sz="2200" dirty="0">
                <a:solidFill>
                  <a:srgbClr val="152838"/>
                </a:solidFill>
              </a:rPr>
              <a:t>, former exchange, in the process</a:t>
            </a:r>
          </a:p>
          <a:p>
            <a:endParaRPr lang="en-GB" sz="2200" dirty="0">
              <a:solidFill>
                <a:srgbClr val="152838"/>
              </a:solidFill>
            </a:endParaRPr>
          </a:p>
          <a:p>
            <a:pPr marL="285750" indent="-285750">
              <a:buFont typeface="Arial" panose="020B0604020202020204" pitchFamily="34" charset="0"/>
              <a:buChar char="•"/>
            </a:pPr>
            <a:r>
              <a:rPr lang="en-GB" sz="2200" b="0" i="0" dirty="0">
                <a:solidFill>
                  <a:srgbClr val="333333"/>
                </a:solidFill>
                <a:effectLst/>
              </a:rPr>
              <a:t>University of </a:t>
            </a:r>
            <a:r>
              <a:rPr lang="en-GB" sz="2200" b="0" i="0" dirty="0" err="1">
                <a:solidFill>
                  <a:srgbClr val="333333"/>
                </a:solidFill>
                <a:effectLst/>
              </a:rPr>
              <a:t>Gunadarma</a:t>
            </a:r>
            <a:r>
              <a:rPr lang="en-GB" sz="2200" b="0" i="0" dirty="0">
                <a:solidFill>
                  <a:srgbClr val="152838"/>
                </a:solidFill>
                <a:effectLst/>
              </a:rPr>
              <a:t>, Indonesia, </a:t>
            </a:r>
            <a:r>
              <a:rPr lang="en-GB" sz="2200" b="0" i="0" dirty="0" err="1">
                <a:solidFill>
                  <a:srgbClr val="152838"/>
                </a:solidFill>
                <a:effectLst/>
              </a:rPr>
              <a:t>psycology</a:t>
            </a:r>
            <a:r>
              <a:rPr lang="en-GB" sz="2200" b="0" i="0" dirty="0">
                <a:solidFill>
                  <a:srgbClr val="152838"/>
                </a:solidFill>
                <a:effectLst/>
              </a:rPr>
              <a:t>, education, IT, business</a:t>
            </a:r>
            <a:endParaRPr lang="en-GB" sz="2200" dirty="0">
              <a:solidFill>
                <a:srgbClr val="152838"/>
              </a:solidFill>
            </a:endParaRPr>
          </a:p>
          <a:p>
            <a:pPr marL="285750" indent="-285750">
              <a:buFont typeface="Arial" panose="020B0604020202020204" pitchFamily="34" charset="0"/>
              <a:buChar char="•"/>
            </a:pPr>
            <a:r>
              <a:rPr lang="en-GB" sz="2200" dirty="0" err="1">
                <a:solidFill>
                  <a:srgbClr val="152838"/>
                </a:solidFill>
              </a:rPr>
              <a:t>Panyapiwat</a:t>
            </a:r>
            <a:r>
              <a:rPr lang="en-GB" sz="2200" dirty="0">
                <a:solidFill>
                  <a:srgbClr val="152838"/>
                </a:solidFill>
              </a:rPr>
              <a:t> Institute of Management, PIM, Thailand, bilateral, mainly IT</a:t>
            </a:r>
          </a:p>
          <a:p>
            <a:endParaRPr lang="en-GB" sz="2200" dirty="0">
              <a:solidFill>
                <a:srgbClr val="152838"/>
              </a:solidFill>
            </a:endParaRPr>
          </a:p>
          <a:p>
            <a:pPr marL="285750" indent="-285750">
              <a:buFont typeface="Arial" panose="020B0604020202020204" pitchFamily="34" charset="0"/>
              <a:buChar char="•"/>
            </a:pPr>
            <a:r>
              <a:rPr lang="en-GB" sz="2200" dirty="0">
                <a:solidFill>
                  <a:srgbClr val="152838"/>
                </a:solidFill>
              </a:rPr>
              <a:t>Networks </a:t>
            </a:r>
          </a:p>
          <a:p>
            <a:pPr marL="285750" indent="-285750">
              <a:buFont typeface="Arial" panose="020B0604020202020204" pitchFamily="34" charset="0"/>
              <a:buChar char="•"/>
            </a:pPr>
            <a:endParaRPr lang="sv-SE" sz="2200" dirty="0">
              <a:solidFill>
                <a:srgbClr val="152838"/>
              </a:solidFill>
            </a:endParaRPr>
          </a:p>
        </p:txBody>
      </p:sp>
    </p:spTree>
    <p:extLst>
      <p:ext uri="{BB962C8B-B14F-4D97-AF65-F5344CB8AC3E}">
        <p14:creationId xmlns:p14="http://schemas.microsoft.com/office/powerpoint/2010/main" val="144961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061CCB-2D97-4CED-BCDF-747098235584}"/>
              </a:ext>
            </a:extLst>
          </p:cNvPr>
          <p:cNvSpPr txBox="1"/>
          <p:nvPr/>
        </p:nvSpPr>
        <p:spPr>
          <a:xfrm>
            <a:off x="1371600" y="1663700"/>
            <a:ext cx="9436100" cy="4800801"/>
          </a:xfrm>
          <a:prstGeom prst="rect">
            <a:avLst/>
          </a:prstGeom>
          <a:noFill/>
        </p:spPr>
        <p:txBody>
          <a:bodyPr wrap="square">
            <a:spAutoFit/>
          </a:bodyPr>
          <a:lstStyle/>
          <a:p>
            <a:pPr algn="just">
              <a:lnSpc>
                <a:spcPct val="107000"/>
              </a:lnSpc>
              <a:spcAft>
                <a:spcPts val="800"/>
              </a:spcAft>
            </a:pP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First and foremost, the teaching method at the University of Borås was one of its kind. I enjoyed the fact that we used to handle a course unit at a time. This was something completely new to me which I enjoyed so much because it would give me enough time to concentrate on one thing and thus perform to my best. […]</a:t>
            </a:r>
            <a:endParaRPr lang="sv-SE" sz="2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The other interesting thing was the number of lecturers teaching a single course unit</a:t>
            </a:r>
            <a:r>
              <a:rPr lang="en-US" sz="2200" i="1" dirty="0">
                <a:latin typeface="Times New Roman" panose="02020603050405020304" pitchFamily="18" charset="0"/>
                <a:ea typeface="Calibri" panose="020F0502020204030204" pitchFamily="34" charset="0"/>
                <a:cs typeface="Times New Roman" panose="02020603050405020304" pitchFamily="18" charset="0"/>
              </a:rPr>
              <a:t>. At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our Makerere University we were used to having only one lecturer per course unit which was totally different in Sweden, Borås, where almost three lectures or teachers taught just one course unit. This was challenging to me but in good way since it taught me to be flexible as a student.</a:t>
            </a:r>
          </a:p>
          <a:p>
            <a:pPr algn="just">
              <a:lnSpc>
                <a:spcPct val="107000"/>
              </a:lnSpc>
              <a:spcAft>
                <a:spcPts val="800"/>
              </a:spcAft>
            </a:pP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Student </a:t>
            </a:r>
            <a:r>
              <a:rPr lang="en-US" sz="2000" b="1" dirty="0">
                <a:latin typeface="Times New Roman" panose="02020603050405020304" pitchFamily="18" charset="0"/>
                <a:ea typeface="Calibri" panose="020F0502020204030204" pitchFamily="34" charset="0"/>
                <a:cs typeface="Times New Roman" panose="02020603050405020304" pitchFamily="18" charset="0"/>
              </a:rPr>
              <a:t>I from Uganda,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Semester 1, 2021</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21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061CCB-2D97-4CED-BCDF-747098235584}"/>
              </a:ext>
            </a:extLst>
          </p:cNvPr>
          <p:cNvSpPr txBox="1"/>
          <p:nvPr/>
        </p:nvSpPr>
        <p:spPr>
          <a:xfrm>
            <a:off x="1409700" y="1663700"/>
            <a:ext cx="9398000" cy="3642792"/>
          </a:xfrm>
          <a:prstGeom prst="rect">
            <a:avLst/>
          </a:prstGeom>
          <a:noFill/>
        </p:spPr>
        <p:txBody>
          <a:bodyPr wrap="square">
            <a:spAutoFit/>
          </a:bodyPr>
          <a:lstStyle/>
          <a:p>
            <a:pPr algn="just">
              <a:lnSpc>
                <a:spcPct val="107000"/>
              </a:lnSpc>
              <a:spcAft>
                <a:spcPts val="800"/>
              </a:spcAft>
            </a:pP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2200" i="1" dirty="0">
                <a:effectLst/>
                <a:latin typeface="TimesNewRomanPSMT"/>
                <a:ea typeface="Times New Roman" panose="02020603050405020304" pitchFamily="18" charset="0"/>
                <a:cs typeface="Times New Roman" panose="02020603050405020304" pitchFamily="18" charset="0"/>
              </a:rPr>
              <a:t>Despite the stories and cautions we heard/received before our travel about issues to do with racism, the people were generally helpful whenever we needed assistance. Being social for the Swedes is a bit challenging generally, but we eventually made some friends who were helpful in the social aspects of the town. The language was challenging at first, but the Swedish lessons played a great part in easing communication because we were able to understand each other. </a:t>
            </a:r>
            <a:endParaRPr lang="en-GB" sz="22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2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Student iv from Uganda, Semester 1, 2021</a:t>
            </a: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63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AC14286-F98D-5440-5026-385315794B1B}"/>
              </a:ext>
            </a:extLst>
          </p:cNvPr>
          <p:cNvSpPr>
            <a:spLocks noGrp="1"/>
          </p:cNvSpPr>
          <p:nvPr>
            <p:ph type="title"/>
          </p:nvPr>
        </p:nvSpPr>
        <p:spPr/>
        <p:txBody>
          <a:bodyPr/>
          <a:lstStyle/>
          <a:p>
            <a:endParaRPr lang="sv-SE" dirty="0"/>
          </a:p>
        </p:txBody>
      </p:sp>
      <p:sp>
        <p:nvSpPr>
          <p:cNvPr id="5" name="Platshållare för bild 4">
            <a:extLst>
              <a:ext uri="{FF2B5EF4-FFF2-40B4-BE49-F238E27FC236}">
                <a16:creationId xmlns:a16="http://schemas.microsoft.com/office/drawing/2014/main" id="{FBD436BC-70DA-9598-9EBD-33BE866E195A}"/>
              </a:ext>
            </a:extLst>
          </p:cNvPr>
          <p:cNvSpPr>
            <a:spLocks noGrp="1"/>
          </p:cNvSpPr>
          <p:nvPr>
            <p:ph type="pic" sz="quarter" idx="13"/>
          </p:nvPr>
        </p:nvSpPr>
        <p:spPr/>
      </p:sp>
      <p:pic>
        <p:nvPicPr>
          <p:cNvPr id="3" name="Picture Placeholder 2" descr="A picture containing text&#10;&#10;Description automatically generated">
            <a:extLst>
              <a:ext uri="{FF2B5EF4-FFF2-40B4-BE49-F238E27FC236}">
                <a16:creationId xmlns:a16="http://schemas.microsoft.com/office/drawing/2014/main" id="{9B40E7AA-A243-400B-85FE-7490BE29DA5C}"/>
              </a:ext>
            </a:extLst>
          </p:cNvPr>
          <p:cNvPicPr>
            <a:picLocks noGrp="1" noChangeAspect="1"/>
          </p:cNvPicPr>
          <p:nvPr>
            <p:ph type="pic" sz="quarter" idx="14"/>
          </p:nvPr>
        </p:nvPicPr>
        <p:blipFill>
          <a:blip r:embed="rId2"/>
          <a:srcRect t="15462" b="15462"/>
          <a:stretch>
            <a:fillRect/>
          </a:stretch>
        </p:blipFill>
        <p:spPr>
          <a:xfrm>
            <a:off x="2145312" y="1656876"/>
            <a:ext cx="8276283" cy="4794723"/>
          </a:xfrm>
        </p:spPr>
      </p:pic>
    </p:spTree>
    <p:extLst>
      <p:ext uri="{BB962C8B-B14F-4D97-AF65-F5344CB8AC3E}">
        <p14:creationId xmlns:p14="http://schemas.microsoft.com/office/powerpoint/2010/main" val="1967183619"/>
      </p:ext>
    </p:extLst>
  </p:cSld>
  <p:clrMapOvr>
    <a:masterClrMapping/>
  </p:clrMapOvr>
</p:sld>
</file>

<file path=ppt/theme/theme1.xml><?xml version="1.0" encoding="utf-8"?>
<a:theme xmlns:a="http://schemas.openxmlformats.org/drawingml/2006/main" name="Office-tema">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2" id="{E71F1C4A-019B-C54D-8676-41F78297AAA3}" vid="{53743EFE-054F-1C45-9AB0-D952917A47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F3951D730B584AB15B97B4F4B1F22E" ma:contentTypeVersion="2" ma:contentTypeDescription="Create a new document." ma:contentTypeScope="" ma:versionID="70de479a56c3062a9eef6461bb62bc78">
  <xsd:schema xmlns:xsd="http://www.w3.org/2001/XMLSchema" xmlns:xs="http://www.w3.org/2001/XMLSchema" xmlns:p="http://schemas.microsoft.com/office/2006/metadata/properties" xmlns:ns2="48b449a9-b154-4262-b2c7-68687a678234" targetNamespace="http://schemas.microsoft.com/office/2006/metadata/properties" ma:root="true" ma:fieldsID="4fda1cec7e6176a190ccde2fd444b8f7" ns2:_="">
    <xsd:import namespace="48b449a9-b154-4262-b2c7-68687a6782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449a9-b154-4262-b2c7-68687a678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77E0FF-AE59-4064-9626-0A32D04E3FA1}"/>
</file>

<file path=customXml/itemProps2.xml><?xml version="1.0" encoding="utf-8"?>
<ds:datastoreItem xmlns:ds="http://schemas.openxmlformats.org/officeDocument/2006/customXml" ds:itemID="{DC844E07-DD55-43D5-87C8-973878C62516}"/>
</file>

<file path=customXml/itemProps3.xml><?xml version="1.0" encoding="utf-8"?>
<ds:datastoreItem xmlns:ds="http://schemas.openxmlformats.org/officeDocument/2006/customXml" ds:itemID="{86781D0F-8182-4532-A843-ED9B3EB61C68}"/>
</file>

<file path=docProps/app.xml><?xml version="1.0" encoding="utf-8"?>
<Properties xmlns="http://schemas.openxmlformats.org/officeDocument/2006/extended-properties" xmlns:vt="http://schemas.openxmlformats.org/officeDocument/2006/docPropsVTypes">
  <Template>hb_eng</Template>
  <TotalTime>1455</TotalTime>
  <Words>744</Words>
  <Application>Microsoft Office PowerPoint</Application>
  <PresentationFormat>Widescreen</PresentationFormat>
  <Paragraphs>79</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Georgia</vt:lpstr>
      <vt:lpstr>Gesta</vt:lpstr>
      <vt:lpstr>Harriet Text</vt:lpstr>
      <vt:lpstr>Times New Roman</vt:lpstr>
      <vt:lpstr>TimesNewRomanPSMT</vt:lpstr>
      <vt:lpstr>Verdana</vt:lpstr>
      <vt:lpstr>Office-tema</vt:lpstr>
      <vt:lpstr>GLOSS kick off meeting 29-30 September 2022</vt:lpstr>
      <vt:lpstr>University of Borås areas of education</vt:lpstr>
      <vt:lpstr>Some numbers</vt:lpstr>
      <vt:lpstr>Internationalisation at the University of Borås</vt:lpstr>
      <vt:lpstr>Sida Research Training Partnership Programme</vt:lpstr>
      <vt:lpstr>Other programmes or bilateral exchange</vt:lpstr>
      <vt:lpstr>PowerPoint Presentation</vt:lpstr>
      <vt:lpstr>PowerPoint Presentation</vt:lpstr>
      <vt:lpstr>PowerPoint Presentation</vt:lpstr>
      <vt:lpstr>Challenges and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GLOSS kick off meeting 29-30 September 2022</dc:title>
  <dc:creator>Veronica Trépagny</dc:creator>
  <cp:lastModifiedBy>Veronica Trépagny</cp:lastModifiedBy>
  <cp:revision>3</cp:revision>
  <cp:lastPrinted>2022-09-28T12:47:29Z</cp:lastPrinted>
  <dcterms:created xsi:type="dcterms:W3CDTF">2022-09-28T08:03:21Z</dcterms:created>
  <dcterms:modified xsi:type="dcterms:W3CDTF">2022-09-29T12:23:15Z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0x010100F7F3951D730B584AB15B97B4F4B1F22E</vt:lpwstr>
  </property>
</Properties>
</file>