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82" r:id="rId4"/>
    <p:sldId id="284" r:id="rId5"/>
    <p:sldId id="279" r:id="rId6"/>
    <p:sldId id="280" r:id="rId7"/>
    <p:sldId id="283" r:id="rId8"/>
    <p:sldId id="281" r:id="rId9"/>
    <p:sldId id="278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CEE10-7F08-4FF5-A3F0-04B7EAC56A84}" v="1" dt="2022-09-28T08:00:17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DC9C5-4080-4162-9DD5-C1E2BFB7D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C24B4F0-33DF-484D-B7FC-740E76BCF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D83D0A-9C48-48C2-91F9-9BC432E0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BF7677-2872-4F2D-983A-5C24640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5F4333-18E3-4421-A0A2-98860338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3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3F05E9-A602-4605-A423-ADD0CFD6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2F01499-8B80-4992-879B-0ADB0D09B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98A1CA-4B9B-4D6A-8AA4-2B1BE19D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8FB98-CCD3-4B33-BD66-A88115C6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3A1FAB-0C51-41E3-A473-4E99692A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80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C75F12-B1EF-4B9B-AB09-1217158FA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C97756-B812-47E8-B199-5B44BDB0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39D252-7E23-4C8D-887F-4698CFBC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AD0CF9-0B45-4F04-A663-43865530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AA83EA-FE0E-45E8-AA9A-33570448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11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3FFEDA-ED2D-4B1C-8EA0-1E532E78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E5FBCF-336B-4915-9335-1760E132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DA2938-7259-411D-8D7A-8B1E54C2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A5CCA0-9965-4CF6-AF1E-6BDE3C87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06AB42-D615-4B9F-B121-32ADE930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49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52F318-BEB8-4C28-857A-F4D4E2FD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CE4413-682B-4CCF-BAE2-1D6A0CA1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E7509A-4E08-4DBE-AACE-9948B50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D35555-3059-49DE-A9F1-35134467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C67B35-7BA8-40DF-B408-77F00858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027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E087-174F-47D0-8D98-8488A812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A78426-3BF5-4DFE-BB54-D4804E2CF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23075A-00EA-4195-8427-647D5EFE1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064988-1419-483F-AFFA-73934E15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DCF786-04AE-447D-B094-26F79237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C1CEABA-8A7C-4B97-A57E-0A85D229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129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1D51E-0C4C-4B60-8BA7-0033BBB6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09C124-1AF1-498E-9DF2-35602BFF9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1EC9F71-A08A-4BEE-8EA4-F853214F1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23C158A-D806-4D97-B005-A94E43699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9F40B5-48BA-4ABB-AFD6-E4EA0A0C6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A66AA1-0CAB-4BA3-8FEC-C1599355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BB5A1A0-89BE-42C0-A88B-71ECADAB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91C00BD-99CF-4E3B-9052-F7953FAC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40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5B7CCD-723A-4BCA-A937-DAB50E0B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05F2C1-F96C-497F-BD61-C0DBF6B8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F1499B8-B5E7-4138-8E18-09D8EAA7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B1D7E8-E8FF-4A6C-AC58-BBE19506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97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3280C22-8CC0-416F-BF1A-6504BC71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0816385-1C0E-4342-B0F2-157B3784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423974-58C3-4C70-8BA8-E82B022C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532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8B472-5FFE-4C12-9A3B-5AC29BA3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B59C20-3EEC-466B-B70F-EECC7682C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DDD74F-3E5A-4935-BABE-558A0E953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A69944E-BD6F-47B9-90DC-FB089463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72E9310-A6ED-4ABA-A770-10D93DB0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E33752F-1D6E-4B49-9C67-DF1CE659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23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09F591-C76F-4BC2-A370-72B04AA8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DE2C9B3-A5B1-4AC8-927C-17066BF4C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263036C-620B-48A9-BD7F-AFD8073BB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D38A8C7-A5A3-41E2-95FA-05900481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07F45A-8B8C-4173-AE71-426EABD3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032CF72-EFC3-4635-84EB-D6AB744E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1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FF538E8-4C67-431A-85A4-3E445C9B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E09E87-EB0C-4CC0-B66F-080BE73C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79878D-F129-49B8-B1B5-490E13281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7161-F3E7-4147-A690-69FA840872B4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4CD0DE-AA4B-42FF-A387-2FF05C244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C9D446-22B4-4A44-81B5-3ECBF8AE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5FB98-7CFF-474A-92F7-A44E4CBC3B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165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25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Faculty of Teacher Education Cooperation with Namibia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body" idx="1"/>
          </p:nvPr>
        </p:nvSpPr>
        <p:spPr>
          <a:xfrm>
            <a:off x="804672" y="3602038"/>
            <a:ext cx="3308131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2005-2022</a:t>
            </a:r>
          </a:p>
          <a:p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PROFESSOR OF GEOGRAPHY GERD WIKAN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8ACF7F1-C245-4214-8DEB-DE7B04DD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769" y="0"/>
            <a:ext cx="7250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6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4C4F424-4C0F-4558-9D0E-8177B214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Research and Exchange </a:t>
            </a:r>
            <a:r>
              <a:rPr lang="nb-NO" altLang="nb-NO" dirty="0" err="1"/>
              <a:t>since</a:t>
            </a:r>
            <a:r>
              <a:rPr lang="nb-NO" altLang="nb-NO" dirty="0"/>
              <a:t> 2005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63E9ECF-07CF-4DC2-AB5A-FEEEF8CB7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UNAM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0992F19-C224-43F8-B730-9550B31A8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Student </a:t>
            </a:r>
            <a:r>
              <a:rPr lang="nb-NO" dirty="0" err="1"/>
              <a:t>exchange</a:t>
            </a:r>
            <a:endParaRPr lang="nb-NO" dirty="0"/>
          </a:p>
          <a:p>
            <a:r>
              <a:rPr lang="nb-NO" dirty="0"/>
              <a:t>Research</a:t>
            </a:r>
          </a:p>
          <a:p>
            <a:r>
              <a:rPr lang="nb-NO" dirty="0" err="1"/>
              <a:t>Academic</a:t>
            </a:r>
            <a:r>
              <a:rPr lang="nb-NO" dirty="0"/>
              <a:t> </a:t>
            </a:r>
            <a:r>
              <a:rPr lang="nb-NO" dirty="0" err="1"/>
              <a:t>programme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B4E259-B785-4CC1-9C50-9B92480A7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Ministry and </a:t>
            </a:r>
            <a:r>
              <a:rPr lang="nb-NO" dirty="0" err="1"/>
              <a:t>Oshikoto</a:t>
            </a:r>
            <a:r>
              <a:rPr lang="nb-NO" dirty="0"/>
              <a:t> Region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A59D0BE-189C-4D8A-912C-065149669B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Norwegian students </a:t>
            </a:r>
            <a:r>
              <a:rPr lang="nb-NO" dirty="0" err="1"/>
              <a:t>school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training in </a:t>
            </a:r>
            <a:r>
              <a:rPr lang="nb-NO" dirty="0" err="1"/>
              <a:t>Tsumeb</a:t>
            </a:r>
            <a:r>
              <a:rPr lang="nb-NO" dirty="0"/>
              <a:t> and </a:t>
            </a:r>
            <a:r>
              <a:rPr lang="nb-NO" dirty="0" err="1"/>
              <a:t>Ondangwa</a:t>
            </a:r>
            <a:endParaRPr lang="nb-NO" dirty="0"/>
          </a:p>
        </p:txBody>
      </p:sp>
      <p:pic>
        <p:nvPicPr>
          <p:cNvPr id="12" name="Picture 4" descr="PICT1802">
            <a:extLst>
              <a:ext uri="{FF2B5EF4-FFF2-40B4-BE49-F238E27FC236}">
                <a16:creationId xmlns:a16="http://schemas.microsoft.com/office/drawing/2014/main" id="{C504957B-94D8-41E0-B332-5846A3747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15207"/>
          <a:stretch/>
        </p:blipFill>
        <p:spPr bwMode="auto">
          <a:xfrm>
            <a:off x="1450963" y="4138850"/>
            <a:ext cx="4184933" cy="23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ICT1815">
            <a:extLst>
              <a:ext uri="{FF2B5EF4-FFF2-40B4-BE49-F238E27FC236}">
                <a16:creationId xmlns:a16="http://schemas.microsoft.com/office/drawing/2014/main" id="{8EA9ACF1-FDDE-49F3-B75A-8EC91F1D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4" b="7636"/>
          <a:stretch/>
        </p:blipFill>
        <p:spPr bwMode="auto">
          <a:xfrm>
            <a:off x="7070183" y="4138850"/>
            <a:ext cx="3649698" cy="25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23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D67E84E-C15C-4035-9A9E-2C35B730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nb-NO" sz="2800"/>
              <a:t>Aim of international practicum in the Global South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5EE6691-73A5-4DF6-A27B-7231FC215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4A317B-E564-415C-AB0D-3A92F90CA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en-GB" sz="2000" i="1"/>
              <a:t>Global competence</a:t>
            </a:r>
          </a:p>
          <a:p>
            <a:pPr lvl="1"/>
            <a:r>
              <a:rPr lang="en-GB" sz="2000" i="1"/>
              <a:t>Enhance the students’ intercultural competence</a:t>
            </a:r>
          </a:p>
          <a:p>
            <a:pPr lvl="1"/>
            <a:r>
              <a:rPr lang="nb-NO" sz="2000"/>
              <a:t>Enhance the students’s global awareness</a:t>
            </a:r>
          </a:p>
          <a:p>
            <a:endParaRPr lang="nb-NO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9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2BF973-21A8-4F42-97D0-58CC5EE7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b-NO"/>
              <a:t>Three «programmes»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9E0B24-DF67-4759-8889-B86C03876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b-NO" sz="2000"/>
              <a:t>3 month one-way programme N -S</a:t>
            </a:r>
          </a:p>
          <a:p>
            <a:r>
              <a:rPr lang="nb-NO" sz="2000"/>
              <a:t>5 weeks exchange programme</a:t>
            </a:r>
          </a:p>
          <a:p>
            <a:r>
              <a:rPr lang="nb-NO" sz="2000"/>
              <a:t>Digital exchange programme</a:t>
            </a:r>
          </a:p>
          <a:p>
            <a:endParaRPr lang="nb-NO" sz="20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A5056F7-723B-4BB9-BA05-1564DAB4D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27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72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267" y="818302"/>
            <a:ext cx="4333814" cy="1454051"/>
          </a:xfrm>
        </p:spPr>
        <p:txBody>
          <a:bodyPr anchor="b"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3 months programme</a:t>
            </a:r>
            <a:br>
              <a:rPr lang="en-GB" sz="3600">
                <a:solidFill>
                  <a:schemeClr val="tx2"/>
                </a:solidFill>
              </a:rPr>
            </a:br>
            <a:r>
              <a:rPr lang="en-GB" sz="3600">
                <a:solidFill>
                  <a:schemeClr val="tx2"/>
                </a:solidFill>
              </a:rPr>
              <a:t>2005-….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r="2" b="2"/>
          <a:stretch/>
        </p:blipFill>
        <p:spPr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33B1ACB-CE8F-4461-87F5-C9CCA2033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" r="-5" b="-5"/>
          <a:stretch/>
        </p:blipFill>
        <p:spPr bwMode="auto">
          <a:xfrm>
            <a:off x="8578" y="3917279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19398" b="2"/>
          <a:stretch/>
        </p:blipFill>
        <p:spPr>
          <a:xfrm>
            <a:off x="3125968" y="2564970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040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684" y="2437029"/>
            <a:ext cx="4333468" cy="3639289"/>
          </a:xfrm>
        </p:spPr>
        <p:txBody>
          <a:bodyPr anchor="ctr">
            <a:norm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MoU with Ministry of Education (since 2005)</a:t>
            </a:r>
          </a:p>
          <a:p>
            <a:r>
              <a:rPr lang="en-GB" sz="1800">
                <a:solidFill>
                  <a:schemeClr val="tx2"/>
                </a:solidFill>
              </a:rPr>
              <a:t>Teacher Education Students Practice in Tsumeb (3 months)</a:t>
            </a:r>
          </a:p>
          <a:p>
            <a:pPr lvl="1"/>
            <a:r>
              <a:rPr lang="en-GB" sz="1800">
                <a:solidFill>
                  <a:schemeClr val="tx2"/>
                </a:solidFill>
              </a:rPr>
              <a:t>Primary school, Pre-school education</a:t>
            </a:r>
          </a:p>
          <a:p>
            <a:r>
              <a:rPr lang="en-GB" sz="1800">
                <a:solidFill>
                  <a:schemeClr val="tx2"/>
                </a:solidFill>
              </a:rPr>
              <a:t>TTRC coordination with schools, receive of students and accommodation</a:t>
            </a:r>
          </a:p>
        </p:txBody>
      </p:sp>
    </p:spTree>
    <p:extLst>
      <p:ext uri="{BB962C8B-B14F-4D97-AF65-F5344CB8AC3E}">
        <p14:creationId xmlns:p14="http://schemas.microsoft.com/office/powerpoint/2010/main" val="284084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C340A-BDCE-42E0-91C3-D4CAB806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>
                <a:solidFill>
                  <a:schemeClr val="tx1"/>
                </a:solidFill>
              </a:rPr>
              <a:t> Multicultural practicum groups</a:t>
            </a: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C3EA4575-A1D5-46CD-9CD7-FA5C21CA2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37" b="29112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FEFB40-4636-4F97-9F26-90B6271AA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/>
              <a:t>Exchange programme 2019-2024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/>
              <a:t>Students and staff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/>
              <a:t>Partners: Polen, Sweden, Namibia, INN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/>
              <a:t>Student teachers get scholarship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/>
              <a:t>Mixed practicum groups.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/>
              <a:t>International at home and abroad.</a:t>
            </a:r>
          </a:p>
        </p:txBody>
      </p:sp>
    </p:spTree>
    <p:extLst>
      <p:ext uri="{BB962C8B-B14F-4D97-AF65-F5344CB8AC3E}">
        <p14:creationId xmlns:p14="http://schemas.microsoft.com/office/powerpoint/2010/main" val="216674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BBCFE9-D68F-4076-95BE-A7734897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</a:t>
            </a:r>
            <a:r>
              <a:rPr lang="nb-NO" dirty="0" err="1"/>
              <a:t>exchange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D5A33E-3DEB-4FED-9FB2-C840F4269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tudents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twice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digitally</a:t>
            </a: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first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could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thus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something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like: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short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description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</a:t>
            </a:r>
            <a:r>
              <a:rPr lang="nb-NO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teacher</a:t>
            </a: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education</a:t>
            </a: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programme</a:t>
            </a: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regards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practicum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explains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tasks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has to be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completed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over 3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years</a:t>
            </a: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describes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important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aspects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views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child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aims</a:t>
            </a: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education</a:t>
            </a: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country </a:t>
            </a:r>
          </a:p>
          <a:p>
            <a:endParaRPr lang="nb-NO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second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focus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"ideals" play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classroom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nb-NO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observe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 </a:t>
            </a:r>
          </a:p>
          <a:p>
            <a:pPr lvl="1"/>
            <a:r>
              <a:rPr lang="nb-NO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Descriptions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nb-NO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learner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nb-NO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interactions</a:t>
            </a:r>
            <a:r>
              <a:rPr lang="nb-NO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553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19EB5D6-EFE3-44FE-BCC0-A61972B2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nb-NO" sz="4000"/>
              <a:t>The programme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EDDB141-A2E9-4B0C-976E-00476F12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38F879-E6D7-4213-863E-A1A0EFAD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nb-NO" sz="1400"/>
              <a:t>Pre-departure</a:t>
            </a:r>
          </a:p>
          <a:p>
            <a:pPr lvl="1"/>
            <a:r>
              <a:rPr lang="nb-NO" sz="1400"/>
              <a:t>Orientation cource</a:t>
            </a:r>
          </a:p>
          <a:p>
            <a:pPr lvl="1"/>
            <a:r>
              <a:rPr lang="nb-NO" sz="1400"/>
              <a:t>Practicul preparation</a:t>
            </a:r>
          </a:p>
          <a:p>
            <a:r>
              <a:rPr lang="nb-NO" sz="1400"/>
              <a:t>In –country</a:t>
            </a:r>
          </a:p>
          <a:p>
            <a:pPr lvl="1"/>
            <a:r>
              <a:rPr lang="nb-NO" sz="1400"/>
              <a:t>UNAM partner</a:t>
            </a:r>
          </a:p>
          <a:p>
            <a:pPr lvl="1"/>
            <a:r>
              <a:rPr lang="nb-NO" sz="1400"/>
              <a:t>Local partner</a:t>
            </a:r>
          </a:p>
          <a:p>
            <a:pPr lvl="1"/>
            <a:r>
              <a:rPr lang="nb-NO" sz="1400"/>
              <a:t>Inn lectures</a:t>
            </a:r>
          </a:p>
          <a:p>
            <a:r>
              <a:rPr lang="nb-NO" sz="1400"/>
              <a:t>Re-entry</a:t>
            </a:r>
          </a:p>
          <a:p>
            <a:r>
              <a:rPr lang="nb-NO" sz="1400"/>
              <a:t>Research </a:t>
            </a:r>
          </a:p>
          <a:p>
            <a:pPr lvl="1"/>
            <a:r>
              <a:rPr lang="nb-NO" sz="1400"/>
              <a:t>Global awareness</a:t>
            </a:r>
          </a:p>
          <a:p>
            <a:pPr lvl="1"/>
            <a:r>
              <a:rPr lang="nb-NO" sz="1400"/>
              <a:t>Personal growth</a:t>
            </a:r>
          </a:p>
          <a:p>
            <a:pPr lvl="1"/>
            <a:r>
              <a:rPr lang="nb-NO" sz="1400"/>
              <a:t>Intercultural competence</a:t>
            </a:r>
          </a:p>
          <a:p>
            <a:pPr lvl="1"/>
            <a:endParaRPr lang="nb-NO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DEFB573-0A68-495F-9D9B-624D7DDB7F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outcome</a:t>
            </a:r>
          </a:p>
        </p:txBody>
      </p:sp>
      <p:sp>
        <p:nvSpPr>
          <p:cNvPr id="35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9FD5F37-21EC-4EF8-9056-576D1B2A6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457200">
              <a:spcAft>
                <a:spcPts val="800"/>
              </a:spcAft>
            </a:pPr>
            <a:r>
              <a:rPr lang="en-US" sz="1000" dirty="0">
                <a:effectLst/>
              </a:rPr>
              <a:t>Wikan, G. (2008). Challenges in the primary education in Namibia. In </a:t>
            </a:r>
            <a:r>
              <a:rPr lang="en-US" sz="1000" dirty="0" err="1">
                <a:effectLst/>
              </a:rPr>
              <a:t>Bluma</a:t>
            </a:r>
            <a:r>
              <a:rPr lang="en-US" sz="1000" dirty="0">
                <a:effectLst/>
              </a:rPr>
              <a:t> et.al </a:t>
            </a:r>
            <a:r>
              <a:rPr lang="en-US" sz="1000" i="1" dirty="0">
                <a:effectLst/>
              </a:rPr>
              <a:t>analyses of Comparative Education Policies. </a:t>
            </a:r>
            <a:r>
              <a:rPr lang="en-US" sz="1000" dirty="0" err="1">
                <a:effectLst/>
              </a:rPr>
              <a:t>Ersmuskonferanse,rapport</a:t>
            </a:r>
            <a:r>
              <a:rPr lang="en-US" sz="1000" dirty="0">
                <a:effectLst/>
              </a:rPr>
              <a:t>, Linz</a:t>
            </a:r>
          </a:p>
          <a:p>
            <a:pPr marL="457200">
              <a:spcAft>
                <a:spcPts val="800"/>
              </a:spcAft>
            </a:pPr>
            <a:r>
              <a:rPr lang="en-US" sz="1000" dirty="0">
                <a:effectLst/>
              </a:rPr>
              <a:t>Wikan, G., Mostert, M. L., Danbolt, A. M. V., Nes, K., Nyathi, F., </a:t>
            </a:r>
            <a:r>
              <a:rPr lang="en-US" sz="1000" dirty="0" err="1">
                <a:effectLst/>
              </a:rPr>
              <a:t>Hengari</a:t>
            </a:r>
            <a:r>
              <a:rPr lang="en-US" sz="1000" dirty="0">
                <a:effectLst/>
              </a:rPr>
              <a:t>, J., et al. (2007</a:t>
            </a:r>
            <a:r>
              <a:rPr lang="en-US" sz="1000" i="1" dirty="0">
                <a:effectLst/>
              </a:rPr>
              <a:t>). Reading among grade six learners in Namibia and Norway: an investigation of reading habits and attitudes of learners in the </a:t>
            </a:r>
            <a:r>
              <a:rPr lang="en-US" sz="1000" i="1" dirty="0" err="1">
                <a:effectLst/>
              </a:rPr>
              <a:t>Khomas</a:t>
            </a:r>
            <a:r>
              <a:rPr lang="en-US" sz="1000" i="1" dirty="0">
                <a:effectLst/>
              </a:rPr>
              <a:t> and Oshana regions of Namibia and the </a:t>
            </a:r>
            <a:r>
              <a:rPr lang="en-US" sz="1000" i="1" dirty="0" err="1">
                <a:effectLst/>
              </a:rPr>
              <a:t>Hedmark</a:t>
            </a:r>
            <a:r>
              <a:rPr lang="en-US" sz="1000" i="1" dirty="0">
                <a:effectLst/>
              </a:rPr>
              <a:t> region in Norway. </a:t>
            </a:r>
            <a:r>
              <a:rPr lang="en-US" sz="1000" dirty="0">
                <a:effectLst/>
              </a:rPr>
              <a:t>Høgskolen I </a:t>
            </a:r>
            <a:r>
              <a:rPr lang="en-US" sz="1000" dirty="0" err="1">
                <a:effectLst/>
              </a:rPr>
              <a:t>Hedmark</a:t>
            </a:r>
            <a:r>
              <a:rPr lang="en-US" sz="1000" dirty="0">
                <a:effectLst/>
              </a:rPr>
              <a:t>.</a:t>
            </a:r>
          </a:p>
          <a:p>
            <a:pPr marL="457200">
              <a:spcAft>
                <a:spcPts val="800"/>
              </a:spcAft>
            </a:pPr>
            <a:r>
              <a:rPr lang="en-US" sz="1000" dirty="0">
                <a:effectLst/>
              </a:rPr>
              <a:t>Wikan, G., &amp; Mostert, M. L. (2008). Reading habits and attitudes of primary school pupils in Namibia and Norway.  </a:t>
            </a:r>
            <a:r>
              <a:rPr lang="en-US" sz="1000" i="1" dirty="0">
                <a:effectLst/>
              </a:rPr>
              <a:t>Education as Change, 12</a:t>
            </a:r>
            <a:r>
              <a:rPr lang="en-US" sz="1000" dirty="0">
                <a:effectLst/>
              </a:rPr>
              <a:t>(1), 95-107</a:t>
            </a:r>
          </a:p>
          <a:p>
            <a:pPr marL="457200">
              <a:spcAft>
                <a:spcPts val="800"/>
              </a:spcAft>
            </a:pPr>
            <a:r>
              <a:rPr lang="en-US" sz="1000" dirty="0">
                <a:effectLst/>
              </a:rPr>
              <a:t>Wikan, G., &amp; Mostert, L. (2011). Home environmental factors influencing performance and progress of primary school pupils in Windhoek.  </a:t>
            </a:r>
            <a:r>
              <a:rPr lang="en-US" sz="1000" i="1" dirty="0">
                <a:effectLst/>
              </a:rPr>
              <a:t>Ghana Journal of Geography, 3</a:t>
            </a:r>
            <a:r>
              <a:rPr lang="en-US" sz="1000" dirty="0">
                <a:effectLst/>
              </a:rPr>
              <a:t>, 19. </a:t>
            </a:r>
          </a:p>
          <a:p>
            <a:pPr marL="457200">
              <a:spcAft>
                <a:spcPts val="800"/>
              </a:spcAft>
            </a:pPr>
            <a:r>
              <a:rPr lang="en-US" sz="1000" dirty="0">
                <a:effectLst/>
              </a:rPr>
              <a:t>Wikan, G. N. (2015). What did you learn in school today? A study of learning achievements in primary schools in Namibia. </a:t>
            </a:r>
            <a:r>
              <a:rPr lang="en-US" sz="1000" i="1" dirty="0" err="1">
                <a:effectLst/>
              </a:rPr>
              <a:t>Tojned</a:t>
            </a:r>
            <a:r>
              <a:rPr lang="en-US" sz="1000" i="1" dirty="0">
                <a:effectLst/>
              </a:rPr>
              <a:t>: the Online Journal of New Horizons in Education, 5</a:t>
            </a:r>
            <a:r>
              <a:rPr lang="en-US" sz="1000" dirty="0">
                <a:effectLst/>
              </a:rPr>
              <a:t>(1), 139-147. </a:t>
            </a:r>
          </a:p>
          <a:p>
            <a:pPr marL="457200">
              <a:spcAft>
                <a:spcPts val="800"/>
              </a:spcAft>
            </a:pPr>
            <a:r>
              <a:rPr lang="en-US" sz="1000" dirty="0">
                <a:effectLst/>
              </a:rPr>
              <a:t>Wikan, G. N., &amp; Klein, J. (2015). Global perspectives in teacher education: a study of international practicum </a:t>
            </a:r>
            <a:r>
              <a:rPr lang="en-US" sz="1000" i="1" dirty="0">
                <a:effectLst/>
              </a:rPr>
              <a:t>ATEE annual conference 2014 - Transitions in teacher education and Professional identities. Proceedings</a:t>
            </a:r>
            <a:r>
              <a:rPr lang="en-US" sz="1000" dirty="0">
                <a:effectLst/>
              </a:rPr>
              <a:t> </a:t>
            </a:r>
            <a:r>
              <a:rPr lang="en-US" sz="1000" i="1" dirty="0">
                <a:effectLst/>
              </a:rPr>
              <a:t>of ATEE 39</a:t>
            </a:r>
            <a:r>
              <a:rPr lang="en-US" sz="1000" i="1" baseline="30000" dirty="0">
                <a:effectLst/>
              </a:rPr>
              <a:t>th</a:t>
            </a:r>
            <a:r>
              <a:rPr lang="en-US" sz="1000" i="1" dirty="0">
                <a:effectLst/>
              </a:rPr>
              <a:t> Annual Conference - Association for Teacher Education in Europe.</a:t>
            </a:r>
            <a:endParaRPr lang="en-US" sz="1000" dirty="0">
              <a:effectLst/>
            </a:endParaRPr>
          </a:p>
          <a:p>
            <a:pPr marL="457200">
              <a:spcAft>
                <a:spcPts val="800"/>
              </a:spcAft>
            </a:pPr>
            <a:r>
              <a:rPr lang="en-US" sz="1000" dirty="0">
                <a:effectLst/>
              </a:rPr>
              <a:t>Wikan, G. &amp; Klein, J. (2016). An investigation of student teachers’ professional development following a teaching placement in Southern Africa. In</a:t>
            </a:r>
            <a:r>
              <a:rPr lang="en-US" sz="1000" i="1" dirty="0">
                <a:effectLst/>
              </a:rPr>
              <a:t> Proceedings</a:t>
            </a:r>
            <a:r>
              <a:rPr lang="en-US" sz="1000" dirty="0">
                <a:effectLst/>
              </a:rPr>
              <a:t> </a:t>
            </a:r>
            <a:r>
              <a:rPr lang="en-US" sz="1000" i="1" dirty="0">
                <a:effectLst/>
              </a:rPr>
              <a:t>of ATEE 40</a:t>
            </a:r>
            <a:r>
              <a:rPr lang="en-US" sz="1000" i="1" baseline="30000" dirty="0">
                <a:effectLst/>
              </a:rPr>
              <a:t>th</a:t>
            </a:r>
            <a:r>
              <a:rPr lang="en-US" sz="1000" i="1" dirty="0">
                <a:effectLst/>
              </a:rPr>
              <a:t> Annual Conference - Association for Teacher Education in Europe. </a:t>
            </a:r>
            <a:r>
              <a:rPr lang="en-US" sz="1000" dirty="0">
                <a:effectLst/>
              </a:rPr>
              <a:t>Glasgow, 22-31.</a:t>
            </a:r>
          </a:p>
          <a:p>
            <a:pPr marL="457200">
              <a:spcAft>
                <a:spcPts val="800"/>
              </a:spcAft>
            </a:pPr>
            <a:r>
              <a:rPr lang="en-US" sz="1000" dirty="0">
                <a:effectLst/>
              </a:rPr>
              <a:t>Wikan, G. &amp; Klein, J. (2017). Can International Practicum Foster Intercultural Competence Among Teacher Students? </a:t>
            </a:r>
            <a:r>
              <a:rPr lang="en-US" sz="1000" i="1" dirty="0">
                <a:effectLst/>
              </a:rPr>
              <a:t>Journal of the European Teacher Education Network (JETEN)</a:t>
            </a:r>
            <a:r>
              <a:rPr lang="en-US" sz="1000" dirty="0">
                <a:effectLst/>
              </a:rPr>
              <a:t> 2017; </a:t>
            </a:r>
            <a:r>
              <a:rPr lang="en-US" sz="1000" dirty="0" err="1">
                <a:effectLst/>
              </a:rPr>
              <a:t>Volum</a:t>
            </a:r>
            <a:r>
              <a:rPr lang="en-US" sz="1000" dirty="0">
                <a:effectLst/>
              </a:rPr>
              <a:t> 12. (1) s. 95-104</a:t>
            </a:r>
          </a:p>
          <a:p>
            <a:pPr marL="450215">
              <a:spcAft>
                <a:spcPts val="800"/>
              </a:spcAft>
            </a:pPr>
            <a:r>
              <a:rPr lang="en-US" sz="1000" dirty="0">
                <a:effectLst/>
              </a:rPr>
              <a:t>Wikan, G. &amp; Olsen, S.T.</a:t>
            </a:r>
            <a:r>
              <a:rPr lang="en-US" sz="1000" b="1" dirty="0">
                <a:effectLst/>
              </a:rPr>
              <a:t> </a:t>
            </a:r>
            <a:r>
              <a:rPr lang="en-US" sz="1000" dirty="0">
                <a:effectLst/>
              </a:rPr>
              <a:t>(2018).</a:t>
            </a:r>
            <a:br>
              <a:rPr lang="en-US" sz="1000" dirty="0">
                <a:effectLst/>
              </a:rPr>
            </a:br>
            <a:r>
              <a:rPr lang="en-US" sz="1000" dirty="0">
                <a:effectLst/>
              </a:rPr>
              <a:t>Intervention in international practicum in the Global South. </a:t>
            </a:r>
            <a:r>
              <a:rPr lang="en-US" sz="1000" i="1" dirty="0">
                <a:effectLst/>
              </a:rPr>
              <a:t>Association for Teacher Education in Europe</a:t>
            </a:r>
            <a:r>
              <a:rPr lang="en-US" sz="1000" dirty="0">
                <a:effectLst/>
              </a:rPr>
              <a:t> 2018 s. 356-367</a:t>
            </a:r>
            <a:br>
              <a:rPr lang="en-US" sz="1000" dirty="0">
                <a:effectLst/>
              </a:rPr>
            </a:br>
            <a:r>
              <a:rPr lang="en-US" sz="1000" dirty="0">
                <a:effectLst/>
              </a:rPr>
              <a:t>HINN OSLOMET</a:t>
            </a:r>
          </a:p>
          <a:p>
            <a:pPr marL="450215">
              <a:spcAft>
                <a:spcPts val="800"/>
              </a:spcAft>
            </a:pPr>
            <a:r>
              <a:rPr lang="en-US" sz="1000" dirty="0">
                <a:effectLst/>
              </a:rPr>
              <a:t>Olsen, Sissel Tove; Wikan, Gerd Nora; Klein, Jørgen; Hagen, </a:t>
            </a:r>
            <a:r>
              <a:rPr lang="en-US" sz="1000" dirty="0" err="1">
                <a:effectLst/>
              </a:rPr>
              <a:t>Anikke</a:t>
            </a:r>
            <a:r>
              <a:rPr lang="en-US" sz="1000" dirty="0">
                <a:effectLst/>
              </a:rPr>
              <a:t> (2019).</a:t>
            </a:r>
            <a:br>
              <a:rPr lang="en-US" sz="1000" dirty="0">
                <a:effectLst/>
              </a:rPr>
            </a:br>
            <a:r>
              <a:rPr lang="en-US" sz="1000" dirty="0" err="1">
                <a:effectLst/>
              </a:rPr>
              <a:t>Praksisstudier</a:t>
            </a:r>
            <a:r>
              <a:rPr lang="en-US" sz="1000" dirty="0">
                <a:effectLst/>
              </a:rPr>
              <a:t> i </a:t>
            </a:r>
            <a:r>
              <a:rPr lang="en-US" sz="1000" dirty="0" err="1">
                <a:effectLst/>
              </a:rPr>
              <a:t>fremmed</a:t>
            </a:r>
            <a:r>
              <a:rPr lang="en-US" sz="1000" dirty="0">
                <a:effectLst/>
              </a:rPr>
              <a:t> land- </a:t>
            </a:r>
            <a:r>
              <a:rPr lang="en-US" sz="1000" dirty="0" err="1">
                <a:effectLst/>
              </a:rPr>
              <a:t>bedre</a:t>
            </a:r>
            <a:r>
              <a:rPr lang="en-US" sz="1000" dirty="0">
                <a:effectLst/>
              </a:rPr>
              <a:t> </a:t>
            </a:r>
            <a:r>
              <a:rPr lang="en-US" sz="1000" dirty="0" err="1">
                <a:effectLst/>
              </a:rPr>
              <a:t>lærere</a:t>
            </a:r>
            <a:r>
              <a:rPr lang="en-US" sz="1000" dirty="0">
                <a:effectLst/>
              </a:rPr>
              <a:t> i </a:t>
            </a:r>
            <a:r>
              <a:rPr lang="en-US" sz="1000" dirty="0" err="1">
                <a:effectLst/>
              </a:rPr>
              <a:t>eget</a:t>
            </a:r>
            <a:r>
              <a:rPr lang="en-US" sz="1000" dirty="0">
                <a:effectLst/>
              </a:rPr>
              <a:t> land?. I: </a:t>
            </a:r>
            <a:r>
              <a:rPr lang="en-US" sz="1000" i="1" dirty="0" err="1">
                <a:effectLst/>
              </a:rPr>
              <a:t>Teoretiske</a:t>
            </a:r>
            <a:r>
              <a:rPr lang="en-US" sz="1000" i="1" dirty="0">
                <a:effectLst/>
              </a:rPr>
              <a:t> </a:t>
            </a:r>
            <a:r>
              <a:rPr lang="en-US" sz="1000" i="1" dirty="0" err="1">
                <a:effectLst/>
              </a:rPr>
              <a:t>og</a:t>
            </a:r>
            <a:r>
              <a:rPr lang="en-US" sz="1000" i="1" dirty="0">
                <a:effectLst/>
              </a:rPr>
              <a:t> </a:t>
            </a:r>
            <a:r>
              <a:rPr lang="en-US" sz="1000" i="1" dirty="0" err="1">
                <a:effectLst/>
              </a:rPr>
              <a:t>praktiske</a:t>
            </a:r>
            <a:r>
              <a:rPr lang="en-US" sz="1000" i="1" dirty="0">
                <a:effectLst/>
              </a:rPr>
              <a:t> </a:t>
            </a:r>
            <a:r>
              <a:rPr lang="en-US" sz="1000" i="1" dirty="0" err="1">
                <a:effectLst/>
              </a:rPr>
              <a:t>kunnskaper</a:t>
            </a:r>
            <a:r>
              <a:rPr lang="en-US" sz="1000" i="1" dirty="0">
                <a:effectLst/>
              </a:rPr>
              <a:t> i </a:t>
            </a:r>
            <a:r>
              <a:rPr lang="en-US" sz="1000" i="1" dirty="0" err="1">
                <a:effectLst/>
              </a:rPr>
              <a:t>lærerkvalifisering</a:t>
            </a:r>
            <a:r>
              <a:rPr lang="en-US" sz="1000" i="1" dirty="0">
                <a:effectLst/>
              </a:rPr>
              <a:t> - </a:t>
            </a:r>
            <a:r>
              <a:rPr lang="en-US" sz="1000" i="1" dirty="0" err="1">
                <a:effectLst/>
              </a:rPr>
              <a:t>sammenhenger</a:t>
            </a:r>
            <a:r>
              <a:rPr lang="en-US" sz="1000" i="1" dirty="0">
                <a:effectLst/>
              </a:rPr>
              <a:t> </a:t>
            </a:r>
            <a:r>
              <a:rPr lang="en-US" sz="1000" i="1" dirty="0" err="1">
                <a:effectLst/>
              </a:rPr>
              <a:t>og</a:t>
            </a:r>
            <a:r>
              <a:rPr lang="en-US" sz="1000" i="1" dirty="0">
                <a:effectLst/>
              </a:rPr>
              <a:t> </a:t>
            </a:r>
            <a:r>
              <a:rPr lang="en-US" sz="1000" i="1" dirty="0" err="1">
                <a:effectLst/>
              </a:rPr>
              <a:t>spenninger</a:t>
            </a:r>
            <a:r>
              <a:rPr lang="en-US" sz="1000" dirty="0">
                <a:effectLst/>
              </a:rPr>
              <a:t>. </a:t>
            </a:r>
            <a:r>
              <a:rPr lang="en-US" sz="1000" dirty="0" err="1">
                <a:effectLst/>
              </a:rPr>
              <a:t>Universitetsforlaget</a:t>
            </a:r>
            <a:r>
              <a:rPr lang="en-US" sz="1000" dirty="0">
                <a:effectLst/>
              </a:rPr>
              <a:t> 2019 ISBN 9788215030715. s. 131-147</a:t>
            </a:r>
            <a:br>
              <a:rPr lang="en-US" sz="1000" dirty="0">
                <a:effectLst/>
              </a:rPr>
            </a:br>
            <a:r>
              <a:rPr lang="en-US" sz="1000" dirty="0">
                <a:effectLst/>
              </a:rPr>
              <a:t>HINN OSLOMET</a:t>
            </a:r>
            <a:r>
              <a:rPr lang="en-US" sz="1000" b="1" dirty="0">
                <a:effectLst/>
              </a:rPr>
              <a:t> </a:t>
            </a:r>
            <a:endParaRPr lang="en-US" sz="1000" dirty="0">
              <a:effectLst/>
            </a:endParaRPr>
          </a:p>
          <a:p>
            <a:pPr marL="450215">
              <a:spcAft>
                <a:spcPts val="800"/>
              </a:spcAft>
            </a:pPr>
            <a:r>
              <a:rPr lang="en-US" sz="1000" dirty="0">
                <a:effectLst/>
              </a:rPr>
              <a:t>Klein, Jørgen; Wikan, Gerd Nora (2019).</a:t>
            </a:r>
            <a:br>
              <a:rPr lang="en-US" sz="1000" dirty="0">
                <a:effectLst/>
              </a:rPr>
            </a:br>
            <a:r>
              <a:rPr lang="en-US" sz="1000" dirty="0">
                <a:effectLst/>
              </a:rPr>
              <a:t>Teacher education and international practice </a:t>
            </a:r>
            <a:r>
              <a:rPr lang="en-US" sz="1000" dirty="0" err="1">
                <a:effectLst/>
              </a:rPr>
              <a:t>programmes</a:t>
            </a:r>
            <a:r>
              <a:rPr lang="en-US" sz="1000" dirty="0">
                <a:effectLst/>
              </a:rPr>
              <a:t>: Reflections on transformative learning and global citizenship. </a:t>
            </a:r>
            <a:r>
              <a:rPr lang="en-US" sz="1000" i="1" dirty="0">
                <a:effectLst/>
              </a:rPr>
              <a:t>Teaching and Teacher Education : An International Journal of Research and Studies</a:t>
            </a:r>
            <a:r>
              <a:rPr lang="en-US" sz="1000" dirty="0">
                <a:effectLst/>
              </a:rPr>
              <a:t> 2019 ;</a:t>
            </a:r>
            <a:r>
              <a:rPr lang="en-US" sz="1000" dirty="0" err="1">
                <a:effectLst/>
              </a:rPr>
              <a:t>Volum</a:t>
            </a:r>
            <a:r>
              <a:rPr lang="en-US" sz="1000" dirty="0">
                <a:effectLst/>
              </a:rPr>
              <a:t> 79. s. 93-100</a:t>
            </a:r>
            <a:br>
              <a:rPr lang="en-US" sz="1000" dirty="0">
                <a:effectLst/>
              </a:rPr>
            </a:br>
            <a:r>
              <a:rPr lang="en-US" sz="1000" dirty="0">
                <a:effectLst/>
              </a:rPr>
              <a:t>HINN</a:t>
            </a:r>
          </a:p>
          <a:p>
            <a:pPr marL="450215">
              <a:spcAft>
                <a:spcPts val="800"/>
              </a:spcAft>
            </a:pPr>
            <a:r>
              <a:rPr lang="en-US" sz="1000" dirty="0">
                <a:effectLst/>
              </a:rPr>
              <a:t>Wikan, Gerd Nora (2020).</a:t>
            </a:r>
            <a:br>
              <a:rPr lang="en-US" sz="1000" dirty="0">
                <a:effectLst/>
              </a:rPr>
            </a:br>
            <a:r>
              <a:rPr lang="en-US" sz="1000" dirty="0">
                <a:effectLst/>
              </a:rPr>
              <a:t>Global teachers: The long-term effects of an international practicum. </a:t>
            </a:r>
            <a:r>
              <a:rPr lang="en-US" sz="1000" i="1" dirty="0">
                <a:effectLst/>
              </a:rPr>
              <a:t>Association for Teacher Education in Europe</a:t>
            </a:r>
            <a:r>
              <a:rPr lang="en-US" sz="1000" dirty="0">
                <a:effectLst/>
              </a:rPr>
              <a:t> 2020 ;</a:t>
            </a:r>
            <a:r>
              <a:rPr lang="en-US" sz="1000" dirty="0" err="1">
                <a:effectLst/>
              </a:rPr>
              <a:t>Volum</a:t>
            </a:r>
            <a:r>
              <a:rPr lang="en-US" sz="1000" dirty="0">
                <a:effectLst/>
              </a:rPr>
              <a:t> 44. s. 62-79</a:t>
            </a:r>
            <a:br>
              <a:rPr lang="en-US" sz="1000" dirty="0">
                <a:effectLst/>
              </a:rPr>
            </a:br>
            <a:r>
              <a:rPr lang="en-US" sz="1000" dirty="0">
                <a:effectLst/>
              </a:rPr>
              <a:t>HINN</a:t>
            </a:r>
          </a:p>
          <a:p>
            <a:pPr marL="450215">
              <a:spcAft>
                <a:spcPts val="800"/>
              </a:spcAft>
            </a:pPr>
            <a:r>
              <a:rPr lang="en-US" sz="700" dirty="0">
                <a:effectLst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US" sz="700" dirty="0">
                <a:effectLst/>
              </a:rPr>
              <a:t> 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47766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951D730B584AB15B97B4F4B1F22E" ma:contentTypeVersion="2" ma:contentTypeDescription="Create a new document." ma:contentTypeScope="" ma:versionID="70de479a56c3062a9eef6461bb62bc78">
  <xsd:schema xmlns:xsd="http://www.w3.org/2001/XMLSchema" xmlns:xs="http://www.w3.org/2001/XMLSchema" xmlns:p="http://schemas.microsoft.com/office/2006/metadata/properties" xmlns:ns2="48b449a9-b154-4262-b2c7-68687a678234" targetNamespace="http://schemas.microsoft.com/office/2006/metadata/properties" ma:root="true" ma:fieldsID="4fda1cec7e6176a190ccde2fd444b8f7" ns2:_="">
    <xsd:import namespace="48b449a9-b154-4262-b2c7-68687a6782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449a9-b154-4262-b2c7-68687a678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33D432-41D5-48C2-B757-A14E42DC4604}"/>
</file>

<file path=customXml/itemProps2.xml><?xml version="1.0" encoding="utf-8"?>
<ds:datastoreItem xmlns:ds="http://schemas.openxmlformats.org/officeDocument/2006/customXml" ds:itemID="{1AA378AD-6736-401B-A0E9-E825C50E4926}"/>
</file>

<file path=customXml/itemProps3.xml><?xml version="1.0" encoding="utf-8"?>
<ds:datastoreItem xmlns:ds="http://schemas.openxmlformats.org/officeDocument/2006/customXml" ds:itemID="{DF299C5F-E91D-487D-A8BE-30407C7876DF}"/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804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Faculty of Teacher Education Cooperation with Namibia</vt:lpstr>
      <vt:lpstr>Research and Exchange since 2005</vt:lpstr>
      <vt:lpstr>Aim of international practicum in the Global South</vt:lpstr>
      <vt:lpstr>Three «programmes»</vt:lpstr>
      <vt:lpstr>3 months programme 2005-….</vt:lpstr>
      <vt:lpstr> Multicultural practicum groups</vt:lpstr>
      <vt:lpstr>Digital exchange</vt:lpstr>
      <vt:lpstr>The programme</vt:lpstr>
      <vt:lpstr>Research outcome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Teacher Education Cooperation with Namibia</dc:title>
  <dc:creator>Gerd Wikan</dc:creator>
  <cp:lastModifiedBy>Hege Knudsmoen</cp:lastModifiedBy>
  <cp:revision>2</cp:revision>
  <dcterms:created xsi:type="dcterms:W3CDTF">2022-09-28T07:56:31Z</dcterms:created>
  <dcterms:modified xsi:type="dcterms:W3CDTF">2022-10-02T20:10:32Z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0x010100F7F3951D730B584AB15B97B4F4B1F22E</vt:lpwstr>
  </property>
</Properties>
</file>