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73" r:id="rId4"/>
    <p:sldId id="276" r:id="rId5"/>
    <p:sldId id="282" r:id="rId6"/>
    <p:sldId id="262" r:id="rId7"/>
    <p:sldId id="283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09"/>
  </p:normalViewPr>
  <p:slideViewPr>
    <p:cSldViewPr snapToGrid="0" snapToObjects="1">
      <p:cViewPr varScale="1">
        <p:scale>
          <a:sx n="66" d="100"/>
          <a:sy n="66" d="100"/>
        </p:scale>
        <p:origin x="6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940F-27E3-4348-B50B-E5CB04A40148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E8043-F2A1-8648-8DC4-4EE1DD432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57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4076-C88A-A849-977B-BE09C477277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76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Visionen står i samklang med universitetets vision och den värdegrund som genomsyrar Karlstads universitets lärarutbildning: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Stark växelverkan mellan teori och praktik för att bygga yrkesidentiteten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Förankring i forskning och samverkan med skolhuvudmännen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Beredskap att verka för en förskola eller skola där alla lär och utvecklas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92FE7-9E0F-4A32-98B3-5E6B7B2BEA2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47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18FE0-4BC9-C348-8B18-49F3A6923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1EABBB6-AD30-3847-A585-5BD2E4A6D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BA179D-8D84-CF4D-BEE6-C27FE811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B9D800-7C10-CB4C-90D4-A4F9A13F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760C49-28A1-3D4D-ABD7-89C2AD6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98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733A7-9D40-3847-87DB-D25D7492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FE80C79-BDDE-A84E-8BE4-7CCAC6320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875D99-D82D-3148-878E-5CA3452D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780C3E-5D37-BE48-BA4F-A069CDDF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E445E9-0742-D648-B0D3-403050AA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47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C99266E-8362-E640-95A0-6CB19BD0D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75C474F-87BD-C44E-BBF9-331F396EE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8EEF5A-6F27-AC41-95F8-8EE6357E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0FFF99-34B8-CE43-B1EF-3CD9F2A9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31B58D-C9B6-0245-A572-63A0C13B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96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4F97A09-FE67-014A-9B9D-6A6C7F122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2691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A52AA34-2918-5A41-8DA3-35457BD3572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0985" y="4921746"/>
            <a:ext cx="6586159" cy="104335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0B9E9E-99ED-FD4C-A76F-59F7D405B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60" y="1697469"/>
            <a:ext cx="6609383" cy="31313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9C8773-8EDA-CF41-B164-3EA95F15A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01" y="480000"/>
            <a:ext cx="1197407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3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EE11ED6-0700-4F40-99AE-FF8A08B6A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300" y="1571220"/>
            <a:ext cx="10846849" cy="4065464"/>
          </a:xfrm>
          <a:prstGeom prst="rect">
            <a:avLst/>
          </a:prstGeom>
        </p:spPr>
        <p:txBody>
          <a:bodyPr lIns="0" tIns="0" rIns="0" bIns="0" numCol="2" spcCol="540000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48EE53-ABBC-D948-B491-5AFEA44AC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69" y="716820"/>
            <a:ext cx="10876580" cy="854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">
            <a:extLst>
              <a:ext uri="{FF2B5EF4-FFF2-40B4-BE49-F238E27FC236}">
                <a16:creationId xmlns:a16="http://schemas.microsoft.com/office/drawing/2014/main" id="{27C6DAEC-2993-2D43-A02A-CCE36925F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45202" y="0"/>
            <a:ext cx="6146799" cy="62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89B917-AAC2-5141-AA06-645AB901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72" y="801880"/>
            <a:ext cx="4752000" cy="854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A6DA20-013F-8646-B150-CE07FC23966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9971" y="1823308"/>
            <a:ext cx="4730956" cy="38133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2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7D45A5-63FB-574B-821D-57622D4FF5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37386" y="728134"/>
            <a:ext cx="5612749" cy="490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9CF8D7-8DEA-2348-A0A6-E49B7D610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71" y="728133"/>
            <a:ext cx="4752000" cy="854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3322035-FED8-1047-8C7A-B669C3362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70" y="1768390"/>
            <a:ext cx="4730956" cy="3868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2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5D34C5-1129-974B-AF82-F55A7379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B47577-7891-D040-918B-AE4756242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66D253-51F7-4745-B034-D13A6273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5C9A40-F2A6-3643-A21A-0C2564BD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B51C0A-FBB8-5640-9536-0355E544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21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8BD463-9248-3648-AD62-2CDAD9FF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A9A92F-DCE9-AF4C-8304-F7E917B6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043BFB-E58B-5D48-AAB8-E084C881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8D1D6C-5B96-9C42-8D1B-AC0BF9E9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071936-EBA1-D042-B2EC-E2298E78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96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9C5A18-55C3-5C4D-9FC9-9741EB08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D573F2-8BBB-CD46-8572-7D48647EB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8BCE31-113E-FB41-82B1-53469F4B1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278F4D-EBAD-844E-98C8-3FC7F136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B88618B-1BDE-5845-B58D-6DC97548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6BBFC3-405E-724F-8808-B0AA9ED1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03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16EB4-1E80-CF4C-A165-5CF29D48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DA23DF-4209-2F46-B06F-714728E7B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283106-F40E-3D4D-9133-DEFAD085E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AAC665-31F5-9148-9CF9-55090C775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A12C80E-C658-D94D-9C0C-E517E3ADB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859FB43-A7AD-9D4A-8190-534F9C30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5E98D61-75F8-6A48-AF12-E30D3380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42BB86-9F74-0849-8471-1466BB8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64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48D45-9360-C344-81A7-BE5407D0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F112E0F-F97C-E94E-8A70-0F3D0AE9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9A0B66-9AC4-9742-9DEB-4C661970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76BEE1-3F53-6146-B01B-454E4F2D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16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281A26-6684-5744-9885-D7630638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DFE1D1B-EEEB-0144-8025-16A79710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A882A3-2819-1C4E-811A-60838E0D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16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12B4D8-B15F-6449-9644-C18925F8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A7A714-467E-3C42-B105-D1FCDFE85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5CBBDC-EC49-3548-8006-F20A1916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D1C7CA-4027-4C4F-BF72-2E7E29FA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5D30B1-5744-1045-8B2D-114C67F4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7DAD04-9510-2547-95A5-CDC6B8BB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48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D4B459-E224-1F4B-ADBE-825BB530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A431B68-7717-4D4E-8002-891B18CB4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0AB71C-2BDE-924A-9D13-30CBBD0D5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2B056B-9C3E-5C40-B7DA-6F810594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1415CB-4BA7-B448-9ECB-8BA8664B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ED0A05-E3A8-EB43-8792-31F13809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57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5F9F8CA-6FF2-A342-B92A-D5C9664A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B58E9F-C95B-3745-B0A0-7B5465E6F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53D17B-79C5-124B-97F4-81551550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7EF8-EFE9-4241-94BD-4D88B26D58ED}" type="datetimeFigureOut">
              <a:rPr lang="sv-SE" smtClean="0"/>
              <a:t>2022-10-02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5EB626-7ADC-D040-A696-5429BDBD4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61BAA5-F233-8348-8BA0-D4072ADFA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ABC3-1DCF-A346-A60D-F236009C9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4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u.se/en/faculty-arts-and-social-scien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kau.se/en/teacher-education" TargetMode="External"/><Relationship Id="rId4" Type="http://schemas.openxmlformats.org/officeDocument/2006/relationships/hyperlink" Target="https://www.kau.se/en/faculty-health-science-and-technolog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5A4797E-3A3A-7540-B499-652D7B8CA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61" y="2729107"/>
            <a:ext cx="6609383" cy="3131380"/>
          </a:xfrm>
        </p:spPr>
        <p:txBody>
          <a:bodyPr/>
          <a:lstStyle/>
          <a:p>
            <a:r>
              <a:rPr lang="sv-SE" dirty="0"/>
              <a:t>Karlstad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382861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sverige2.png">
            <a:extLst>
              <a:ext uri="{FF2B5EF4-FFF2-40B4-BE49-F238E27FC236}">
                <a16:creationId xmlns:a16="http://schemas.microsoft.com/office/drawing/2014/main" id="{8B8EE9FE-AAAF-F742-9628-EE76381B1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382" y="-441369"/>
            <a:ext cx="4649141" cy="656743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1DF95E1-386D-7845-81FC-A1DEED1ECA81}"/>
              </a:ext>
            </a:extLst>
          </p:cNvPr>
          <p:cNvSpPr txBox="1"/>
          <p:nvPr/>
        </p:nvSpPr>
        <p:spPr>
          <a:xfrm>
            <a:off x="526093" y="525780"/>
            <a:ext cx="39902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Campus Karlstad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19 000 students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265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1 300 Staff</a:t>
            </a:r>
          </a:p>
          <a:p>
            <a:r>
              <a:rPr lang="sv-SE" b="1" cap="all" dirty="0"/>
              <a:t>FACULTIES</a:t>
            </a:r>
          </a:p>
          <a:p>
            <a:r>
              <a:rPr lang="sv-SE" u="sng" dirty="0">
                <a:hlinkClick r:id="rId3"/>
              </a:rPr>
              <a:t>Faculty of Arts and Social Sciences</a:t>
            </a:r>
            <a:endParaRPr lang="sv-SE" dirty="0"/>
          </a:p>
          <a:p>
            <a:r>
              <a:rPr lang="sv-SE" u="sng" dirty="0">
                <a:hlinkClick r:id="rId4"/>
              </a:rPr>
              <a:t>Faculty of Health, Science and Technology</a:t>
            </a:r>
            <a:endParaRPr lang="sv-SE" dirty="0"/>
          </a:p>
          <a:p>
            <a:r>
              <a:rPr lang="sv-SE" u="sng" dirty="0">
                <a:hlinkClick r:id="rId5"/>
              </a:rPr>
              <a:t>The Faculty Board for Teacher Education  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25%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the students</a:t>
            </a: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E54ED25-E168-8043-A81E-907230E25266}"/>
              </a:ext>
            </a:extLst>
          </p:cNvPr>
          <p:cNvSpPr txBox="1"/>
          <p:nvPr/>
        </p:nvSpPr>
        <p:spPr>
          <a:xfrm>
            <a:off x="7532370" y="2457450"/>
            <a:ext cx="4133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Campus Arvika</a:t>
            </a:r>
          </a:p>
          <a:p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Ingesund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Music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300 students &amp; 40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4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598276B-256F-6C40-B3DA-04473012E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15"/>
            <a:ext cx="12192000" cy="6261927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B72DAEFB-D54E-E540-9ECB-9AC7E774E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70" y="728133"/>
            <a:ext cx="6338404" cy="854400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An international University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E90B20-B47E-1C43-8455-E33BC52C9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133" dirty="0" err="1">
                <a:solidFill>
                  <a:schemeClr val="bg1"/>
                </a:solidFill>
              </a:rPr>
              <a:t>Collaborations</a:t>
            </a:r>
            <a:r>
              <a:rPr lang="sv-SE" sz="2133" dirty="0">
                <a:solidFill>
                  <a:schemeClr val="bg1"/>
                </a:solidFill>
              </a:rPr>
              <a:t> </a:t>
            </a:r>
            <a:r>
              <a:rPr lang="sv-SE" sz="2133" dirty="0" err="1">
                <a:solidFill>
                  <a:schemeClr val="bg1"/>
                </a:solidFill>
              </a:rPr>
              <a:t>with</a:t>
            </a:r>
            <a:r>
              <a:rPr lang="sv-SE" sz="2133" dirty="0">
                <a:solidFill>
                  <a:schemeClr val="bg1"/>
                </a:solidFill>
              </a:rPr>
              <a:t> </a:t>
            </a:r>
            <a:r>
              <a:rPr lang="sv-SE" sz="2133" dirty="0" err="1">
                <a:solidFill>
                  <a:schemeClr val="bg1"/>
                </a:solidFill>
              </a:rPr>
              <a:t>more</a:t>
            </a:r>
            <a:r>
              <a:rPr lang="sv-SE" sz="2133" dirty="0">
                <a:solidFill>
                  <a:schemeClr val="bg1"/>
                </a:solidFill>
              </a:rPr>
              <a:t> </a:t>
            </a:r>
            <a:r>
              <a:rPr lang="sv-SE" sz="2133" dirty="0" err="1">
                <a:solidFill>
                  <a:schemeClr val="bg1"/>
                </a:solidFill>
              </a:rPr>
              <a:t>than</a:t>
            </a:r>
            <a:r>
              <a:rPr lang="sv-SE" sz="2133" dirty="0">
                <a:solidFill>
                  <a:schemeClr val="bg1"/>
                </a:solidFill>
              </a:rPr>
              <a:t> 250 </a:t>
            </a:r>
            <a:r>
              <a:rPr lang="sv-SE" sz="2133" dirty="0" err="1">
                <a:solidFill>
                  <a:schemeClr val="bg1"/>
                </a:solidFill>
              </a:rPr>
              <a:t>universities</a:t>
            </a:r>
            <a:r>
              <a:rPr lang="sv-SE" sz="2133" dirty="0">
                <a:solidFill>
                  <a:schemeClr val="bg1"/>
                </a:solidFill>
              </a:rPr>
              <a:t> </a:t>
            </a:r>
            <a:r>
              <a:rPr lang="sv-SE" sz="2133" dirty="0" err="1">
                <a:solidFill>
                  <a:schemeClr val="bg1"/>
                </a:solidFill>
              </a:rPr>
              <a:t>around</a:t>
            </a:r>
            <a:r>
              <a:rPr lang="sv-SE" sz="2133" dirty="0">
                <a:solidFill>
                  <a:schemeClr val="bg1"/>
                </a:solidFill>
              </a:rPr>
              <a:t> the </a:t>
            </a:r>
            <a:r>
              <a:rPr lang="sv-SE" sz="2133" dirty="0" err="1">
                <a:solidFill>
                  <a:schemeClr val="bg1"/>
                </a:solidFill>
              </a:rPr>
              <a:t>world</a:t>
            </a:r>
            <a:r>
              <a:rPr lang="sv-SE" sz="2133" dirty="0">
                <a:solidFill>
                  <a:schemeClr val="bg1"/>
                </a:solidFill>
              </a:rPr>
              <a:t> </a:t>
            </a: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133" dirty="0" err="1">
                <a:solidFill>
                  <a:schemeClr val="bg1"/>
                </a:solidFill>
              </a:rPr>
              <a:t>Teacher</a:t>
            </a:r>
            <a:r>
              <a:rPr lang="sv-SE" sz="2133" dirty="0">
                <a:solidFill>
                  <a:schemeClr val="bg1"/>
                </a:solidFill>
              </a:rPr>
              <a:t>- student </a:t>
            </a:r>
            <a:r>
              <a:rPr lang="sv-SE" sz="2133" dirty="0" err="1">
                <a:solidFill>
                  <a:schemeClr val="bg1"/>
                </a:solidFill>
              </a:rPr>
              <a:t>exchange</a:t>
            </a:r>
            <a:endParaRPr lang="sv-SE" sz="2133" dirty="0">
              <a:solidFill>
                <a:schemeClr val="bg1"/>
              </a:solidFill>
            </a:endParaRP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133" dirty="0">
                <a:solidFill>
                  <a:schemeClr val="bg1"/>
                </a:solidFill>
              </a:rPr>
              <a:t>International </a:t>
            </a:r>
            <a:r>
              <a:rPr lang="sv-SE" sz="2133" dirty="0" err="1">
                <a:solidFill>
                  <a:schemeClr val="bg1"/>
                </a:solidFill>
              </a:rPr>
              <a:t>visiting</a:t>
            </a:r>
            <a:r>
              <a:rPr lang="sv-SE" sz="2133" dirty="0">
                <a:solidFill>
                  <a:schemeClr val="bg1"/>
                </a:solidFill>
              </a:rPr>
              <a:t> professors</a:t>
            </a: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133" dirty="0" err="1">
                <a:solidFill>
                  <a:schemeClr val="bg1"/>
                </a:solidFill>
              </a:rPr>
              <a:t>Incoming</a:t>
            </a:r>
            <a:r>
              <a:rPr lang="sv-SE" sz="2133" dirty="0">
                <a:solidFill>
                  <a:schemeClr val="bg1"/>
                </a:solidFill>
              </a:rPr>
              <a:t> and </a:t>
            </a:r>
            <a:r>
              <a:rPr lang="sv-SE" sz="2133" dirty="0" err="1">
                <a:solidFill>
                  <a:schemeClr val="bg1"/>
                </a:solidFill>
              </a:rPr>
              <a:t>outgoing</a:t>
            </a:r>
            <a:r>
              <a:rPr lang="sv-SE" sz="2133" dirty="0">
                <a:solidFill>
                  <a:schemeClr val="bg1"/>
                </a:solidFill>
              </a:rPr>
              <a:t> students </a:t>
            </a:r>
            <a:r>
              <a:rPr lang="sv-SE" sz="2133" dirty="0" err="1">
                <a:solidFill>
                  <a:schemeClr val="bg1"/>
                </a:solidFill>
              </a:rPr>
              <a:t>annually</a:t>
            </a:r>
            <a:endParaRPr lang="sv-SE" sz="2133" dirty="0">
              <a:solidFill>
                <a:schemeClr val="bg1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32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F3F39B-A0E6-A245-9945-B120FE267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Teacher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Programmes</a:t>
            </a: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5202" y="7615"/>
            <a:ext cx="6146799" cy="6264000"/>
          </a:xfrm>
        </p:spPr>
      </p:pic>
      <p:sp>
        <p:nvSpPr>
          <p:cNvPr id="6" name="Underrubrik 5">
            <a:extLst>
              <a:ext uri="{FF2B5EF4-FFF2-40B4-BE49-F238E27FC236}">
                <a16:creationId xmlns:a16="http://schemas.microsoft.com/office/drawing/2014/main" id="{5D43111F-63F2-894B-9F81-B780A5659EB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66558" y="1810524"/>
            <a:ext cx="5629863" cy="4335059"/>
          </a:xfrm>
        </p:spPr>
        <p:txBody>
          <a:bodyPr>
            <a:normAutofit fontScale="85000" lnSpcReduction="10000"/>
          </a:bodyPr>
          <a:lstStyle/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000" dirty="0" err="1"/>
              <a:t>Early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years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Education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Programme</a:t>
            </a:r>
            <a:r>
              <a:rPr lang="sv-SE" altLang="sv-SE" sz="2000" dirty="0"/>
              <a:t> (210 </a:t>
            </a:r>
            <a:r>
              <a:rPr lang="sv-SE" altLang="sv-SE" sz="2000" dirty="0" err="1"/>
              <a:t>hp</a:t>
            </a:r>
            <a:r>
              <a:rPr lang="sv-SE" altLang="sv-SE" sz="2000" dirty="0"/>
              <a:t>)</a:t>
            </a: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000" dirty="0" err="1"/>
              <a:t>Primary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Education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Programme</a:t>
            </a:r>
            <a:r>
              <a:rPr lang="sv-SE" altLang="sv-SE" sz="2000" dirty="0"/>
              <a:t> F-3 (240hp)</a:t>
            </a: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000" dirty="0" err="1"/>
              <a:t>Primary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Education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Programme</a:t>
            </a:r>
            <a:r>
              <a:rPr lang="sv-SE" altLang="sv-SE" sz="2000" dirty="0"/>
              <a:t> 4-6 (240hp)</a:t>
            </a: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000" dirty="0" err="1"/>
              <a:t>Primary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Education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Programme</a:t>
            </a:r>
            <a:r>
              <a:rPr lang="sv-SE" altLang="sv-SE" sz="2000" dirty="0"/>
              <a:t>- </a:t>
            </a:r>
            <a:r>
              <a:rPr lang="sv-SE" altLang="sv-SE" sz="2000" dirty="0" err="1"/>
              <a:t>Extended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School</a:t>
            </a:r>
            <a:r>
              <a:rPr lang="sv-SE" altLang="sv-SE" sz="2000" dirty="0"/>
              <a:t>(180)</a:t>
            </a: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000" dirty="0"/>
              <a:t>Music </a:t>
            </a:r>
            <a:r>
              <a:rPr lang="sv-SE" altLang="sv-SE" sz="2000" dirty="0" err="1"/>
              <a:t>Teacher</a:t>
            </a:r>
            <a:r>
              <a:rPr lang="sv-SE" altLang="sv-SE" sz="2000" dirty="0"/>
              <a:t> </a:t>
            </a:r>
            <a:r>
              <a:rPr lang="sv-SE" altLang="sv-SE" sz="2000" dirty="0" err="1"/>
              <a:t>Education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Programme</a:t>
            </a:r>
            <a:r>
              <a:rPr lang="sv-SE" altLang="sv-SE" sz="2000" dirty="0"/>
              <a:t>(300 </a:t>
            </a:r>
            <a:r>
              <a:rPr lang="sv-SE" altLang="sv-SE" sz="2000" dirty="0" err="1"/>
              <a:t>hp</a:t>
            </a:r>
            <a:r>
              <a:rPr lang="sv-SE" altLang="sv-SE" sz="2000" dirty="0"/>
              <a:t>)</a:t>
            </a: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000" dirty="0" err="1"/>
              <a:t>Secondary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Education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Programme</a:t>
            </a:r>
            <a:r>
              <a:rPr lang="sv-SE" altLang="sv-SE" sz="2000" dirty="0"/>
              <a:t>- 7-9(240hp)</a:t>
            </a: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000" dirty="0" err="1"/>
              <a:t>Upper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Secondary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Education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Programme</a:t>
            </a:r>
            <a:r>
              <a:rPr lang="sv-SE" altLang="sv-SE" sz="2000" dirty="0"/>
              <a:t>- gymnasium (300-330 </a:t>
            </a:r>
            <a:r>
              <a:rPr lang="sv-SE" altLang="sv-SE" sz="2000" dirty="0" err="1"/>
              <a:t>hp</a:t>
            </a:r>
            <a:r>
              <a:rPr lang="sv-SE" altLang="sv-SE" sz="2000" dirty="0"/>
              <a:t>)</a:t>
            </a: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000" dirty="0" err="1"/>
              <a:t>Vocational</a:t>
            </a:r>
            <a:r>
              <a:rPr lang="sv-SE" altLang="sv-SE" sz="2000" dirty="0"/>
              <a:t> </a:t>
            </a:r>
            <a:r>
              <a:rPr lang="sv-SE" altLang="sv-SE" sz="2000" dirty="0" err="1"/>
              <a:t>Education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Programme</a:t>
            </a:r>
            <a:r>
              <a:rPr lang="sv-SE" altLang="sv-SE" sz="2000" dirty="0"/>
              <a:t>(90hp)</a:t>
            </a: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000" dirty="0" err="1"/>
              <a:t>Secondary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school</a:t>
            </a:r>
            <a:r>
              <a:rPr lang="sv-SE" altLang="sv-SE" sz="2000" dirty="0"/>
              <a:t> &amp; </a:t>
            </a:r>
            <a:r>
              <a:rPr lang="sv-SE" altLang="sv-SE" sz="2000" dirty="0" err="1"/>
              <a:t>Primary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year</a:t>
            </a:r>
            <a:r>
              <a:rPr lang="sv-SE" altLang="sv-SE" sz="2000" dirty="0"/>
              <a:t> 7-9 - </a:t>
            </a:r>
            <a:r>
              <a:rPr lang="sv-SE" altLang="sv-SE" sz="2000" dirty="0" err="1"/>
              <a:t>Bridging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Programme</a:t>
            </a:r>
            <a:r>
              <a:rPr lang="sv-SE" altLang="sv-SE" sz="2000" dirty="0"/>
              <a:t> (90hp)</a:t>
            </a: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altLang="sv-SE" sz="2000" dirty="0"/>
          </a:p>
        </p:txBody>
      </p:sp>
    </p:spTree>
    <p:extLst>
      <p:ext uri="{BB962C8B-B14F-4D97-AF65-F5344CB8AC3E}">
        <p14:creationId xmlns:p14="http://schemas.microsoft.com/office/powerpoint/2010/main" val="189387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3207" y="1483470"/>
            <a:ext cx="10846849" cy="5079376"/>
          </a:xfrm>
        </p:spPr>
        <p:txBody>
          <a:bodyPr numCol="1">
            <a:normAutofit fontScale="25000" lnSpcReduction="20000"/>
          </a:bodyPr>
          <a:lstStyle/>
          <a:p>
            <a:endParaRPr lang="sv-SE" sz="2133" dirty="0"/>
          </a:p>
          <a:p>
            <a:pPr marL="914377" indent="-914377">
              <a:buFont typeface="Wingdings" panose="05000000000000000000" pitchFamily="2" charset="2"/>
              <a:buChar char="§"/>
            </a:pPr>
            <a:endParaRPr lang="sv-SE" sz="6400" dirty="0"/>
          </a:p>
          <a:p>
            <a:pPr marL="914377" indent="-914377">
              <a:buFont typeface="Wingdings" panose="05000000000000000000" pitchFamily="2" charset="2"/>
              <a:buChar char="§"/>
            </a:pPr>
            <a:r>
              <a:rPr lang="sv-SE" sz="6400" b="1" dirty="0" err="1"/>
              <a:t>Internationalisation</a:t>
            </a:r>
            <a:r>
              <a:rPr lang="sv-SE" sz="6400" dirty="0"/>
              <a:t>-  an area in focus  </a:t>
            </a:r>
            <a:r>
              <a:rPr lang="sv-SE" sz="6400" dirty="0" err="1"/>
              <a:t>both</a:t>
            </a:r>
            <a:r>
              <a:rPr lang="sv-SE" sz="6400" dirty="0"/>
              <a:t> </a:t>
            </a:r>
            <a:r>
              <a:rPr lang="sv-SE" sz="6400" dirty="0" err="1"/>
              <a:t>mobility</a:t>
            </a:r>
            <a:r>
              <a:rPr lang="sv-SE" sz="6400" dirty="0"/>
              <a:t> and </a:t>
            </a:r>
            <a:r>
              <a:rPr lang="sv-SE" sz="6400" dirty="0" err="1"/>
              <a:t>internationalisation</a:t>
            </a:r>
            <a:r>
              <a:rPr lang="sv-SE" sz="6400" dirty="0"/>
              <a:t> at </a:t>
            </a:r>
            <a:r>
              <a:rPr lang="sv-SE" sz="6400" dirty="0" err="1"/>
              <a:t>home</a:t>
            </a:r>
            <a:r>
              <a:rPr lang="sv-SE" sz="6400" dirty="0"/>
              <a:t>, </a:t>
            </a:r>
            <a:r>
              <a:rPr lang="sv-SE" sz="6400" dirty="0" err="1"/>
              <a:t>challenge</a:t>
            </a:r>
            <a:r>
              <a:rPr lang="sv-SE" sz="6400" dirty="0"/>
              <a:t> for </a:t>
            </a:r>
            <a:r>
              <a:rPr lang="sv-SE" sz="6400" dirty="0" err="1"/>
              <a:t>teacher</a:t>
            </a:r>
            <a:r>
              <a:rPr lang="sv-SE" sz="6400" dirty="0"/>
              <a:t> </a:t>
            </a:r>
            <a:r>
              <a:rPr lang="sv-SE" sz="6400" dirty="0" err="1"/>
              <a:t>education</a:t>
            </a:r>
            <a:r>
              <a:rPr lang="sv-SE" sz="6400" dirty="0"/>
              <a:t> </a:t>
            </a:r>
            <a:r>
              <a:rPr lang="sv-SE" sz="6400" dirty="0" err="1"/>
              <a:t>often</a:t>
            </a:r>
            <a:r>
              <a:rPr lang="sv-SE" sz="6400" dirty="0"/>
              <a:t> </a:t>
            </a:r>
            <a:r>
              <a:rPr lang="sv-SE" sz="6400" dirty="0" err="1"/>
              <a:t>mobility</a:t>
            </a:r>
            <a:r>
              <a:rPr lang="sv-SE" sz="6400" dirty="0"/>
              <a:t> </a:t>
            </a:r>
            <a:r>
              <a:rPr lang="sv-SE" sz="6400" dirty="0" err="1"/>
              <a:t>windows</a:t>
            </a:r>
            <a:endParaRPr lang="sv-SE" sz="6400" dirty="0"/>
          </a:p>
          <a:p>
            <a:pPr marL="914377" indent="-914377">
              <a:buFont typeface="Wingdings" panose="05000000000000000000" pitchFamily="2" charset="2"/>
              <a:buChar char="§"/>
            </a:pPr>
            <a:endParaRPr lang="sv-SE" sz="6400" dirty="0"/>
          </a:p>
          <a:p>
            <a:pPr marL="914377" indent="-914377">
              <a:buFont typeface="Wingdings" panose="05000000000000000000" pitchFamily="2" charset="2"/>
              <a:buChar char="§"/>
            </a:pPr>
            <a:r>
              <a:rPr lang="en-GB" sz="6400" dirty="0"/>
              <a:t>important corner stone for students in their professional development to work in a multicultural /multilingual society/preschools/schools </a:t>
            </a:r>
            <a:endParaRPr lang="en-GB" sz="6400" b="1" dirty="0"/>
          </a:p>
          <a:p>
            <a:pPr marL="914377" indent="-914377">
              <a:buFont typeface="Wingdings" panose="05000000000000000000" pitchFamily="2" charset="2"/>
              <a:buChar char="§"/>
            </a:pPr>
            <a:r>
              <a:rPr lang="sv-SE" sz="6400" b="1" dirty="0"/>
              <a:t>Global South: India, South </a:t>
            </a:r>
            <a:r>
              <a:rPr lang="sv-SE" sz="6400" b="1" dirty="0" err="1"/>
              <a:t>Africa</a:t>
            </a:r>
            <a:r>
              <a:rPr lang="sv-SE" sz="6400" b="1" dirty="0"/>
              <a:t> and Kenya</a:t>
            </a:r>
          </a:p>
          <a:p>
            <a:pPr marL="914377" indent="-914377">
              <a:buFont typeface="Wingdings" panose="05000000000000000000" pitchFamily="2" charset="2"/>
              <a:buChar char="§"/>
            </a:pPr>
            <a:r>
              <a:rPr lang="sv-SE" sz="6400" dirty="0" err="1"/>
              <a:t>Initiatied</a:t>
            </a:r>
            <a:r>
              <a:rPr lang="sv-SE" sz="6400" dirty="0"/>
              <a:t> by and </a:t>
            </a:r>
            <a:r>
              <a:rPr lang="sv-SE" sz="6400" dirty="0" err="1"/>
              <a:t>strongly</a:t>
            </a:r>
            <a:r>
              <a:rPr lang="sv-SE" sz="6400" dirty="0"/>
              <a:t> </a:t>
            </a:r>
            <a:r>
              <a:rPr lang="sv-SE" sz="6400" dirty="0" err="1"/>
              <a:t>depended</a:t>
            </a:r>
            <a:r>
              <a:rPr lang="sv-SE" sz="6400" dirty="0"/>
              <a:t> on </a:t>
            </a:r>
            <a:r>
              <a:rPr lang="sv-SE" sz="6400" dirty="0" err="1"/>
              <a:t>enthustiastic</a:t>
            </a:r>
            <a:r>
              <a:rPr lang="sv-SE" sz="6400" dirty="0"/>
              <a:t>  </a:t>
            </a:r>
            <a:r>
              <a:rPr lang="sv-SE" sz="6400" dirty="0" err="1"/>
              <a:t>individuals</a:t>
            </a:r>
            <a:r>
              <a:rPr lang="sv-SE" sz="6400" dirty="0"/>
              <a:t> </a:t>
            </a:r>
          </a:p>
          <a:p>
            <a:pPr marL="914377" indent="-914377">
              <a:buFont typeface="Wingdings" panose="05000000000000000000" pitchFamily="2" charset="2"/>
              <a:buChar char="§"/>
            </a:pPr>
            <a:r>
              <a:rPr lang="en-GB" sz="6400" dirty="0"/>
              <a:t>practicum in schools and collecting data for the final papers/or thesis. </a:t>
            </a:r>
          </a:p>
          <a:p>
            <a:pPr marL="914377" indent="-914377">
              <a:buFont typeface="Wingdings" panose="05000000000000000000" pitchFamily="2" charset="2"/>
              <a:buChar char="§"/>
            </a:pPr>
            <a:r>
              <a:rPr lang="en-GB" sz="6400" dirty="0"/>
              <a:t>As an option - a course for outgoing students preparing for data collection , theory and methods</a:t>
            </a:r>
          </a:p>
          <a:p>
            <a:r>
              <a:rPr lang="en-GB" sz="6400" dirty="0"/>
              <a:t>	Students: </a:t>
            </a:r>
            <a:endParaRPr lang="sv-SE" sz="6400" dirty="0"/>
          </a:p>
          <a:p>
            <a:r>
              <a:rPr lang="en-GB" sz="6400" dirty="0"/>
              <a:t>	Practicum: offered to all students (Pre school, to Upper Secondary schools etc 2-5 weeks</a:t>
            </a:r>
            <a:endParaRPr lang="sv-SE" sz="6400" dirty="0"/>
          </a:p>
          <a:p>
            <a:r>
              <a:rPr lang="en-GB" sz="6400" dirty="0"/>
              <a:t> </a:t>
            </a:r>
            <a:endParaRPr lang="sv-SE" sz="6400" dirty="0"/>
          </a:p>
          <a:p>
            <a:r>
              <a:rPr lang="en-GB" sz="6400" dirty="0"/>
              <a:t>	Data collection (writing their final exams</a:t>
            </a:r>
            <a:r>
              <a:rPr lang="en-GB" sz="6400"/>
              <a:t>, thesis) - </a:t>
            </a:r>
            <a:r>
              <a:rPr lang="en-GB" sz="6400" dirty="0"/>
              <a:t>to all students</a:t>
            </a:r>
            <a:endParaRPr lang="sv-SE" sz="6400" dirty="0"/>
          </a:p>
          <a:p>
            <a:r>
              <a:rPr lang="en-GB" sz="6400" dirty="0"/>
              <a:t> </a:t>
            </a:r>
            <a:endParaRPr lang="sv-SE" sz="6400" dirty="0"/>
          </a:p>
          <a:p>
            <a:r>
              <a:rPr lang="en-GB" sz="6400" dirty="0"/>
              <a:t>	Exchange for a whole semester: Upper secondary teachers</a:t>
            </a:r>
          </a:p>
          <a:p>
            <a:endParaRPr lang="sv-SE" sz="6400" dirty="0"/>
          </a:p>
          <a:p>
            <a:pPr marL="914377" indent="-914377">
              <a:buFont typeface="Wingdings" panose="05000000000000000000" pitchFamily="2" charset="2"/>
              <a:buChar char="§"/>
            </a:pPr>
            <a:endParaRPr lang="sv-SE" dirty="0"/>
          </a:p>
          <a:p>
            <a:pPr marL="914377" indent="-914377">
              <a:buFont typeface="Wingdings" panose="05000000000000000000" pitchFamily="2" charset="2"/>
              <a:buChar char="§"/>
            </a:pPr>
            <a:endParaRPr lang="sv-SE" sz="2200" dirty="0"/>
          </a:p>
          <a:p>
            <a:r>
              <a:rPr lang="sv-SE" sz="2200" dirty="0"/>
              <a:t> 	.</a:t>
            </a:r>
          </a:p>
          <a:p>
            <a:r>
              <a:rPr lang="sv-SE" sz="2200" dirty="0"/>
              <a:t> 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267" dirty="0" err="1"/>
              <a:t>Internationalisation</a:t>
            </a:r>
            <a:endParaRPr lang="sv-SE" sz="4267" dirty="0"/>
          </a:p>
        </p:txBody>
      </p:sp>
    </p:spTree>
    <p:extLst>
      <p:ext uri="{BB962C8B-B14F-4D97-AF65-F5344CB8AC3E}">
        <p14:creationId xmlns:p14="http://schemas.microsoft.com/office/powerpoint/2010/main" val="166795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Primary</a:t>
            </a:r>
            <a:r>
              <a:rPr lang="sv-SE" dirty="0"/>
              <a:t> &amp; </a:t>
            </a:r>
            <a:r>
              <a:rPr lang="sv-SE" dirty="0" err="1"/>
              <a:t>Secondary</a:t>
            </a:r>
            <a:r>
              <a:rPr lang="sv-SE" dirty="0"/>
              <a:t> </a:t>
            </a:r>
            <a:r>
              <a:rPr lang="sv-SE" dirty="0" err="1"/>
              <a:t>Education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97106"/>
            <a:ext cx="10515600" cy="4679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u="sng" dirty="0"/>
          </a:p>
          <a:p>
            <a:pPr marL="0" indent="0">
              <a:buNone/>
            </a:pPr>
            <a:r>
              <a:rPr lang="sv-SE" dirty="0"/>
              <a:t>VFU 3</a:t>
            </a:r>
            <a:r>
              <a:rPr lang="sv-SE" dirty="0">
                <a:sym typeface="Wingdings" pitchFamily="2" charset="2"/>
              </a:rPr>
              <a:t> (2022)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students </a:t>
            </a:r>
            <a:r>
              <a:rPr lang="sv-SE" dirty="0" err="1"/>
              <a:t>practicum</a:t>
            </a:r>
            <a:r>
              <a:rPr lang="sv-SE" dirty="0"/>
              <a:t>(2 v.):</a:t>
            </a:r>
          </a:p>
          <a:p>
            <a:pPr marL="0" indent="0">
              <a:buNone/>
            </a:pPr>
            <a:r>
              <a:rPr lang="sv-SE" dirty="0"/>
              <a:t>India (7 </a:t>
            </a:r>
            <a:r>
              <a:rPr lang="sv-SE" dirty="0" err="1"/>
              <a:t>stud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South </a:t>
            </a:r>
            <a:r>
              <a:rPr lang="sv-SE" dirty="0" err="1"/>
              <a:t>Africa</a:t>
            </a:r>
            <a:r>
              <a:rPr lang="sv-SE" dirty="0"/>
              <a:t> (2 </a:t>
            </a:r>
            <a:r>
              <a:rPr lang="sv-SE" dirty="0" err="1"/>
              <a:t>stud</a:t>
            </a:r>
            <a:r>
              <a:rPr lang="sv-SE" dirty="0"/>
              <a:t>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VFU 2: (2023)</a:t>
            </a:r>
          </a:p>
          <a:p>
            <a:pPr marL="0" indent="0">
              <a:buNone/>
            </a:pPr>
            <a:r>
              <a:rPr lang="sv-SE" dirty="0"/>
              <a:t>2-5 </a:t>
            </a:r>
            <a:r>
              <a:rPr lang="sv-SE" dirty="0" err="1"/>
              <a:t>weeks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Kenya och Indien</a:t>
            </a:r>
          </a:p>
          <a:p>
            <a:pPr marL="0" indent="0">
              <a:buNone/>
            </a:pPr>
            <a:r>
              <a:rPr lang="sv-SE" dirty="0"/>
              <a:t>12 </a:t>
            </a:r>
            <a:r>
              <a:rPr lang="sv-SE" dirty="0" err="1"/>
              <a:t>stud</a:t>
            </a:r>
            <a:r>
              <a:rPr lang="sv-SE" dirty="0"/>
              <a:t> to Kenya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031" y="1371600"/>
            <a:ext cx="3650366" cy="4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B3AA87-153E-CC48-B3D6-D4A79658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Opportunities</a:t>
            </a:r>
            <a:r>
              <a:rPr lang="sv-SE" dirty="0"/>
              <a:t> &amp; Challenges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0C9132-6ABB-1544-AA1D-03841F1E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Opportunities: there are opportunities but it also comes with challenges!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en-GB" dirty="0"/>
              <a:t>Challenges : evaluation of credits, to reach students and to inspire them to travel, many students have families, the costs! Difficulties to find mobility windows for students in Primary education /Preschool (taking small </a:t>
            </a:r>
            <a:r>
              <a:rPr lang="en-GB" dirty="0" err="1"/>
              <a:t>babysteps</a:t>
            </a:r>
            <a:r>
              <a:rPr lang="en-GB" dirty="0"/>
              <a:t> ) Australia)</a:t>
            </a:r>
            <a:endParaRPr lang="sv-SE" dirty="0"/>
          </a:p>
          <a:p>
            <a:r>
              <a:rPr lang="en-GB" dirty="0"/>
              <a:t>Research- not much but there are some examples, </a:t>
            </a:r>
            <a:endParaRPr lang="sv-SE" dirty="0"/>
          </a:p>
          <a:p>
            <a:r>
              <a:rPr lang="en-GB" dirty="0"/>
              <a:t> Working on mobility windows for each program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607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951D730B584AB15B97B4F4B1F22E" ma:contentTypeVersion="2" ma:contentTypeDescription="Create a new document." ma:contentTypeScope="" ma:versionID="70de479a56c3062a9eef6461bb62bc78">
  <xsd:schema xmlns:xsd="http://www.w3.org/2001/XMLSchema" xmlns:xs="http://www.w3.org/2001/XMLSchema" xmlns:p="http://schemas.microsoft.com/office/2006/metadata/properties" xmlns:ns2="48b449a9-b154-4262-b2c7-68687a678234" targetNamespace="http://schemas.microsoft.com/office/2006/metadata/properties" ma:root="true" ma:fieldsID="4fda1cec7e6176a190ccde2fd444b8f7" ns2:_="">
    <xsd:import namespace="48b449a9-b154-4262-b2c7-68687a678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449a9-b154-4262-b2c7-68687a678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C44B17-B14E-48A4-B71C-436C54430CC6}"/>
</file>

<file path=customXml/itemProps2.xml><?xml version="1.0" encoding="utf-8"?>
<ds:datastoreItem xmlns:ds="http://schemas.openxmlformats.org/officeDocument/2006/customXml" ds:itemID="{6CBB3B71-57CA-40A6-9EFC-4DBBFAD23BEF}"/>
</file>

<file path=customXml/itemProps3.xml><?xml version="1.0" encoding="utf-8"?>
<ds:datastoreItem xmlns:ds="http://schemas.openxmlformats.org/officeDocument/2006/customXml" ds:itemID="{85E9AD58-3596-4211-9960-497861AACFB7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459</Words>
  <Application>Microsoft Office PowerPoint</Application>
  <PresentationFormat>Widescreen</PresentationFormat>
  <Paragraphs>77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Office-tema</vt:lpstr>
      <vt:lpstr>Karlstad University</vt:lpstr>
      <vt:lpstr>PowerPoint Presentation</vt:lpstr>
      <vt:lpstr>An international University</vt:lpstr>
      <vt:lpstr>Teacher Education Programmes</vt:lpstr>
      <vt:lpstr>Internationalisation</vt:lpstr>
      <vt:lpstr>Primary &amp; Secondary Education</vt:lpstr>
      <vt:lpstr>Opportunities &amp;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Karlstad University</dc:title>
  <dc:creator>Microsoft Office User</dc:creator>
  <cp:lastModifiedBy>Hege Knudsmoen</cp:lastModifiedBy>
  <cp:revision>4</cp:revision>
  <dcterms:created xsi:type="dcterms:W3CDTF">2022-09-29T07:58:14Z</dcterms:created>
  <dcterms:modified xsi:type="dcterms:W3CDTF">2022-10-02T20:16:53Z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0x010100F7F3951D730B584AB15B97B4F4B1F22E</vt:lpwstr>
  </property>
</Properties>
</file>