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</p:sldMasterIdLst>
  <p:notesMasterIdLst>
    <p:notesMasterId r:id="rId12"/>
  </p:notesMasterIdLst>
  <p:sldIdLst>
    <p:sldId id="273" r:id="rId5"/>
    <p:sldId id="312" r:id="rId6"/>
    <p:sldId id="316" r:id="rId7"/>
    <p:sldId id="317" r:id="rId8"/>
    <p:sldId id="307" r:id="rId9"/>
    <p:sldId id="318" r:id="rId10"/>
    <p:sldId id="309" r:id="rId11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EA2"/>
    <a:srgbClr val="453777"/>
    <a:srgbClr val="E4032E"/>
    <a:srgbClr val="DB00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69" autoAdjust="0"/>
    <p:restoredTop sz="83333" autoAdjust="0"/>
  </p:normalViewPr>
  <p:slideViewPr>
    <p:cSldViewPr snapToGrid="0" snapToObjects="1">
      <p:cViewPr varScale="1">
        <p:scale>
          <a:sx n="73" d="100"/>
          <a:sy n="73" d="100"/>
        </p:scale>
        <p:origin x="376" y="5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 b="1" dirty="0"/>
              <a:t>Destination </a:t>
            </a:r>
            <a:r>
              <a:rPr lang="sv-SE" b="1" dirty="0" err="1"/>
              <a:t>teacher</a:t>
            </a:r>
            <a:r>
              <a:rPr lang="sv-SE" b="1" dirty="0"/>
              <a:t> </a:t>
            </a:r>
            <a:r>
              <a:rPr lang="sv-SE" b="1" dirty="0" err="1"/>
              <a:t>practice</a:t>
            </a:r>
            <a:r>
              <a:rPr lang="sv-SE" b="1" baseline="0" dirty="0"/>
              <a:t> students </a:t>
            </a:r>
          </a:p>
          <a:p>
            <a:pPr>
              <a:defRPr/>
            </a:pPr>
            <a:r>
              <a:rPr lang="sv-SE" b="1" baseline="0" dirty="0"/>
              <a:t>2018-2022</a:t>
            </a:r>
            <a:endParaRPr lang="sv-SE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Global North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75FC6406-C16B-44F1-9DFA-0F049C58174C}" type="VALUE">
                      <a:rPr lang="en-US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sv-SE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DB0A-40AE-B9E8-68A09BDECBE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Blad1!$A$3:$A$6</c:f>
              <c:strCache>
                <c:ptCount val="1"/>
                <c:pt idx="0">
                  <c:v>2018-2022</c:v>
                </c:pt>
              </c:strCache>
            </c:strRef>
          </c:cat>
          <c:val>
            <c:numRef>
              <c:f>Blad1!$B$3:$B$6</c:f>
              <c:numCache>
                <c:formatCode>General</c:formatCode>
                <c:ptCount val="4"/>
                <c:pt idx="0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B0A-40AE-B9E8-68A09BDECBE9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Global South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DB0A-40AE-B9E8-68A09BDECBE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Blad1!$A$3:$A$6</c:f>
              <c:strCache>
                <c:ptCount val="1"/>
                <c:pt idx="0">
                  <c:v>2018-2022</c:v>
                </c:pt>
              </c:strCache>
            </c:strRef>
          </c:cat>
          <c:val>
            <c:numRef>
              <c:f>Blad1!$C$3:$C$6</c:f>
              <c:numCache>
                <c:formatCode>General</c:formatCode>
                <c:ptCount val="4"/>
                <c:pt idx="0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B0A-40AE-B9E8-68A09BDECB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814221792"/>
        <c:axId val="1814222208"/>
      </c:barChart>
      <c:catAx>
        <c:axId val="1814221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814222208"/>
        <c:crosses val="autoZero"/>
        <c:auto val="1"/>
        <c:lblAlgn val="ctr"/>
        <c:lblOffset val="100"/>
        <c:noMultiLvlLbl val="0"/>
      </c:catAx>
      <c:valAx>
        <c:axId val="18142222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8142217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0.30006</cdr:x>
      <cdr:y>0.25492</cdr:y>
    </cdr:from>
    <cdr:to>
      <cdr:x>0.8683</cdr:x>
      <cdr:y>0.54094</cdr:y>
    </cdr:to>
    <cdr:pic>
      <cdr:nvPicPr>
        <cdr:cNvPr id="2" name="chart">
          <a:extLst xmlns:a="http://schemas.openxmlformats.org/drawingml/2006/main">
            <a:ext uri="{FF2B5EF4-FFF2-40B4-BE49-F238E27FC236}">
              <a16:creationId xmlns:a16="http://schemas.microsoft.com/office/drawing/2014/main" id="{F1EFC796-B18F-0DF5-AAC7-592AF6340E09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1944414" y="929169"/>
          <a:ext cx="3682303" cy="1042506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B2FA3B-FB1A-744E-AC9C-1D77D3E304CB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Click to edit Master text styles</a:t>
            </a:r>
          </a:p>
          <a:p>
            <a:pPr lvl="1"/>
            <a:r>
              <a:rPr lang="sv-SE"/>
              <a:t>Second level</a:t>
            </a:r>
          </a:p>
          <a:p>
            <a:pPr lvl="2"/>
            <a:r>
              <a:rPr lang="sv-SE"/>
              <a:t>Third level</a:t>
            </a:r>
          </a:p>
          <a:p>
            <a:pPr lvl="3"/>
            <a:r>
              <a:rPr lang="sv-SE"/>
              <a:t>Fourth level</a:t>
            </a:r>
          </a:p>
          <a:p>
            <a:pPr lvl="4"/>
            <a:r>
              <a:rPr lang="sv-SE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21E07B-78B8-0A41-A6FD-B2454DDAA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91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1E07B-78B8-0A41-A6FD-B2454DDAA9F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8536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1E07B-78B8-0A41-A6FD-B2454DDAA9F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8644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9799" y="910853"/>
            <a:ext cx="5391655" cy="2081821"/>
          </a:xfrm>
        </p:spPr>
        <p:txBody>
          <a:bodyPr anchor="b" anchorCtr="0"/>
          <a:lstStyle>
            <a:lvl1pPr algn="l">
              <a:defRPr sz="4000">
                <a:solidFill>
                  <a:srgbClr val="000000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9800" y="3206986"/>
            <a:ext cx="5391654" cy="1314450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om du vill redigera mall för underrubrikformat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849313" y="4536032"/>
            <a:ext cx="5392737" cy="346075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000">
                <a:solidFill>
                  <a:srgbClr val="CACFCF"/>
                </a:solidFill>
              </a:defRPr>
            </a:lvl1pPr>
          </a:lstStyle>
          <a:p>
            <a:pPr lvl="0"/>
            <a:r>
              <a:rPr lang="sv-SE" dirty="0" err="1"/>
              <a:t>Additional</a:t>
            </a:r>
            <a:r>
              <a:rPr lang="sv-SE" dirty="0"/>
              <a:t> info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text w/ covering imag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3094" y="593978"/>
            <a:ext cx="6480000" cy="3644642"/>
          </a:xfrm>
        </p:spPr>
        <p:txBody>
          <a:bodyPr anchor="ctr" anchorCtr="0"/>
          <a:lstStyle>
            <a:lvl1pPr marL="0" indent="0" algn="ctr">
              <a:spcBef>
                <a:spcPts val="1200"/>
              </a:spcBef>
              <a:buNone/>
              <a:defRPr sz="2800" b="1">
                <a:solidFill>
                  <a:schemeClr val="bg1"/>
                </a:solidFill>
              </a:defRPr>
            </a:lvl1pPr>
            <a:lvl2pPr marL="0" indent="0" algn="ctr">
              <a:spcBef>
                <a:spcPts val="1200"/>
              </a:spcBef>
              <a:buNone/>
              <a:defRPr>
                <a:solidFill>
                  <a:schemeClr val="bg1"/>
                </a:solidFill>
              </a:defRPr>
            </a:lvl2pPr>
            <a:lvl3pPr marL="0" indent="0" algn="ctr">
              <a:spcBef>
                <a:spcPts val="1200"/>
              </a:spcBef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spcBef>
                <a:spcPts val="1200"/>
              </a:spcBef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spcBef>
                <a:spcPts val="1200"/>
              </a:spcBef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7" name="ClipArt Placeholder 7"/>
          <p:cNvSpPr>
            <a:spLocks noGrp="1"/>
          </p:cNvSpPr>
          <p:nvPr>
            <p:ph type="clipArt" sz="quarter" idx="11"/>
          </p:nvPr>
        </p:nvSpPr>
        <p:spPr>
          <a:xfrm>
            <a:off x="7595866" y="4528090"/>
            <a:ext cx="1247016" cy="410400"/>
          </a:xfrm>
          <a:blipFill rotWithShape="1"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på ikonen för att lägga till onlinebild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6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>
        <p:tmplLst>
          <p:tmpl>
            <p:tnLst>
              <p:par>
                <p:cTn presetID="10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9869"/>
            <a:ext cx="8229600" cy="857250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56721"/>
            <a:ext cx="4038600" cy="293790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56721"/>
            <a:ext cx="4038600" cy="293790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986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22098"/>
            <a:ext cx="4040188" cy="479822"/>
          </a:xfrm>
        </p:spPr>
        <p:txBody>
          <a:bodyPr anchor="b">
            <a:norm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01920"/>
            <a:ext cx="4040188" cy="2492702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622098"/>
            <a:ext cx="4041775" cy="479822"/>
          </a:xfrm>
        </p:spPr>
        <p:txBody>
          <a:bodyPr anchor="b">
            <a:norm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01920"/>
            <a:ext cx="4041775" cy="2492702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824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9224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7654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U Log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3525837" y="1194061"/>
            <a:ext cx="2092325" cy="2462400"/>
          </a:xfrm>
          <a:blipFill rotWithShape="1"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612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1218220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Colo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9799" y="910853"/>
            <a:ext cx="5391655" cy="2081821"/>
          </a:xfrm>
        </p:spPr>
        <p:txBody>
          <a:bodyPr anchor="b" anchorCtr="0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9800" y="3206986"/>
            <a:ext cx="5391654" cy="1314450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om du vill redigera mall för underrubrikformat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849313" y="4536032"/>
            <a:ext cx="5392737" cy="346075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</a:lstStyle>
          <a:p>
            <a:pPr lvl="0"/>
            <a:r>
              <a:rPr lang="sv-SE" dirty="0" err="1"/>
              <a:t>Additional</a:t>
            </a:r>
            <a:r>
              <a:rPr lang="sv-SE" dirty="0"/>
              <a:t> info</a:t>
            </a:r>
            <a:endParaRPr lang="en-US" dirty="0"/>
          </a:p>
        </p:txBody>
      </p:sp>
      <p:sp>
        <p:nvSpPr>
          <p:cNvPr id="6" name="ClipArt Placeholder 7"/>
          <p:cNvSpPr>
            <a:spLocks noGrp="1"/>
          </p:cNvSpPr>
          <p:nvPr>
            <p:ph type="clipArt" sz="quarter" idx="11"/>
          </p:nvPr>
        </p:nvSpPr>
        <p:spPr>
          <a:xfrm>
            <a:off x="7595866" y="4528090"/>
            <a:ext cx="1247016" cy="410400"/>
          </a:xfrm>
          <a:blipFill rotWithShape="1"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på ikonen för att lägga till onlinebild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498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Content and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8511" y="0"/>
            <a:ext cx="2627485" cy="1457119"/>
          </a:xfrm>
        </p:spPr>
        <p:txBody>
          <a:bodyPr anchor="b" anchorCtr="0"/>
          <a:lstStyle>
            <a:lvl1pPr>
              <a:defRPr sz="2000"/>
            </a:lvl1pPr>
          </a:lstStyle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8511" y="1689118"/>
            <a:ext cx="2627485" cy="2880000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105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884613" y="0"/>
            <a:ext cx="5259387" cy="5143500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en-US"/>
          </a:p>
        </p:txBody>
      </p:sp>
      <p:sp>
        <p:nvSpPr>
          <p:cNvPr id="7" name="ClipArt Placeholder 7"/>
          <p:cNvSpPr>
            <a:spLocks noGrp="1"/>
          </p:cNvSpPr>
          <p:nvPr>
            <p:ph type="clipArt" sz="quarter" idx="11"/>
          </p:nvPr>
        </p:nvSpPr>
        <p:spPr>
          <a:xfrm>
            <a:off x="7595866" y="4528090"/>
            <a:ext cx="1247016" cy="410400"/>
          </a:xfrm>
          <a:blipFill rotWithShape="1"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på ikonen för att lägga till onlinebild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394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2935" y="0"/>
            <a:ext cx="2627485" cy="1457119"/>
          </a:xfrm>
        </p:spPr>
        <p:txBody>
          <a:bodyPr anchor="b" anchorCtr="0"/>
          <a:lstStyle>
            <a:lvl1pPr>
              <a:defRPr sz="2000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22935" y="1689118"/>
            <a:ext cx="2627485" cy="2880000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105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259387" cy="5143500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714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ing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ClipArt Placeholder 7"/>
          <p:cNvSpPr>
            <a:spLocks noGrp="1"/>
          </p:cNvSpPr>
          <p:nvPr>
            <p:ph type="clipArt" sz="quarter" idx="11"/>
          </p:nvPr>
        </p:nvSpPr>
        <p:spPr>
          <a:xfrm>
            <a:off x="7595866" y="4528090"/>
            <a:ext cx="1247016" cy="410400"/>
          </a:xfrm>
          <a:blipFill rotWithShape="1"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på ikonen för att lägga till onlinebild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862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2000" y="599870"/>
            <a:ext cx="6480000" cy="3644642"/>
          </a:xfrm>
        </p:spPr>
        <p:txBody>
          <a:bodyPr anchor="ctr" anchorCtr="0"/>
          <a:lstStyle>
            <a:lvl1pPr marL="0" indent="0" algn="ctr">
              <a:spcBef>
                <a:spcPts val="1200"/>
              </a:spcBef>
              <a:buNone/>
              <a:defRPr sz="2800" b="1"/>
            </a:lvl1pPr>
            <a:lvl2pPr marL="0" indent="0" algn="ctr">
              <a:spcBef>
                <a:spcPts val="1200"/>
              </a:spcBef>
              <a:buNone/>
              <a:defRPr/>
            </a:lvl2pPr>
            <a:lvl3pPr marL="0" indent="0" algn="ctr">
              <a:spcBef>
                <a:spcPts val="1200"/>
              </a:spcBef>
              <a:buNone/>
              <a:defRPr/>
            </a:lvl3pPr>
            <a:lvl4pPr marL="0" indent="0" algn="ctr">
              <a:spcBef>
                <a:spcPts val="1200"/>
              </a:spcBef>
              <a:buNone/>
              <a:defRPr/>
            </a:lvl4pPr>
            <a:lvl5pPr marL="0" indent="0" algn="ctr">
              <a:spcBef>
                <a:spcPts val="1200"/>
              </a:spcBef>
              <a:buNone/>
              <a:defRPr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280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>
        <p:tmplLst>
          <p:tmpl>
            <p:tnLst>
              <p:par>
                <p:cTn presetID="10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text Colo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3094" y="593978"/>
            <a:ext cx="6480000" cy="3644642"/>
          </a:xfrm>
        </p:spPr>
        <p:txBody>
          <a:bodyPr anchor="ctr" anchorCtr="0"/>
          <a:lstStyle>
            <a:lvl1pPr marL="0" indent="0" algn="ctr">
              <a:spcBef>
                <a:spcPts val="1200"/>
              </a:spcBef>
              <a:buNone/>
              <a:defRPr sz="2800" b="1">
                <a:solidFill>
                  <a:schemeClr val="bg1"/>
                </a:solidFill>
              </a:defRPr>
            </a:lvl1pPr>
            <a:lvl2pPr marL="0" indent="0" algn="ctr">
              <a:spcBef>
                <a:spcPts val="1200"/>
              </a:spcBef>
              <a:buNone/>
              <a:defRPr>
                <a:solidFill>
                  <a:schemeClr val="bg1"/>
                </a:solidFill>
              </a:defRPr>
            </a:lvl2pPr>
            <a:lvl3pPr marL="0" indent="0" algn="ctr">
              <a:spcBef>
                <a:spcPts val="1200"/>
              </a:spcBef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spcBef>
                <a:spcPts val="1200"/>
              </a:spcBef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spcBef>
                <a:spcPts val="1200"/>
              </a:spcBef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lipArt Placeholder 7"/>
          <p:cNvSpPr>
            <a:spLocks noGrp="1"/>
          </p:cNvSpPr>
          <p:nvPr>
            <p:ph type="clipArt" sz="quarter" idx="11"/>
          </p:nvPr>
        </p:nvSpPr>
        <p:spPr>
          <a:xfrm>
            <a:off x="7595866" y="4528090"/>
            <a:ext cx="1247016" cy="410400"/>
          </a:xfrm>
          <a:blipFill rotWithShape="1"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på ikonen för att lägga till onlinebild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700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>
        <p:tmplLst>
          <p:tmpl>
            <p:tnLst>
              <p:par>
                <p:cTn presetID="10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boxes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2" hasCustomPrompt="1"/>
          </p:nvPr>
        </p:nvSpPr>
        <p:spPr>
          <a:xfrm>
            <a:off x="3781936" y="1683884"/>
            <a:ext cx="1462642" cy="764191"/>
          </a:xfrm>
          <a:solidFill>
            <a:schemeClr val="accent3"/>
          </a:solidFill>
        </p:spPr>
        <p:txBody>
          <a:bodyPr wrap="square" lIns="216000" tIns="108000" rIns="216000" bIns="90000" anchor="ctr" anchorCtr="1">
            <a:spAutoFit/>
          </a:bodyPr>
          <a:lstStyle>
            <a:lvl1pPr marL="0" indent="0" algn="ctr">
              <a:lnSpc>
                <a:spcPct val="90000"/>
              </a:lnSpc>
              <a:spcBef>
                <a:spcPts val="1200"/>
              </a:spcBef>
              <a:buNone/>
              <a:defRPr sz="4000" b="1">
                <a:solidFill>
                  <a:schemeClr val="bg1"/>
                </a:solidFill>
              </a:defRPr>
            </a:lvl1pPr>
            <a:lvl2pPr marL="0" indent="0" algn="ctr">
              <a:spcBef>
                <a:spcPts val="1200"/>
              </a:spcBef>
              <a:buNone/>
              <a:defRPr>
                <a:solidFill>
                  <a:schemeClr val="bg1"/>
                </a:solidFill>
              </a:defRPr>
            </a:lvl2pPr>
            <a:lvl3pPr marL="0" indent="0" algn="ctr">
              <a:spcBef>
                <a:spcPts val="1200"/>
              </a:spcBef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spcBef>
                <a:spcPts val="1200"/>
              </a:spcBef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spcBef>
                <a:spcPts val="1200"/>
              </a:spcBef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XXX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3" hasCustomPrompt="1"/>
          </p:nvPr>
        </p:nvSpPr>
        <p:spPr>
          <a:xfrm>
            <a:off x="3928468" y="2375926"/>
            <a:ext cx="1462642" cy="764191"/>
          </a:xfrm>
          <a:solidFill>
            <a:schemeClr val="accent3"/>
          </a:solidFill>
        </p:spPr>
        <p:txBody>
          <a:bodyPr wrap="square" lIns="216000" tIns="108000" rIns="216000" bIns="90000" anchor="ctr" anchorCtr="1">
            <a:spAutoFit/>
          </a:bodyPr>
          <a:lstStyle>
            <a:lvl1pPr marL="0" indent="0" algn="ctr">
              <a:lnSpc>
                <a:spcPct val="90000"/>
              </a:lnSpc>
              <a:spcBef>
                <a:spcPts val="1200"/>
              </a:spcBef>
              <a:buNone/>
              <a:defRPr sz="4000" b="1">
                <a:solidFill>
                  <a:schemeClr val="bg1"/>
                </a:solidFill>
              </a:defRPr>
            </a:lvl1pPr>
            <a:lvl2pPr marL="0" indent="0" algn="ctr">
              <a:spcBef>
                <a:spcPts val="1200"/>
              </a:spcBef>
              <a:buNone/>
              <a:defRPr>
                <a:solidFill>
                  <a:schemeClr val="bg1"/>
                </a:solidFill>
              </a:defRPr>
            </a:lvl2pPr>
            <a:lvl3pPr marL="0" indent="0" algn="ctr">
              <a:spcBef>
                <a:spcPts val="1200"/>
              </a:spcBef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spcBef>
                <a:spcPts val="1200"/>
              </a:spcBef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spcBef>
                <a:spcPts val="1200"/>
              </a:spcBef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XXX</a:t>
            </a:r>
          </a:p>
        </p:txBody>
      </p:sp>
      <p:sp>
        <p:nvSpPr>
          <p:cNvPr id="6" name="ClipArt Placeholder 7"/>
          <p:cNvSpPr>
            <a:spLocks noGrp="1"/>
          </p:cNvSpPr>
          <p:nvPr>
            <p:ph type="clipArt" sz="quarter" idx="11"/>
          </p:nvPr>
        </p:nvSpPr>
        <p:spPr>
          <a:xfrm>
            <a:off x="7595866" y="4528090"/>
            <a:ext cx="1247016" cy="410400"/>
          </a:xfrm>
          <a:blipFill rotWithShape="1"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på ikonen för att lägga till onlinebild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6283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32000" y="599869"/>
            <a:ext cx="648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000" y="1689118"/>
            <a:ext cx="6480000" cy="288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422" y="4528470"/>
            <a:ext cx="1245459" cy="41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72" r:id="rId2"/>
    <p:sldLayoutId id="2147493457" r:id="rId3"/>
    <p:sldLayoutId id="2147493469" r:id="rId4"/>
    <p:sldLayoutId id="2147493470" r:id="rId5"/>
    <p:sldLayoutId id="2147493471" r:id="rId6"/>
    <p:sldLayoutId id="2147493467" r:id="rId7"/>
    <p:sldLayoutId id="2147493468" r:id="rId8"/>
    <p:sldLayoutId id="2147493491" r:id="rId9"/>
    <p:sldLayoutId id="2147493474" r:id="rId10"/>
    <p:sldLayoutId id="2147493459" r:id="rId11"/>
    <p:sldLayoutId id="2147493460" r:id="rId12"/>
    <p:sldLayoutId id="2147493462" r:id="rId13"/>
    <p:sldLayoutId id="2147493473" r:id="rId14"/>
    <p:sldLayoutId id="2147493490" r:id="rId15"/>
    <p:sldLayoutId id="2147493463" r:id="rId16"/>
  </p:sldLayoutIdLst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457200" rtl="0" eaLnBrk="1" latinLnBrk="0" hangingPunct="1">
        <a:lnSpc>
          <a:spcPct val="110000"/>
        </a:lnSpc>
        <a:spcBef>
          <a:spcPts val="12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40000" indent="-180000" algn="l" defTabSz="457200" rtl="0" eaLnBrk="1" latinLnBrk="0" hangingPunct="1">
        <a:lnSpc>
          <a:spcPct val="110000"/>
        </a:lnSpc>
        <a:spcBef>
          <a:spcPts val="800"/>
        </a:spcBef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900000" indent="-180000" algn="l" defTabSz="457200" rtl="0" eaLnBrk="1" latinLnBrk="0" hangingPunct="1">
        <a:lnSpc>
          <a:spcPct val="110000"/>
        </a:lnSpc>
        <a:spcBef>
          <a:spcPts val="600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180000" algn="l" defTabSz="457200" rtl="0" eaLnBrk="1" latinLnBrk="0" hangingPunct="1">
        <a:lnSpc>
          <a:spcPct val="110000"/>
        </a:lnSpc>
        <a:spcBef>
          <a:spcPts val="400"/>
        </a:spcBef>
        <a:buFont typeface="Arial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620000" indent="-180000" algn="l" defTabSz="457200" rtl="0" eaLnBrk="1" latinLnBrk="0" hangingPunct="1">
        <a:lnSpc>
          <a:spcPct val="110000"/>
        </a:lnSpc>
        <a:spcBef>
          <a:spcPts val="400"/>
        </a:spcBef>
        <a:buFont typeface="Arial"/>
        <a:buChar char="»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920x1080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1283418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203699" y="417401"/>
            <a:ext cx="4680170" cy="476630"/>
          </a:xfrm>
          <a:prstGeom prst="rect">
            <a:avLst/>
          </a:prstGeom>
          <a:solidFill>
            <a:srgbClr val="45377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3" name="Picture 6">
            <a:extLst>
              <a:ext uri="{FF2B5EF4-FFF2-40B4-BE49-F238E27FC236}">
                <a16:creationId xmlns:a16="http://schemas.microsoft.com/office/drawing/2014/main" id="{B0478FCE-E763-704D-A27E-58D6E395EF0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819978" cy="5143500"/>
          </a:xfrm>
          <a:prstGeom prst="rect">
            <a:avLst/>
          </a:prstGeom>
        </p:spPr>
      </p:pic>
      <p:sp>
        <p:nvSpPr>
          <p:cNvPr id="4" name="textruta 3"/>
          <p:cNvSpPr txBox="1"/>
          <p:nvPr/>
        </p:nvSpPr>
        <p:spPr>
          <a:xfrm>
            <a:off x="4203699" y="1672868"/>
            <a:ext cx="412926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>
                <a:cs typeface="Arial"/>
              </a:rPr>
              <a:t>All </a:t>
            </a:r>
            <a:r>
              <a:rPr lang="sv-SE" sz="1600" dirty="0" err="1">
                <a:cs typeface="Arial"/>
              </a:rPr>
              <a:t>teacher</a:t>
            </a:r>
            <a:r>
              <a:rPr lang="sv-SE" sz="1600" dirty="0">
                <a:cs typeface="Arial"/>
              </a:rPr>
              <a:t> </a:t>
            </a:r>
            <a:r>
              <a:rPr lang="sv-SE" sz="1600" dirty="0" err="1">
                <a:cs typeface="Arial"/>
              </a:rPr>
              <a:t>training</a:t>
            </a:r>
            <a:r>
              <a:rPr lang="sv-SE" sz="1600" dirty="0">
                <a:cs typeface="Arial"/>
              </a:rPr>
              <a:t> students </a:t>
            </a:r>
            <a:r>
              <a:rPr lang="sv-SE" sz="1600" dirty="0" err="1">
                <a:cs typeface="Arial"/>
              </a:rPr>
              <a:t>are</a:t>
            </a:r>
            <a:r>
              <a:rPr lang="sv-SE" sz="1600" dirty="0">
                <a:cs typeface="Arial"/>
              </a:rPr>
              <a:t> </a:t>
            </a:r>
            <a:r>
              <a:rPr lang="sv-SE" sz="1600" dirty="0" err="1">
                <a:cs typeface="Arial"/>
              </a:rPr>
              <a:t>offered</a:t>
            </a:r>
            <a:r>
              <a:rPr lang="sv-SE" sz="1600" dirty="0">
                <a:cs typeface="Arial"/>
              </a:rPr>
              <a:t> to do a 4-week </a:t>
            </a:r>
            <a:r>
              <a:rPr lang="sv-SE" sz="1600" dirty="0" err="1">
                <a:cs typeface="Arial"/>
              </a:rPr>
              <a:t>school</a:t>
            </a:r>
            <a:r>
              <a:rPr lang="sv-SE" sz="1600" dirty="0">
                <a:cs typeface="Arial"/>
              </a:rPr>
              <a:t> </a:t>
            </a:r>
            <a:r>
              <a:rPr lang="sv-SE" sz="1600" dirty="0" err="1">
                <a:cs typeface="Arial"/>
              </a:rPr>
              <a:t>practice</a:t>
            </a:r>
            <a:r>
              <a:rPr lang="sv-SE" sz="1600" dirty="0">
                <a:cs typeface="Arial"/>
              </a:rPr>
              <a:t> </a:t>
            </a:r>
            <a:r>
              <a:rPr lang="sv-SE" sz="1600" dirty="0" err="1">
                <a:cs typeface="Arial"/>
              </a:rPr>
              <a:t>abroad</a:t>
            </a:r>
            <a:r>
              <a:rPr lang="sv-SE" sz="1600" dirty="0">
                <a:cs typeface="Arial"/>
              </a:rPr>
              <a:t> (6 ECTS)</a:t>
            </a:r>
          </a:p>
          <a:p>
            <a:r>
              <a:rPr lang="sv-SE" sz="1600" dirty="0">
                <a:cs typeface="Arial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>
                <a:cs typeface="Arial"/>
              </a:rPr>
              <a:t>Students </a:t>
            </a:r>
            <a:r>
              <a:rPr lang="sv-SE" sz="1600" dirty="0" err="1">
                <a:cs typeface="Arial"/>
              </a:rPr>
              <a:t>can</a:t>
            </a:r>
            <a:r>
              <a:rPr lang="sv-SE" sz="1600" dirty="0">
                <a:cs typeface="Arial"/>
              </a:rPr>
              <a:t> </a:t>
            </a:r>
            <a:r>
              <a:rPr lang="sv-SE" sz="1600" dirty="0" err="1">
                <a:cs typeface="Arial"/>
              </a:rPr>
              <a:t>apply</a:t>
            </a:r>
            <a:r>
              <a:rPr lang="sv-SE" sz="1600" dirty="0">
                <a:cs typeface="Arial"/>
              </a:rPr>
              <a:t> to partnership </a:t>
            </a:r>
            <a:r>
              <a:rPr lang="sv-SE" sz="1600" dirty="0" err="1">
                <a:cs typeface="Arial"/>
              </a:rPr>
              <a:t>schools</a:t>
            </a:r>
            <a:r>
              <a:rPr lang="sv-SE" sz="1600" dirty="0">
                <a:cs typeface="Arial"/>
              </a:rPr>
              <a:t> or </a:t>
            </a:r>
            <a:r>
              <a:rPr lang="sv-SE" sz="1600" dirty="0" err="1">
                <a:cs typeface="Arial"/>
              </a:rPr>
              <a:t>find</a:t>
            </a:r>
            <a:r>
              <a:rPr lang="sv-SE" sz="1600" dirty="0">
                <a:cs typeface="Arial"/>
              </a:rPr>
              <a:t> </a:t>
            </a:r>
            <a:r>
              <a:rPr lang="sv-SE" sz="1600" dirty="0" err="1">
                <a:cs typeface="Arial"/>
              </a:rPr>
              <a:t>schools</a:t>
            </a:r>
            <a:r>
              <a:rPr lang="sv-SE" sz="1600" dirty="0">
                <a:cs typeface="Arial"/>
              </a:rPr>
              <a:t> </a:t>
            </a:r>
            <a:r>
              <a:rPr lang="sv-SE" sz="1600" dirty="0" err="1">
                <a:cs typeface="Arial"/>
              </a:rPr>
              <a:t>themselves</a:t>
            </a:r>
            <a:r>
              <a:rPr lang="sv-SE" sz="1600" dirty="0">
                <a:cs typeface="Arial"/>
              </a:rPr>
              <a:t> </a:t>
            </a:r>
          </a:p>
          <a:p>
            <a:endParaRPr lang="sv-SE" sz="1600" dirty="0"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 err="1">
                <a:cs typeface="Arial"/>
              </a:rPr>
              <a:t>Physical</a:t>
            </a:r>
            <a:r>
              <a:rPr lang="sv-SE" sz="1600" dirty="0">
                <a:cs typeface="Arial"/>
              </a:rPr>
              <a:t> </a:t>
            </a:r>
            <a:r>
              <a:rPr lang="sv-SE" sz="1600" dirty="0" err="1">
                <a:cs typeface="Arial"/>
              </a:rPr>
              <a:t>exchange</a:t>
            </a:r>
            <a:r>
              <a:rPr lang="sv-SE" sz="1600" dirty="0">
                <a:cs typeface="Arial"/>
              </a:rPr>
              <a:t> </a:t>
            </a:r>
            <a:r>
              <a:rPr lang="sv-SE" sz="1600" dirty="0" err="1">
                <a:cs typeface="Arial"/>
              </a:rPr>
              <a:t>with</a:t>
            </a:r>
            <a:r>
              <a:rPr lang="sv-SE" sz="1600" dirty="0">
                <a:cs typeface="Arial"/>
              </a:rPr>
              <a:t> </a:t>
            </a:r>
            <a:r>
              <a:rPr lang="sv-SE" sz="1600" dirty="0" err="1">
                <a:cs typeface="Arial"/>
              </a:rPr>
              <a:t>virtual</a:t>
            </a:r>
            <a:r>
              <a:rPr lang="sv-SE" sz="1600" dirty="0">
                <a:cs typeface="Arial"/>
              </a:rPr>
              <a:t> elements</a:t>
            </a:r>
            <a:endParaRPr lang="sv-SE" sz="1600" dirty="0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C27DEB12-D083-0948-A9F4-F2ADCEA1F332}"/>
              </a:ext>
            </a:extLst>
          </p:cNvPr>
          <p:cNvSpPr txBox="1"/>
          <p:nvPr/>
        </p:nvSpPr>
        <p:spPr>
          <a:xfrm>
            <a:off x="4203699" y="394106"/>
            <a:ext cx="49403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 err="1">
                <a:solidFill>
                  <a:srgbClr val="00AEA2"/>
                </a:solidFill>
                <a:latin typeface="+mj-lt"/>
              </a:rPr>
              <a:t>School</a:t>
            </a:r>
            <a:r>
              <a:rPr lang="sv-SE" sz="2800" b="1" dirty="0">
                <a:solidFill>
                  <a:srgbClr val="00AEA2"/>
                </a:solidFill>
                <a:latin typeface="+mj-lt"/>
              </a:rPr>
              <a:t> </a:t>
            </a:r>
            <a:r>
              <a:rPr lang="sv-SE" sz="2800" b="1" dirty="0" err="1">
                <a:solidFill>
                  <a:srgbClr val="00AEA2"/>
                </a:solidFill>
                <a:latin typeface="+mj-lt"/>
              </a:rPr>
              <a:t>practice</a:t>
            </a:r>
            <a:r>
              <a:rPr lang="sv-SE" sz="2800" b="1" dirty="0">
                <a:solidFill>
                  <a:srgbClr val="00AEA2"/>
                </a:solidFill>
                <a:latin typeface="+mj-lt"/>
              </a:rPr>
              <a:t> </a:t>
            </a:r>
            <a:r>
              <a:rPr lang="sv-SE" sz="2800" b="1" dirty="0" err="1">
                <a:solidFill>
                  <a:srgbClr val="00AEA2"/>
                </a:solidFill>
                <a:latin typeface="+mj-lt"/>
              </a:rPr>
              <a:t>abroad</a:t>
            </a:r>
            <a:endParaRPr lang="sv-SE" sz="2800" b="1" dirty="0">
              <a:solidFill>
                <a:srgbClr val="00AEA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15659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Platshållare för innehåll 4">
            <a:extLst>
              <a:ext uri="{FF2B5EF4-FFF2-40B4-BE49-F238E27FC236}">
                <a16:creationId xmlns:a16="http://schemas.microsoft.com/office/drawing/2014/main" id="{D0B00B67-0C79-A13A-110D-A2D8AA8563A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1396327"/>
              </p:ext>
            </p:extLst>
          </p:nvPr>
        </p:nvGraphicFramePr>
        <p:xfrm>
          <a:off x="1331913" y="600075"/>
          <a:ext cx="6480175" cy="3644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18574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476933" y="1058912"/>
            <a:ext cx="2412598" cy="476630"/>
          </a:xfrm>
          <a:prstGeom prst="rect">
            <a:avLst/>
          </a:prstGeom>
          <a:solidFill>
            <a:srgbClr val="45377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ctangle 7"/>
          <p:cNvSpPr/>
          <p:nvPr/>
        </p:nvSpPr>
        <p:spPr>
          <a:xfrm>
            <a:off x="4476932" y="625913"/>
            <a:ext cx="3981268" cy="476630"/>
          </a:xfrm>
          <a:prstGeom prst="rect">
            <a:avLst/>
          </a:prstGeom>
          <a:solidFill>
            <a:srgbClr val="45377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ectangle 6"/>
          <p:cNvSpPr/>
          <p:nvPr/>
        </p:nvSpPr>
        <p:spPr>
          <a:xfrm>
            <a:off x="4476932" y="180815"/>
            <a:ext cx="3927928" cy="476630"/>
          </a:xfrm>
          <a:prstGeom prst="rect">
            <a:avLst/>
          </a:prstGeom>
          <a:solidFill>
            <a:srgbClr val="45377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860848" cy="5143500"/>
          </a:xfrm>
          <a:prstGeom prst="rect">
            <a:avLst/>
          </a:prstGeom>
        </p:spPr>
      </p:pic>
      <p:sp>
        <p:nvSpPr>
          <p:cNvPr id="4" name="Title 3"/>
          <p:cNvSpPr txBox="1">
            <a:spLocks/>
          </p:cNvSpPr>
          <p:nvPr/>
        </p:nvSpPr>
        <p:spPr>
          <a:xfrm>
            <a:off x="4476932" y="139716"/>
            <a:ext cx="4357253" cy="332612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rgbClr val="00AEA2"/>
                </a:solidFill>
              </a:rPr>
              <a:t>Collaborative partners and projects in the </a:t>
            </a:r>
          </a:p>
          <a:p>
            <a:r>
              <a:rPr lang="en-GB" dirty="0">
                <a:solidFill>
                  <a:srgbClr val="00AEA2"/>
                </a:solidFill>
              </a:rPr>
              <a:t>Global South</a:t>
            </a:r>
            <a:endParaRPr lang="sv-SE" dirty="0">
              <a:solidFill>
                <a:srgbClr val="00AEA2"/>
              </a:solidFill>
            </a:endParaRPr>
          </a:p>
        </p:txBody>
      </p:sp>
      <p:sp>
        <p:nvSpPr>
          <p:cNvPr id="6" name="Rektangel 5"/>
          <p:cNvSpPr/>
          <p:nvPr/>
        </p:nvSpPr>
        <p:spPr>
          <a:xfrm>
            <a:off x="4516583" y="1742325"/>
            <a:ext cx="3801910" cy="375487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b="0" i="0" u="none" strike="noStrike" dirty="0" err="1">
                <a:solidFill>
                  <a:srgbClr val="000000"/>
                </a:solidFill>
                <a:effectLst/>
              </a:rPr>
              <a:t>Makerere</a:t>
            </a:r>
            <a:r>
              <a:rPr lang="sv-SE" sz="1400" b="0" i="0" u="none" strike="noStrike" dirty="0">
                <a:solidFill>
                  <a:srgbClr val="000000"/>
                </a:solidFill>
                <a:effectLst/>
              </a:rPr>
              <a:t> University, Uganda – BUS (ICM)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Royal University of Bhutan, </a:t>
            </a:r>
            <a:r>
              <a:rPr lang="en-GB" sz="1400" dirty="0" err="1"/>
              <a:t>Samtse</a:t>
            </a:r>
            <a:r>
              <a:rPr lang="en-GB" sz="1400" dirty="0"/>
              <a:t> College of Education, Bhutan – NMS (LP)</a:t>
            </a:r>
          </a:p>
          <a:p>
            <a:endParaRPr lang="en-GB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cs typeface="Arial"/>
              </a:rPr>
              <a:t>Universidad Nacional de San Martin, Argentina – KSM (LP)</a:t>
            </a:r>
            <a:endParaRPr lang="sv-SE" sz="1400" dirty="0"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400" dirty="0">
              <a:cs typeface="Arial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400" dirty="0"/>
              <a:t>University of Dar es Salaam, Tanzania – AKL (LP)</a:t>
            </a:r>
            <a:br>
              <a:rPr lang="en-GB" sz="1400" dirty="0"/>
            </a:br>
            <a:endParaRPr lang="sv-SE" sz="14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400" dirty="0"/>
              <a:t>University of the Western Cape, South Africa – IDV</a:t>
            </a:r>
          </a:p>
          <a:p>
            <a:pPr lvl="0"/>
            <a:endParaRPr lang="en-GB" sz="14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14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sv-SE" sz="1400" dirty="0"/>
          </a:p>
        </p:txBody>
      </p:sp>
    </p:spTree>
    <p:extLst>
      <p:ext uri="{BB962C8B-B14F-4D97-AF65-F5344CB8AC3E}">
        <p14:creationId xmlns:p14="http://schemas.microsoft.com/office/powerpoint/2010/main" val="2049117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476932" y="625913"/>
            <a:ext cx="3981268" cy="476630"/>
          </a:xfrm>
          <a:prstGeom prst="rect">
            <a:avLst/>
          </a:prstGeom>
          <a:solidFill>
            <a:srgbClr val="45377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ectangle 6"/>
          <p:cNvSpPr/>
          <p:nvPr/>
        </p:nvSpPr>
        <p:spPr>
          <a:xfrm>
            <a:off x="4476932" y="180815"/>
            <a:ext cx="2412599" cy="476630"/>
          </a:xfrm>
          <a:prstGeom prst="rect">
            <a:avLst/>
          </a:prstGeom>
          <a:solidFill>
            <a:srgbClr val="45377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860848" cy="5143500"/>
          </a:xfrm>
          <a:prstGeom prst="rect">
            <a:avLst/>
          </a:prstGeom>
        </p:spPr>
      </p:pic>
      <p:sp>
        <p:nvSpPr>
          <p:cNvPr id="4" name="Title 3"/>
          <p:cNvSpPr txBox="1">
            <a:spLocks/>
          </p:cNvSpPr>
          <p:nvPr/>
        </p:nvSpPr>
        <p:spPr>
          <a:xfrm>
            <a:off x="4516583" y="132227"/>
            <a:ext cx="4357253" cy="332612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rgbClr val="00AEA2"/>
                </a:solidFill>
              </a:rPr>
              <a:t>Potential </a:t>
            </a:r>
          </a:p>
          <a:p>
            <a:r>
              <a:rPr lang="en-GB" dirty="0">
                <a:solidFill>
                  <a:srgbClr val="00AEA2"/>
                </a:solidFill>
              </a:rPr>
              <a:t>collaborative partners</a:t>
            </a:r>
            <a:endParaRPr lang="sv-SE" dirty="0">
              <a:solidFill>
                <a:srgbClr val="00AEA2"/>
              </a:solidFill>
            </a:endParaRPr>
          </a:p>
        </p:txBody>
      </p:sp>
      <p:sp>
        <p:nvSpPr>
          <p:cNvPr id="6" name="Rektangel 5"/>
          <p:cNvSpPr/>
          <p:nvPr/>
        </p:nvSpPr>
        <p:spPr>
          <a:xfrm>
            <a:off x="4559254" y="1361934"/>
            <a:ext cx="3801910" cy="27699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sv-SE" sz="1200" b="1" dirty="0" err="1"/>
              <a:t>Members</a:t>
            </a:r>
            <a:r>
              <a:rPr lang="sv-SE" sz="1200" b="1" dirty="0"/>
              <a:t> of SASUF </a:t>
            </a:r>
            <a:r>
              <a:rPr lang="sv-SE" sz="1200" b="1" dirty="0" err="1"/>
              <a:t>Network</a:t>
            </a:r>
            <a:endParaRPr lang="sv-SE" sz="1200" b="1" dirty="0"/>
          </a:p>
        </p:txBody>
      </p:sp>
      <p:graphicFrame>
        <p:nvGraphicFramePr>
          <p:cNvPr id="5" name="Tabell 4">
            <a:extLst>
              <a:ext uri="{FF2B5EF4-FFF2-40B4-BE49-F238E27FC236}">
                <a16:creationId xmlns:a16="http://schemas.microsoft.com/office/drawing/2014/main" id="{B878075D-8953-47B7-6FE9-C88758F45E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279332"/>
              </p:ext>
            </p:extLst>
          </p:nvPr>
        </p:nvGraphicFramePr>
        <p:xfrm>
          <a:off x="4476932" y="1748604"/>
          <a:ext cx="3000487" cy="28797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00487">
                  <a:extLst>
                    <a:ext uri="{9D8B030D-6E8A-4147-A177-3AD203B41FA5}">
                      <a16:colId xmlns:a16="http://schemas.microsoft.com/office/drawing/2014/main" val="2412526872"/>
                    </a:ext>
                  </a:extLst>
                </a:gridCol>
              </a:tblGrid>
              <a:tr h="14398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Cape Peninsula University of Technology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5" marR="4645" marT="4645" marB="0" anchor="b"/>
                </a:tc>
                <a:extLst>
                  <a:ext uri="{0D108BD9-81ED-4DB2-BD59-A6C34878D82A}">
                    <a16:rowId xmlns:a16="http://schemas.microsoft.com/office/drawing/2014/main" val="4024507426"/>
                  </a:ext>
                </a:extLst>
              </a:tr>
              <a:tr h="143986"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u="none" strike="noStrike">
                          <a:effectLst/>
                        </a:rPr>
                        <a:t>Central University of Technology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5" marR="4645" marT="4645" marB="0" anchor="b"/>
                </a:tc>
                <a:extLst>
                  <a:ext uri="{0D108BD9-81ED-4DB2-BD59-A6C34878D82A}">
                    <a16:rowId xmlns:a16="http://schemas.microsoft.com/office/drawing/2014/main" val="3457642850"/>
                  </a:ext>
                </a:extLst>
              </a:tr>
              <a:tr h="143986"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u="none" strike="noStrike">
                          <a:effectLst/>
                        </a:rPr>
                        <a:t>Durban University of Technology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5" marR="4645" marT="4645" marB="0" anchor="b"/>
                </a:tc>
                <a:extLst>
                  <a:ext uri="{0D108BD9-81ED-4DB2-BD59-A6C34878D82A}">
                    <a16:rowId xmlns:a16="http://schemas.microsoft.com/office/drawing/2014/main" val="2281956387"/>
                  </a:ext>
                </a:extLst>
              </a:tr>
              <a:tr h="143986"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u="none" strike="noStrike">
                          <a:effectLst/>
                        </a:rPr>
                        <a:t>Nelson Mandela University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5" marR="4645" marT="4645" marB="0" anchor="b"/>
                </a:tc>
                <a:extLst>
                  <a:ext uri="{0D108BD9-81ED-4DB2-BD59-A6C34878D82A}">
                    <a16:rowId xmlns:a16="http://schemas.microsoft.com/office/drawing/2014/main" val="1164905119"/>
                  </a:ext>
                </a:extLst>
              </a:tr>
              <a:tr h="143986"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u="none" strike="noStrike">
                          <a:effectLst/>
                        </a:rPr>
                        <a:t>North-West University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5" marR="4645" marT="4645" marB="0" anchor="b"/>
                </a:tc>
                <a:extLst>
                  <a:ext uri="{0D108BD9-81ED-4DB2-BD59-A6C34878D82A}">
                    <a16:rowId xmlns:a16="http://schemas.microsoft.com/office/drawing/2014/main" val="625596649"/>
                  </a:ext>
                </a:extLst>
              </a:tr>
              <a:tr h="143986"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u="none" strike="noStrike">
                          <a:effectLst/>
                        </a:rPr>
                        <a:t>Rhodes University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5" marR="4645" marT="4645" marB="0" anchor="b"/>
                </a:tc>
                <a:extLst>
                  <a:ext uri="{0D108BD9-81ED-4DB2-BD59-A6C34878D82A}">
                    <a16:rowId xmlns:a16="http://schemas.microsoft.com/office/drawing/2014/main" val="2829455294"/>
                  </a:ext>
                </a:extLst>
              </a:tr>
              <a:tr h="143986"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u="none" strike="noStrike">
                          <a:effectLst/>
                        </a:rPr>
                        <a:t>Sol Plaatje University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5" marR="4645" marT="4645" marB="0" anchor="b"/>
                </a:tc>
                <a:extLst>
                  <a:ext uri="{0D108BD9-81ED-4DB2-BD59-A6C34878D82A}">
                    <a16:rowId xmlns:a16="http://schemas.microsoft.com/office/drawing/2014/main" val="2040897061"/>
                  </a:ext>
                </a:extLst>
              </a:tr>
              <a:tr h="143986"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u="none" strike="noStrike">
                          <a:effectLst/>
                        </a:rPr>
                        <a:t>Tshwane University of Technology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5" marR="4645" marT="4645" marB="0" anchor="b"/>
                </a:tc>
                <a:extLst>
                  <a:ext uri="{0D108BD9-81ED-4DB2-BD59-A6C34878D82A}">
                    <a16:rowId xmlns:a16="http://schemas.microsoft.com/office/drawing/2014/main" val="584921471"/>
                  </a:ext>
                </a:extLst>
              </a:tr>
              <a:tr h="143986"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u="none" strike="noStrike">
                          <a:effectLst/>
                        </a:rPr>
                        <a:t>University of Cape Town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5" marR="4645" marT="4645" marB="0" anchor="b"/>
                </a:tc>
                <a:extLst>
                  <a:ext uri="{0D108BD9-81ED-4DB2-BD59-A6C34878D82A}">
                    <a16:rowId xmlns:a16="http://schemas.microsoft.com/office/drawing/2014/main" val="2040608507"/>
                  </a:ext>
                </a:extLst>
              </a:tr>
              <a:tr h="143986"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u="none" strike="noStrike">
                          <a:effectLst/>
                        </a:rPr>
                        <a:t>University of Fort Hare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5" marR="4645" marT="4645" marB="0" anchor="b"/>
                </a:tc>
                <a:extLst>
                  <a:ext uri="{0D108BD9-81ED-4DB2-BD59-A6C34878D82A}">
                    <a16:rowId xmlns:a16="http://schemas.microsoft.com/office/drawing/2014/main" val="550719502"/>
                  </a:ext>
                </a:extLst>
              </a:tr>
              <a:tr h="143986"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u="none" strike="noStrike">
                          <a:effectLst/>
                        </a:rPr>
                        <a:t>University of Johannesburg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5" marR="4645" marT="4645" marB="0" anchor="b"/>
                </a:tc>
                <a:extLst>
                  <a:ext uri="{0D108BD9-81ED-4DB2-BD59-A6C34878D82A}">
                    <a16:rowId xmlns:a16="http://schemas.microsoft.com/office/drawing/2014/main" val="928462345"/>
                  </a:ext>
                </a:extLst>
              </a:tr>
              <a:tr h="143986"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u="none" strike="noStrike" dirty="0">
                          <a:effectLst/>
                        </a:rPr>
                        <a:t>University of KwaZulu-Natal</a:t>
                      </a:r>
                      <a:endParaRPr lang="sv-S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5" marR="4645" marT="4645" marB="0" anchor="b"/>
                </a:tc>
                <a:extLst>
                  <a:ext uri="{0D108BD9-81ED-4DB2-BD59-A6C34878D82A}">
                    <a16:rowId xmlns:a16="http://schemas.microsoft.com/office/drawing/2014/main" val="1534577880"/>
                  </a:ext>
                </a:extLst>
              </a:tr>
              <a:tr h="143986"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u="none" strike="noStrike">
                          <a:effectLst/>
                        </a:rPr>
                        <a:t>University of Limpopo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5" marR="4645" marT="4645" marB="0" anchor="b"/>
                </a:tc>
                <a:extLst>
                  <a:ext uri="{0D108BD9-81ED-4DB2-BD59-A6C34878D82A}">
                    <a16:rowId xmlns:a16="http://schemas.microsoft.com/office/drawing/2014/main" val="2067814696"/>
                  </a:ext>
                </a:extLst>
              </a:tr>
              <a:tr h="143986"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u="none" strike="noStrike">
                          <a:effectLst/>
                        </a:rPr>
                        <a:t>University of Mpumalanga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5" marR="4645" marT="4645" marB="0" anchor="b"/>
                </a:tc>
                <a:extLst>
                  <a:ext uri="{0D108BD9-81ED-4DB2-BD59-A6C34878D82A}">
                    <a16:rowId xmlns:a16="http://schemas.microsoft.com/office/drawing/2014/main" val="410544555"/>
                  </a:ext>
                </a:extLst>
              </a:tr>
              <a:tr h="143986"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u="none" strike="noStrike">
                          <a:effectLst/>
                        </a:rPr>
                        <a:t>University of Pretoria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5" marR="4645" marT="4645" marB="0" anchor="b"/>
                </a:tc>
                <a:extLst>
                  <a:ext uri="{0D108BD9-81ED-4DB2-BD59-A6C34878D82A}">
                    <a16:rowId xmlns:a16="http://schemas.microsoft.com/office/drawing/2014/main" val="3643452823"/>
                  </a:ext>
                </a:extLst>
              </a:tr>
              <a:tr h="143986"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u="none" strike="noStrike">
                          <a:effectLst/>
                        </a:rPr>
                        <a:t>University of South Africa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5" marR="4645" marT="4645" marB="0" anchor="b"/>
                </a:tc>
                <a:extLst>
                  <a:ext uri="{0D108BD9-81ED-4DB2-BD59-A6C34878D82A}">
                    <a16:rowId xmlns:a16="http://schemas.microsoft.com/office/drawing/2014/main" val="3888194190"/>
                  </a:ext>
                </a:extLst>
              </a:tr>
              <a:tr h="14398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University of the Free State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5" marR="4645" marT="4645" marB="0" anchor="b"/>
                </a:tc>
                <a:extLst>
                  <a:ext uri="{0D108BD9-81ED-4DB2-BD59-A6C34878D82A}">
                    <a16:rowId xmlns:a16="http://schemas.microsoft.com/office/drawing/2014/main" val="3624654038"/>
                  </a:ext>
                </a:extLst>
              </a:tr>
              <a:tr h="14398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University of the Western Cape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5" marR="4645" marT="4645" marB="0" anchor="b"/>
                </a:tc>
                <a:extLst>
                  <a:ext uri="{0D108BD9-81ED-4DB2-BD59-A6C34878D82A}">
                    <a16:rowId xmlns:a16="http://schemas.microsoft.com/office/drawing/2014/main" val="3707791887"/>
                  </a:ext>
                </a:extLst>
              </a:tr>
              <a:tr h="143986"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u="none" strike="noStrike">
                          <a:effectLst/>
                        </a:rPr>
                        <a:t>University of the Witwatersrand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5" marR="4645" marT="4645" marB="0" anchor="b"/>
                </a:tc>
                <a:extLst>
                  <a:ext uri="{0D108BD9-81ED-4DB2-BD59-A6C34878D82A}">
                    <a16:rowId xmlns:a16="http://schemas.microsoft.com/office/drawing/2014/main" val="719031083"/>
                  </a:ext>
                </a:extLst>
              </a:tr>
              <a:tr h="14398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Walter Sisulu University for Technology and Science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45" marR="4645" marT="4645" marB="0" anchor="b"/>
                </a:tc>
                <a:extLst>
                  <a:ext uri="{0D108BD9-81ED-4DB2-BD59-A6C34878D82A}">
                    <a16:rowId xmlns:a16="http://schemas.microsoft.com/office/drawing/2014/main" val="2033117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9477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476932" y="625913"/>
            <a:ext cx="3981268" cy="476630"/>
          </a:xfrm>
          <a:prstGeom prst="rect">
            <a:avLst/>
          </a:prstGeom>
          <a:solidFill>
            <a:srgbClr val="45377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ectangle 6"/>
          <p:cNvSpPr/>
          <p:nvPr/>
        </p:nvSpPr>
        <p:spPr>
          <a:xfrm>
            <a:off x="4476932" y="180815"/>
            <a:ext cx="2412599" cy="476630"/>
          </a:xfrm>
          <a:prstGeom prst="rect">
            <a:avLst/>
          </a:prstGeom>
          <a:solidFill>
            <a:srgbClr val="45377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860848" cy="5143500"/>
          </a:xfrm>
          <a:prstGeom prst="rect">
            <a:avLst/>
          </a:prstGeom>
        </p:spPr>
      </p:pic>
      <p:sp>
        <p:nvSpPr>
          <p:cNvPr id="4" name="Title 3"/>
          <p:cNvSpPr txBox="1">
            <a:spLocks/>
          </p:cNvSpPr>
          <p:nvPr/>
        </p:nvSpPr>
        <p:spPr>
          <a:xfrm>
            <a:off x="4516583" y="132227"/>
            <a:ext cx="4357253" cy="332612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rgbClr val="00AEA2"/>
                </a:solidFill>
              </a:rPr>
              <a:t>Potential </a:t>
            </a:r>
          </a:p>
          <a:p>
            <a:r>
              <a:rPr lang="en-GB" dirty="0">
                <a:solidFill>
                  <a:srgbClr val="00AEA2"/>
                </a:solidFill>
              </a:rPr>
              <a:t>collaborative partners</a:t>
            </a:r>
            <a:endParaRPr lang="sv-SE" dirty="0">
              <a:solidFill>
                <a:srgbClr val="00AEA2"/>
              </a:solidFill>
            </a:endParaRPr>
          </a:p>
        </p:txBody>
      </p:sp>
      <p:sp>
        <p:nvSpPr>
          <p:cNvPr id="6" name="Rektangel 5"/>
          <p:cNvSpPr/>
          <p:nvPr/>
        </p:nvSpPr>
        <p:spPr>
          <a:xfrm>
            <a:off x="4476932" y="1321534"/>
            <a:ext cx="3801910" cy="27699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sv-SE" sz="1200" b="1" dirty="0" err="1"/>
              <a:t>Members</a:t>
            </a:r>
            <a:r>
              <a:rPr lang="sv-SE" sz="1200" b="1" dirty="0"/>
              <a:t> of SANORD </a:t>
            </a:r>
            <a:r>
              <a:rPr lang="sv-SE" sz="1200" b="1" dirty="0" err="1"/>
              <a:t>Network</a:t>
            </a:r>
            <a:endParaRPr lang="sv-SE" sz="1200" b="1" dirty="0"/>
          </a:p>
        </p:txBody>
      </p:sp>
      <p:graphicFrame>
        <p:nvGraphicFramePr>
          <p:cNvPr id="10" name="Tabell 9">
            <a:extLst>
              <a:ext uri="{FF2B5EF4-FFF2-40B4-BE49-F238E27FC236}">
                <a16:creationId xmlns:a16="http://schemas.microsoft.com/office/drawing/2014/main" id="{5A61551A-17EE-9C1B-DD41-A67899CF74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3783243"/>
              </p:ext>
            </p:extLst>
          </p:nvPr>
        </p:nvGraphicFramePr>
        <p:xfrm>
          <a:off x="4476932" y="1828721"/>
          <a:ext cx="2069302" cy="287972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69302">
                  <a:extLst>
                    <a:ext uri="{9D8B030D-6E8A-4147-A177-3AD203B41FA5}">
                      <a16:colId xmlns:a16="http://schemas.microsoft.com/office/drawing/2014/main" val="2671617443"/>
                    </a:ext>
                  </a:extLst>
                </a:gridCol>
              </a:tblGrid>
              <a:tr h="99301"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u="none" strike="noStrike">
                          <a:effectLst/>
                        </a:rPr>
                        <a:t>University of Johannesburg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3" marR="3203" marT="3203" marB="0" anchor="b"/>
                </a:tc>
                <a:extLst>
                  <a:ext uri="{0D108BD9-81ED-4DB2-BD59-A6C34878D82A}">
                    <a16:rowId xmlns:a16="http://schemas.microsoft.com/office/drawing/2014/main" val="2792113407"/>
                  </a:ext>
                </a:extLst>
              </a:tr>
              <a:tr h="99301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Cape Peninsula University of Technology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3" marR="3203" marT="3203" marB="0" anchor="b"/>
                </a:tc>
                <a:extLst>
                  <a:ext uri="{0D108BD9-81ED-4DB2-BD59-A6C34878D82A}">
                    <a16:rowId xmlns:a16="http://schemas.microsoft.com/office/drawing/2014/main" val="2734736048"/>
                  </a:ext>
                </a:extLst>
              </a:tr>
              <a:tr h="99301"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u="none" strike="noStrike">
                          <a:effectLst/>
                        </a:rPr>
                        <a:t>Chinhoyi University of Technology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3" marR="3203" marT="3203" marB="0" anchor="b"/>
                </a:tc>
                <a:extLst>
                  <a:ext uri="{0D108BD9-81ED-4DB2-BD59-A6C34878D82A}">
                    <a16:rowId xmlns:a16="http://schemas.microsoft.com/office/drawing/2014/main" val="492435596"/>
                  </a:ext>
                </a:extLst>
              </a:tr>
              <a:tr h="99301"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u="none" strike="noStrike">
                          <a:effectLst/>
                        </a:rPr>
                        <a:t>Durban University of Technology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3" marR="3203" marT="3203" marB="0" anchor="b"/>
                </a:tc>
                <a:extLst>
                  <a:ext uri="{0D108BD9-81ED-4DB2-BD59-A6C34878D82A}">
                    <a16:rowId xmlns:a16="http://schemas.microsoft.com/office/drawing/2014/main" val="2178916497"/>
                  </a:ext>
                </a:extLst>
              </a:tr>
              <a:tr h="99301"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u="none" strike="noStrike">
                          <a:effectLst/>
                        </a:rPr>
                        <a:t>Great Zimbabwe University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3" marR="3203" marT="3203" marB="0" anchor="b"/>
                </a:tc>
                <a:extLst>
                  <a:ext uri="{0D108BD9-81ED-4DB2-BD59-A6C34878D82A}">
                    <a16:rowId xmlns:a16="http://schemas.microsoft.com/office/drawing/2014/main" val="2043312209"/>
                  </a:ext>
                </a:extLst>
              </a:tr>
              <a:tr h="99301"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u="none" strike="noStrike">
                          <a:effectLst/>
                        </a:rPr>
                        <a:t>Lupane State University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3" marR="3203" marT="3203" marB="0" anchor="b"/>
                </a:tc>
                <a:extLst>
                  <a:ext uri="{0D108BD9-81ED-4DB2-BD59-A6C34878D82A}">
                    <a16:rowId xmlns:a16="http://schemas.microsoft.com/office/drawing/2014/main" val="2511026492"/>
                  </a:ext>
                </a:extLst>
              </a:tr>
              <a:tr h="99301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Namibia University of Science and Technology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3" marR="3203" marT="3203" marB="0" anchor="b"/>
                </a:tc>
                <a:extLst>
                  <a:ext uri="{0D108BD9-81ED-4DB2-BD59-A6C34878D82A}">
                    <a16:rowId xmlns:a16="http://schemas.microsoft.com/office/drawing/2014/main" val="465660266"/>
                  </a:ext>
                </a:extLst>
              </a:tr>
              <a:tr h="99301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National University of Science and Technology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3" marR="3203" marT="3203" marB="0" anchor="b"/>
                </a:tc>
                <a:extLst>
                  <a:ext uri="{0D108BD9-81ED-4DB2-BD59-A6C34878D82A}">
                    <a16:rowId xmlns:a16="http://schemas.microsoft.com/office/drawing/2014/main" val="1603434350"/>
                  </a:ext>
                </a:extLst>
              </a:tr>
              <a:tr h="99301"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u="none" strike="noStrike">
                          <a:effectLst/>
                        </a:rPr>
                        <a:t>Nelson Mandela University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3" marR="3203" marT="3203" marB="0" anchor="b"/>
                </a:tc>
                <a:extLst>
                  <a:ext uri="{0D108BD9-81ED-4DB2-BD59-A6C34878D82A}">
                    <a16:rowId xmlns:a16="http://schemas.microsoft.com/office/drawing/2014/main" val="2961716414"/>
                  </a:ext>
                </a:extLst>
              </a:tr>
              <a:tr h="99301"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u="none" strike="noStrike">
                          <a:effectLst/>
                        </a:rPr>
                        <a:t>Rhodes University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3" marR="3203" marT="3203" marB="0" anchor="b"/>
                </a:tc>
                <a:extLst>
                  <a:ext uri="{0D108BD9-81ED-4DB2-BD59-A6C34878D82A}">
                    <a16:rowId xmlns:a16="http://schemas.microsoft.com/office/drawing/2014/main" val="1077110331"/>
                  </a:ext>
                </a:extLst>
              </a:tr>
              <a:tr h="99301"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u="none" strike="noStrike">
                          <a:effectLst/>
                        </a:rPr>
                        <a:t>Stellenbosch University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3" marR="3203" marT="3203" marB="0" anchor="b"/>
                </a:tc>
                <a:extLst>
                  <a:ext uri="{0D108BD9-81ED-4DB2-BD59-A6C34878D82A}">
                    <a16:rowId xmlns:a16="http://schemas.microsoft.com/office/drawing/2014/main" val="3528357398"/>
                  </a:ext>
                </a:extLst>
              </a:tr>
              <a:tr h="99301"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u="none" strike="noStrike">
                          <a:effectLst/>
                        </a:rPr>
                        <a:t>Universidade Eduardo Mondlane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3" marR="3203" marT="3203" marB="0" anchor="b"/>
                </a:tc>
                <a:extLst>
                  <a:ext uri="{0D108BD9-81ED-4DB2-BD59-A6C34878D82A}">
                    <a16:rowId xmlns:a16="http://schemas.microsoft.com/office/drawing/2014/main" val="3364594546"/>
                  </a:ext>
                </a:extLst>
              </a:tr>
              <a:tr h="99301"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u="none" strike="noStrike">
                          <a:effectLst/>
                        </a:rPr>
                        <a:t>University of Botswana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3" marR="3203" marT="3203" marB="0" anchor="b"/>
                </a:tc>
                <a:extLst>
                  <a:ext uri="{0D108BD9-81ED-4DB2-BD59-A6C34878D82A}">
                    <a16:rowId xmlns:a16="http://schemas.microsoft.com/office/drawing/2014/main" val="509944927"/>
                  </a:ext>
                </a:extLst>
              </a:tr>
              <a:tr h="99301"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u="none" strike="noStrike">
                          <a:effectLst/>
                        </a:rPr>
                        <a:t>University of Cape Town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3" marR="3203" marT="3203" marB="0" anchor="b"/>
                </a:tc>
                <a:extLst>
                  <a:ext uri="{0D108BD9-81ED-4DB2-BD59-A6C34878D82A}">
                    <a16:rowId xmlns:a16="http://schemas.microsoft.com/office/drawing/2014/main" val="3652309161"/>
                  </a:ext>
                </a:extLst>
              </a:tr>
              <a:tr h="99301"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u="none" strike="noStrike">
                          <a:effectLst/>
                        </a:rPr>
                        <a:t>University of KwaZulu-Natal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3" marR="3203" marT="3203" marB="0" anchor="b"/>
                </a:tc>
                <a:extLst>
                  <a:ext uri="{0D108BD9-81ED-4DB2-BD59-A6C34878D82A}">
                    <a16:rowId xmlns:a16="http://schemas.microsoft.com/office/drawing/2014/main" val="2900229675"/>
                  </a:ext>
                </a:extLst>
              </a:tr>
              <a:tr h="99301"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u="none" strike="noStrike">
                          <a:effectLst/>
                        </a:rPr>
                        <a:t>University of Limpopo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3" marR="3203" marT="3203" marB="0" anchor="b"/>
                </a:tc>
                <a:extLst>
                  <a:ext uri="{0D108BD9-81ED-4DB2-BD59-A6C34878D82A}">
                    <a16:rowId xmlns:a16="http://schemas.microsoft.com/office/drawing/2014/main" val="2255284943"/>
                  </a:ext>
                </a:extLst>
              </a:tr>
              <a:tr h="99301"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u="none" strike="noStrike">
                          <a:effectLst/>
                        </a:rPr>
                        <a:t>University of Lusaka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3" marR="3203" marT="3203" marB="0" anchor="b"/>
                </a:tc>
                <a:extLst>
                  <a:ext uri="{0D108BD9-81ED-4DB2-BD59-A6C34878D82A}">
                    <a16:rowId xmlns:a16="http://schemas.microsoft.com/office/drawing/2014/main" val="4205033807"/>
                  </a:ext>
                </a:extLst>
              </a:tr>
              <a:tr h="99301"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u="none" strike="noStrike">
                          <a:effectLst/>
                        </a:rPr>
                        <a:t>University of Malawi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3" marR="3203" marT="3203" marB="0" anchor="b"/>
                </a:tc>
                <a:extLst>
                  <a:ext uri="{0D108BD9-81ED-4DB2-BD59-A6C34878D82A}">
                    <a16:rowId xmlns:a16="http://schemas.microsoft.com/office/drawing/2014/main" val="2588882901"/>
                  </a:ext>
                </a:extLst>
              </a:tr>
              <a:tr h="99301"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u="none" strike="noStrike">
                          <a:effectLst/>
                        </a:rPr>
                        <a:t>University of Namibia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3" marR="3203" marT="3203" marB="0" anchor="b"/>
                </a:tc>
                <a:extLst>
                  <a:ext uri="{0D108BD9-81ED-4DB2-BD59-A6C34878D82A}">
                    <a16:rowId xmlns:a16="http://schemas.microsoft.com/office/drawing/2014/main" val="4294844398"/>
                  </a:ext>
                </a:extLst>
              </a:tr>
              <a:tr h="99301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University of the Free State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3" marR="3203" marT="3203" marB="0" anchor="b"/>
                </a:tc>
                <a:extLst>
                  <a:ext uri="{0D108BD9-81ED-4DB2-BD59-A6C34878D82A}">
                    <a16:rowId xmlns:a16="http://schemas.microsoft.com/office/drawing/2014/main" val="2543150707"/>
                  </a:ext>
                </a:extLst>
              </a:tr>
              <a:tr h="99301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University of the Western Cape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3" marR="3203" marT="3203" marB="0" anchor="b"/>
                </a:tc>
                <a:extLst>
                  <a:ext uri="{0D108BD9-81ED-4DB2-BD59-A6C34878D82A}">
                    <a16:rowId xmlns:a16="http://schemas.microsoft.com/office/drawing/2014/main" val="4279877567"/>
                  </a:ext>
                </a:extLst>
              </a:tr>
              <a:tr h="99301"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u="none" strike="noStrike">
                          <a:effectLst/>
                        </a:rPr>
                        <a:t>University of Zambia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3" marR="3203" marT="3203" marB="0" anchor="b"/>
                </a:tc>
                <a:extLst>
                  <a:ext uri="{0D108BD9-81ED-4DB2-BD59-A6C34878D82A}">
                    <a16:rowId xmlns:a16="http://schemas.microsoft.com/office/drawing/2014/main" val="1389565944"/>
                  </a:ext>
                </a:extLst>
              </a:tr>
              <a:tr h="99301"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u="none" strike="noStrike">
                          <a:effectLst/>
                        </a:rPr>
                        <a:t>University of Zululand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3" marR="3203" marT="3203" marB="0" anchor="b"/>
                </a:tc>
                <a:extLst>
                  <a:ext uri="{0D108BD9-81ED-4DB2-BD59-A6C34878D82A}">
                    <a16:rowId xmlns:a16="http://schemas.microsoft.com/office/drawing/2014/main" val="2500492013"/>
                  </a:ext>
                </a:extLst>
              </a:tr>
              <a:tr h="99301"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u="none" strike="noStrike">
                          <a:effectLst/>
                        </a:rPr>
                        <a:t>Vaal University of Technology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3" marR="3203" marT="3203" marB="0" anchor="b"/>
                </a:tc>
                <a:extLst>
                  <a:ext uri="{0D108BD9-81ED-4DB2-BD59-A6C34878D82A}">
                    <a16:rowId xmlns:a16="http://schemas.microsoft.com/office/drawing/2014/main" val="4084498143"/>
                  </a:ext>
                </a:extLst>
              </a:tr>
              <a:tr h="99301"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u="none" strike="noStrike">
                          <a:effectLst/>
                        </a:rPr>
                        <a:t>Central University of Technology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3" marR="3203" marT="3203" marB="0" anchor="b"/>
                </a:tc>
                <a:extLst>
                  <a:ext uri="{0D108BD9-81ED-4DB2-BD59-A6C34878D82A}">
                    <a16:rowId xmlns:a16="http://schemas.microsoft.com/office/drawing/2014/main" val="1412887058"/>
                  </a:ext>
                </a:extLst>
              </a:tr>
              <a:tr h="99301"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u="none" strike="noStrike">
                          <a:effectLst/>
                        </a:rPr>
                        <a:t>North-West University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3" marR="3203" marT="3203" marB="0" anchor="b"/>
                </a:tc>
                <a:extLst>
                  <a:ext uri="{0D108BD9-81ED-4DB2-BD59-A6C34878D82A}">
                    <a16:rowId xmlns:a16="http://schemas.microsoft.com/office/drawing/2014/main" val="270400533"/>
                  </a:ext>
                </a:extLst>
              </a:tr>
              <a:tr h="99301"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u="none" strike="noStrike">
                          <a:effectLst/>
                        </a:rPr>
                        <a:t>University of Eswatini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3" marR="3203" marT="3203" marB="0" anchor="b"/>
                </a:tc>
                <a:extLst>
                  <a:ext uri="{0D108BD9-81ED-4DB2-BD59-A6C34878D82A}">
                    <a16:rowId xmlns:a16="http://schemas.microsoft.com/office/drawing/2014/main" val="935118226"/>
                  </a:ext>
                </a:extLst>
              </a:tr>
              <a:tr h="99301"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u="none" strike="noStrike">
                          <a:effectLst/>
                        </a:rPr>
                        <a:t>University of Pretoria</a:t>
                      </a:r>
                      <a:endParaRPr lang="sv-S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3" marR="3203" marT="3203" marB="0" anchor="b"/>
                </a:tc>
                <a:extLst>
                  <a:ext uri="{0D108BD9-81ED-4DB2-BD59-A6C34878D82A}">
                    <a16:rowId xmlns:a16="http://schemas.microsoft.com/office/drawing/2014/main" val="3549145674"/>
                  </a:ext>
                </a:extLst>
              </a:tr>
              <a:tr h="99301"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u="none" strike="noStrike" dirty="0">
                          <a:effectLst/>
                        </a:rPr>
                        <a:t>University of Zimbabwe</a:t>
                      </a:r>
                      <a:endParaRPr lang="sv-SE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3" marR="3203" marT="3203" marB="0" anchor="b"/>
                </a:tc>
                <a:extLst>
                  <a:ext uri="{0D108BD9-81ED-4DB2-BD59-A6C34878D82A}">
                    <a16:rowId xmlns:a16="http://schemas.microsoft.com/office/drawing/2014/main" val="12306219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524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02099" y="304800"/>
            <a:ext cx="4579446" cy="484554"/>
          </a:xfrm>
          <a:prstGeom prst="rect">
            <a:avLst/>
          </a:prstGeom>
          <a:solidFill>
            <a:srgbClr val="E403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102099" y="1070263"/>
            <a:ext cx="4657437" cy="3451008"/>
          </a:xfrm>
        </p:spPr>
        <p:txBody>
          <a:bodyPr>
            <a:normAutofit/>
          </a:bodyPr>
          <a:lstStyle/>
          <a:p>
            <a:r>
              <a:rPr lang="en-GB" sz="1400" dirty="0"/>
              <a:t>Kick off for all outbound students (semester exchange and internship/school practice) in December/May. Organised by the International Office.</a:t>
            </a:r>
          </a:p>
          <a:p>
            <a:r>
              <a:rPr lang="sv-SE" sz="1400" dirty="0" err="1"/>
              <a:t>Two</a:t>
            </a:r>
            <a:r>
              <a:rPr lang="sv-SE" sz="1400" dirty="0"/>
              <a:t> parts of the event </a:t>
            </a:r>
            <a:br>
              <a:rPr lang="sv-SE" sz="1400" dirty="0"/>
            </a:br>
            <a:r>
              <a:rPr lang="sv-SE" sz="1400" dirty="0"/>
              <a:t>- information </a:t>
            </a:r>
            <a:r>
              <a:rPr lang="sv-SE" sz="1400" dirty="0" err="1"/>
              <a:t>about</a:t>
            </a:r>
            <a:r>
              <a:rPr lang="sv-SE" sz="1400" dirty="0"/>
              <a:t> practical preparations </a:t>
            </a:r>
            <a:br>
              <a:rPr lang="sv-SE" sz="1400" dirty="0"/>
            </a:br>
            <a:r>
              <a:rPr lang="sv-SE" sz="1400" dirty="0"/>
              <a:t>- </a:t>
            </a:r>
            <a:r>
              <a:rPr lang="sv-SE" sz="1400" dirty="0" err="1"/>
              <a:t>seminar</a:t>
            </a:r>
            <a:r>
              <a:rPr lang="sv-SE" sz="1400" dirty="0"/>
              <a:t> </a:t>
            </a:r>
            <a:r>
              <a:rPr lang="sv-SE" sz="1400" dirty="0" err="1"/>
              <a:t>intercultural</a:t>
            </a:r>
            <a:r>
              <a:rPr lang="sv-SE" sz="1400" dirty="0"/>
              <a:t> </a:t>
            </a:r>
            <a:r>
              <a:rPr lang="sv-SE" sz="1400" dirty="0" err="1"/>
              <a:t>competence</a:t>
            </a:r>
            <a:r>
              <a:rPr lang="sv-SE" sz="1400" dirty="0"/>
              <a:t>/</a:t>
            </a:r>
            <a:r>
              <a:rPr lang="sv-SE" sz="1400" dirty="0" err="1"/>
              <a:t>responsible</a:t>
            </a:r>
            <a:r>
              <a:rPr lang="sv-SE" sz="1400" dirty="0"/>
              <a:t> </a:t>
            </a:r>
            <a:r>
              <a:rPr lang="sv-SE" sz="1400" dirty="0" err="1"/>
              <a:t>internationalisation</a:t>
            </a:r>
            <a:r>
              <a:rPr lang="sv-SE" sz="1400" dirty="0"/>
              <a:t>. </a:t>
            </a:r>
            <a:r>
              <a:rPr lang="sv-SE" sz="1400" dirty="0" err="1"/>
              <a:t>Discussions</a:t>
            </a:r>
            <a:r>
              <a:rPr lang="sv-SE" sz="1400" dirty="0"/>
              <a:t> in </a:t>
            </a:r>
            <a:r>
              <a:rPr lang="sv-SE" sz="1400" dirty="0" err="1"/>
              <a:t>groups</a:t>
            </a:r>
            <a:r>
              <a:rPr lang="sv-SE" sz="1400" dirty="0"/>
              <a:t>.</a:t>
            </a:r>
          </a:p>
          <a:p>
            <a:r>
              <a:rPr lang="sv-SE" sz="1400" dirty="0" err="1"/>
              <a:t>Development</a:t>
            </a:r>
            <a:r>
              <a:rPr lang="sv-SE" sz="1400" dirty="0"/>
              <a:t> the coming </a:t>
            </a:r>
            <a:r>
              <a:rPr lang="sv-SE" sz="1400" dirty="0" err="1"/>
              <a:t>year</a:t>
            </a:r>
            <a:r>
              <a:rPr lang="sv-SE" sz="1400" dirty="0"/>
              <a:t>:</a:t>
            </a:r>
            <a:br>
              <a:rPr lang="sv-SE" sz="1400" dirty="0"/>
            </a:br>
            <a:r>
              <a:rPr lang="sv-SE" sz="1400" dirty="0"/>
              <a:t>-</a:t>
            </a:r>
            <a:r>
              <a:rPr lang="sv-SE" sz="1400" dirty="0" err="1"/>
              <a:t>Virtual</a:t>
            </a:r>
            <a:r>
              <a:rPr lang="sv-SE" sz="1400" dirty="0"/>
              <a:t> </a:t>
            </a:r>
            <a:r>
              <a:rPr lang="sv-SE" sz="1400" dirty="0" err="1"/>
              <a:t>introduction</a:t>
            </a:r>
            <a:r>
              <a:rPr lang="sv-SE" sz="1400" dirty="0"/>
              <a:t> </a:t>
            </a:r>
            <a:r>
              <a:rPr lang="sv-SE" sz="1400" dirty="0" err="1"/>
              <a:t>with</a:t>
            </a:r>
            <a:r>
              <a:rPr lang="sv-SE" sz="1400" dirty="0"/>
              <a:t> partner </a:t>
            </a:r>
            <a:r>
              <a:rPr lang="sv-SE" sz="1400" dirty="0" err="1"/>
              <a:t>school</a:t>
            </a:r>
            <a:r>
              <a:rPr lang="sv-SE" sz="1400" dirty="0"/>
              <a:t>, student and </a:t>
            </a:r>
            <a:r>
              <a:rPr lang="sv-SE" sz="1400" dirty="0" err="1"/>
              <a:t>teacher</a:t>
            </a:r>
            <a:r>
              <a:rPr lang="sv-SE" sz="1400" dirty="0"/>
              <a:t> at </a:t>
            </a:r>
            <a:r>
              <a:rPr lang="sv-SE" sz="1400" dirty="0" err="1"/>
              <a:t>home</a:t>
            </a:r>
            <a:r>
              <a:rPr lang="sv-SE" sz="1400" dirty="0"/>
              <a:t> for </a:t>
            </a:r>
            <a:r>
              <a:rPr lang="sv-SE" sz="1400" dirty="0" err="1"/>
              <a:t>better</a:t>
            </a:r>
            <a:r>
              <a:rPr lang="sv-SE" sz="1400" dirty="0"/>
              <a:t> preparation and </a:t>
            </a:r>
            <a:r>
              <a:rPr lang="sv-SE" sz="1400" dirty="0" err="1"/>
              <a:t>understanding</a:t>
            </a:r>
            <a:r>
              <a:rPr lang="sv-SE" sz="1400" dirty="0"/>
              <a:t>.</a:t>
            </a:r>
            <a:br>
              <a:rPr lang="sv-SE" sz="1400" dirty="0"/>
            </a:br>
            <a:r>
              <a:rPr lang="sv-SE" sz="1400" dirty="0"/>
              <a:t>- </a:t>
            </a:r>
            <a:r>
              <a:rPr lang="sv-SE" sz="1400" dirty="0" err="1"/>
              <a:t>Virtual</a:t>
            </a:r>
            <a:r>
              <a:rPr lang="sv-SE" sz="1400" dirty="0"/>
              <a:t> </a:t>
            </a:r>
            <a:r>
              <a:rPr lang="sv-SE" sz="1400" dirty="0" err="1"/>
              <a:t>Trialogue</a:t>
            </a:r>
            <a:r>
              <a:rPr lang="sv-SE" sz="1400" dirty="0"/>
              <a:t> </a:t>
            </a:r>
            <a:r>
              <a:rPr lang="sv-SE" sz="1400" dirty="0" err="1"/>
              <a:t>discussion</a:t>
            </a:r>
            <a:r>
              <a:rPr lang="sv-SE" sz="1400" dirty="0"/>
              <a:t> in the </a:t>
            </a:r>
            <a:r>
              <a:rPr lang="sv-SE" sz="1400" dirty="0" err="1"/>
              <a:t>middle</a:t>
            </a:r>
            <a:r>
              <a:rPr lang="sv-SE" sz="1400" dirty="0"/>
              <a:t> of the internship as part om the </a:t>
            </a:r>
            <a:r>
              <a:rPr lang="sv-SE" sz="1400" dirty="0" err="1"/>
              <a:t>assessment</a:t>
            </a:r>
            <a:r>
              <a:rPr lang="sv-SE" sz="1400" dirty="0"/>
              <a:t>.</a:t>
            </a:r>
            <a:endParaRPr lang="sv-SE" sz="1200" dirty="0"/>
          </a:p>
          <a:p>
            <a:endParaRPr lang="sv-SE" sz="1200" dirty="0"/>
          </a:p>
          <a:p>
            <a:endParaRPr lang="en-US" altLang="sv-SE" sz="1200" dirty="0">
              <a:cs typeface="Arial" pitchFamily="34" charset="0"/>
            </a:endParaRPr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860848" cy="5143500"/>
          </a:xfrm>
          <a:prstGeom prst="rect">
            <a:avLst/>
          </a:prstGeom>
        </p:spPr>
      </p:pic>
      <p:sp>
        <p:nvSpPr>
          <p:cNvPr id="7" name="Rubrik 1"/>
          <p:cNvSpPr>
            <a:spLocks noGrp="1"/>
          </p:cNvSpPr>
          <p:nvPr>
            <p:ph type="title"/>
          </p:nvPr>
        </p:nvSpPr>
        <p:spPr>
          <a:xfrm>
            <a:off x="4102098" y="145472"/>
            <a:ext cx="4579445" cy="924791"/>
          </a:xfrm>
        </p:spPr>
        <p:txBody>
          <a:bodyPr/>
          <a:lstStyle/>
          <a:p>
            <a:r>
              <a:rPr lang="sv-SE" sz="2400" dirty="0">
                <a:solidFill>
                  <a:schemeClr val="bg1"/>
                </a:solidFill>
              </a:rPr>
              <a:t>Pre-</a:t>
            </a:r>
            <a:r>
              <a:rPr lang="sv-SE" sz="2400" dirty="0" err="1">
                <a:solidFill>
                  <a:schemeClr val="bg1"/>
                </a:solidFill>
              </a:rPr>
              <a:t>departure</a:t>
            </a:r>
            <a:r>
              <a:rPr lang="sv-SE" sz="2400" dirty="0">
                <a:solidFill>
                  <a:schemeClr val="bg1"/>
                </a:solidFill>
              </a:rPr>
              <a:t> preparations</a:t>
            </a:r>
            <a:br>
              <a:rPr lang="sv-SE" sz="3200" b="0" dirty="0">
                <a:solidFill>
                  <a:schemeClr val="bg1"/>
                </a:solidFill>
              </a:rPr>
            </a:br>
            <a:endParaRPr lang="sv-S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530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theme/theme1.xml><?xml version="1.0" encoding="utf-8"?>
<a:theme xmlns:a="http://schemas.openxmlformats.org/drawingml/2006/main" name="MAU — English">
  <a:themeElements>
    <a:clrScheme name="MAU">
      <a:dk1>
        <a:srgbClr val="000000"/>
      </a:dk1>
      <a:lt1>
        <a:sysClr val="window" lastClr="FFFFFF"/>
      </a:lt1>
      <a:dk2>
        <a:srgbClr val="60646C"/>
      </a:dk2>
      <a:lt2>
        <a:srgbClr val="E2E5E5"/>
      </a:lt2>
      <a:accent1>
        <a:srgbClr val="DA0123"/>
      </a:accent1>
      <a:accent2>
        <a:srgbClr val="342664"/>
      </a:accent2>
      <a:accent3>
        <a:srgbClr val="16A191"/>
      </a:accent3>
      <a:accent4>
        <a:srgbClr val="FEDC09"/>
      </a:accent4>
      <a:accent5>
        <a:srgbClr val="D8D4E7"/>
      </a:accent5>
      <a:accent6>
        <a:srgbClr val="D8EAE9"/>
      </a:accent6>
      <a:hlink>
        <a:srgbClr val="000000"/>
      </a:hlink>
      <a:folHlink>
        <a:srgbClr val="000000"/>
      </a:folHlink>
    </a:clrScheme>
    <a:fontScheme name="MAU">
      <a:majorFont>
        <a:latin typeface="Aria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Arial"/>
        <a:ea typeface=""/>
        <a:cs typeface=""/>
        <a:font script="Jpan" typeface="ＭＳ Ｐ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7F3951D730B584AB15B97B4F4B1F22E" ma:contentTypeVersion="2" ma:contentTypeDescription="Create a new document." ma:contentTypeScope="" ma:versionID="70de479a56c3062a9eef6461bb62bc78">
  <xsd:schema xmlns:xsd="http://www.w3.org/2001/XMLSchema" xmlns:xs="http://www.w3.org/2001/XMLSchema" xmlns:p="http://schemas.microsoft.com/office/2006/metadata/properties" xmlns:ns2="48b449a9-b154-4262-b2c7-68687a678234" targetNamespace="http://schemas.microsoft.com/office/2006/metadata/properties" ma:root="true" ma:fieldsID="4fda1cec7e6176a190ccde2fd444b8f7" ns2:_="">
    <xsd:import namespace="48b449a9-b154-4262-b2c7-68687a67823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b449a9-b154-4262-b2c7-68687a67823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9E83143-D917-49F8-8E4C-E6F49259C973}"/>
</file>

<file path=customXml/itemProps2.xml><?xml version="1.0" encoding="utf-8"?>
<ds:datastoreItem xmlns:ds="http://schemas.openxmlformats.org/officeDocument/2006/customXml" ds:itemID="{7B6F2769-7194-4217-93D3-3AF3A4742282}">
  <ds:schemaRefs>
    <ds:schemaRef ds:uri="http://schemas.microsoft.com/sharepoint/v3/fields"/>
    <ds:schemaRef ds:uri="http://purl.org/dc/dcmitype/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www.w3.org/XML/1998/namespace"/>
    <ds:schemaRef ds:uri="http://schemas.microsoft.com/office/2006/metadata/properties"/>
    <ds:schemaRef ds:uri="http://schemas.microsoft.com/office/2006/documentManagement/type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MAU-PPT_EN_16-9 (1)</Template>
  <TotalTime>12272</TotalTime>
  <Words>397</Words>
  <Application>Microsoft Office PowerPoint</Application>
  <PresentationFormat>On-screen Show (16:9)</PresentationFormat>
  <Paragraphs>83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MAU — English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Pre-departure preparations </vt:lpstr>
    </vt:vector>
  </TitlesOfParts>
  <Company>Malmö högskola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Maria Crona</dc:creator>
  <cp:lastModifiedBy>Björn Sundmark</cp:lastModifiedBy>
  <cp:revision>166</cp:revision>
  <dcterms:created xsi:type="dcterms:W3CDTF">2018-02-15T15:20:00Z</dcterms:created>
  <dcterms:modified xsi:type="dcterms:W3CDTF">2022-09-28T06:01:34Z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0x010100F7F3951D730B584AB15B97B4F4B1F22E</vt:lpwstr>
  </property>
</Properties>
</file>