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17"/>
  </p:notesMasterIdLst>
  <p:sldIdLst>
    <p:sldId id="309" r:id="rId6"/>
    <p:sldId id="322" r:id="rId7"/>
    <p:sldId id="323" r:id="rId8"/>
    <p:sldId id="324" r:id="rId9"/>
    <p:sldId id="284" r:id="rId10"/>
    <p:sldId id="319" r:id="rId11"/>
    <p:sldId id="313" r:id="rId12"/>
    <p:sldId id="312" r:id="rId13"/>
    <p:sldId id="308" r:id="rId14"/>
    <p:sldId id="321" r:id="rId15"/>
    <p:sldId id="272" r:id="rId16"/>
  </p:sldIdLst>
  <p:sldSz cx="17345025" cy="9752013"/>
  <p:notesSz cx="6858000" cy="1866900"/>
  <p:defaultTextStyle>
    <a:defPPr>
      <a:defRPr lang="nb-NO"/>
    </a:defPPr>
    <a:lvl1pPr marL="0" algn="l" defTabSz="1300643" rtl="0" eaLnBrk="1" latinLnBrk="0" hangingPunct="1">
      <a:defRPr sz="2560" kern="1200">
        <a:solidFill>
          <a:schemeClr val="tx1"/>
        </a:solidFill>
        <a:latin typeface="+mn-lt"/>
        <a:ea typeface="+mn-ea"/>
        <a:cs typeface="+mn-cs"/>
      </a:defRPr>
    </a:lvl1pPr>
    <a:lvl2pPr marL="650321" algn="l" defTabSz="1300643" rtl="0" eaLnBrk="1" latinLnBrk="0" hangingPunct="1">
      <a:defRPr sz="2560" kern="1200">
        <a:solidFill>
          <a:schemeClr val="tx1"/>
        </a:solidFill>
        <a:latin typeface="+mn-lt"/>
        <a:ea typeface="+mn-ea"/>
        <a:cs typeface="+mn-cs"/>
      </a:defRPr>
    </a:lvl2pPr>
    <a:lvl3pPr marL="1300643" algn="l" defTabSz="1300643" rtl="0" eaLnBrk="1" latinLnBrk="0" hangingPunct="1">
      <a:defRPr sz="2560" kern="1200">
        <a:solidFill>
          <a:schemeClr val="tx1"/>
        </a:solidFill>
        <a:latin typeface="+mn-lt"/>
        <a:ea typeface="+mn-ea"/>
        <a:cs typeface="+mn-cs"/>
      </a:defRPr>
    </a:lvl3pPr>
    <a:lvl4pPr marL="1950964" algn="l" defTabSz="1300643" rtl="0" eaLnBrk="1" latinLnBrk="0" hangingPunct="1">
      <a:defRPr sz="2560" kern="1200">
        <a:solidFill>
          <a:schemeClr val="tx1"/>
        </a:solidFill>
        <a:latin typeface="+mn-lt"/>
        <a:ea typeface="+mn-ea"/>
        <a:cs typeface="+mn-cs"/>
      </a:defRPr>
    </a:lvl4pPr>
    <a:lvl5pPr marL="2601285" algn="l" defTabSz="1300643" rtl="0" eaLnBrk="1" latinLnBrk="0" hangingPunct="1">
      <a:defRPr sz="2560" kern="1200">
        <a:solidFill>
          <a:schemeClr val="tx1"/>
        </a:solidFill>
        <a:latin typeface="+mn-lt"/>
        <a:ea typeface="+mn-ea"/>
        <a:cs typeface="+mn-cs"/>
      </a:defRPr>
    </a:lvl5pPr>
    <a:lvl6pPr marL="3251606" algn="l" defTabSz="1300643" rtl="0" eaLnBrk="1" latinLnBrk="0" hangingPunct="1">
      <a:defRPr sz="2560" kern="1200">
        <a:solidFill>
          <a:schemeClr val="tx1"/>
        </a:solidFill>
        <a:latin typeface="+mn-lt"/>
        <a:ea typeface="+mn-ea"/>
        <a:cs typeface="+mn-cs"/>
      </a:defRPr>
    </a:lvl6pPr>
    <a:lvl7pPr marL="3901928" algn="l" defTabSz="1300643" rtl="0" eaLnBrk="1" latinLnBrk="0" hangingPunct="1">
      <a:defRPr sz="2560" kern="1200">
        <a:solidFill>
          <a:schemeClr val="tx1"/>
        </a:solidFill>
        <a:latin typeface="+mn-lt"/>
        <a:ea typeface="+mn-ea"/>
        <a:cs typeface="+mn-cs"/>
      </a:defRPr>
    </a:lvl7pPr>
    <a:lvl8pPr marL="4552249" algn="l" defTabSz="1300643" rtl="0" eaLnBrk="1" latinLnBrk="0" hangingPunct="1">
      <a:defRPr sz="2560" kern="1200">
        <a:solidFill>
          <a:schemeClr val="tx1"/>
        </a:solidFill>
        <a:latin typeface="+mn-lt"/>
        <a:ea typeface="+mn-ea"/>
        <a:cs typeface="+mn-cs"/>
      </a:defRPr>
    </a:lvl8pPr>
    <a:lvl9pPr marL="5202570" algn="l" defTabSz="1300643"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0DDD49-8066-4352-B6B5-FC1A8E5854EA}">
  <a:tblStyle styleId="{5F0DDD49-8066-4352-B6B5-FC1A8E5854EA}" styleName="Oslo Met tabellstil">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rgbClr val="D7D7D7"/>
              </a:solidFill>
            </a:ln>
          </a:top>
          <a:bottom>
            <a:ln w="6350" cmpd="sng">
              <a:solidFill>
                <a:srgbClr val="D7D7D7"/>
              </a:solidFill>
            </a:ln>
          </a:bottom>
          <a:insideH>
            <a:ln w="6350" cmpd="sng">
              <a:solidFill>
                <a:srgbClr val="D7D7D7"/>
              </a:solidFill>
            </a:ln>
          </a:insideH>
          <a:insideV>
            <a:ln w="0" cmpd="sng">
              <a:solidFill>
                <a:schemeClr val="lt1"/>
              </a:solidFill>
            </a:ln>
          </a:insideV>
        </a:tcBdr>
        <a:fill>
          <a:solidFill>
            <a:schemeClr val="lt1"/>
          </a:solidFill>
        </a:fill>
      </a:tcStyle>
    </a:wholeTbl>
    <a:band1H>
      <a:tcStyle>
        <a:tcBdr/>
      </a:tcStyle>
    </a:band1H>
    <a:band2H>
      <a:tcStyle>
        <a:tcBdr/>
      </a:tcStyle>
    </a:band2H>
    <a:band1V>
      <a:tcStyle>
        <a:tcBdr/>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9050" cmpd="sng">
              <a:solidFill>
                <a:schemeClr val="accent1"/>
              </a:solidFill>
            </a:ln>
          </a:top>
          <a:bottom>
            <a:ln w="19050" cmpd="sng">
              <a:solidFill>
                <a:schemeClr val="accent1"/>
              </a:solidFill>
            </a:ln>
          </a:bottom>
        </a:tcBdr>
        <a:fill>
          <a:noFill/>
        </a:fill>
      </a:tcStyle>
    </a:lastRow>
    <a:firstRow>
      <a:tcTxStyle b="on">
        <a:fontRef idx="minor">
          <a:prstClr val="black"/>
        </a:fontRef>
        <a:schemeClr val="dk1"/>
      </a:tcTxStyle>
      <a:tcStyle>
        <a:tcBdr>
          <a:bottom>
            <a:ln w="19050" cmpd="sng">
              <a:solidFill>
                <a:schemeClr val="accent1"/>
              </a:solidFill>
            </a:ln>
          </a:bottom>
        </a:tcBdr>
        <a:fill>
          <a:no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03" autoAdjust="0"/>
    <p:restoredTop sz="94660"/>
  </p:normalViewPr>
  <p:slideViewPr>
    <p:cSldViewPr snapToGrid="0">
      <p:cViewPr varScale="1">
        <p:scale>
          <a:sx n="47" d="100"/>
          <a:sy n="47" d="100"/>
        </p:scale>
        <p:origin x="6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7B040-7AAC-4A31-805D-A772300221D6}" type="datetimeFigureOut">
              <a:rPr lang="en-US" smtClean="0"/>
              <a:t>10/3/2022</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6333F-E368-4746-A020-FE91A90E005B}" type="slidenum">
              <a:rPr lang="en-US" smtClean="0"/>
              <a:t>‹#›</a:t>
            </a:fld>
            <a:endParaRPr lang="en-US"/>
          </a:p>
        </p:txBody>
      </p:sp>
    </p:spTree>
    <p:extLst>
      <p:ext uri="{BB962C8B-B14F-4D97-AF65-F5344CB8AC3E}">
        <p14:creationId xmlns:p14="http://schemas.microsoft.com/office/powerpoint/2010/main" val="1894998186"/>
      </p:ext>
    </p:extLst>
  </p:cSld>
  <p:clrMap bg1="lt1" tx1="dk1" bg2="lt2" tx2="dk2" accent1="accent1" accent2="accent2" accent3="accent3" accent4="accent4" accent5="accent5" accent6="accent6" hlink="hlink" folHlink="folHlink"/>
  <p:notesStyle>
    <a:lvl1pPr marL="0" algn="l" defTabSz="1300643" rtl="0" eaLnBrk="1" latinLnBrk="0" hangingPunct="1">
      <a:defRPr sz="1707" kern="1200">
        <a:solidFill>
          <a:schemeClr val="tx1"/>
        </a:solidFill>
        <a:latin typeface="+mn-lt"/>
        <a:ea typeface="+mn-ea"/>
        <a:cs typeface="+mn-cs"/>
      </a:defRPr>
    </a:lvl1pPr>
    <a:lvl2pPr marL="650321" algn="l" defTabSz="1300643" rtl="0" eaLnBrk="1" latinLnBrk="0" hangingPunct="1">
      <a:defRPr sz="1707" kern="1200">
        <a:solidFill>
          <a:schemeClr val="tx1"/>
        </a:solidFill>
        <a:latin typeface="+mn-lt"/>
        <a:ea typeface="+mn-ea"/>
        <a:cs typeface="+mn-cs"/>
      </a:defRPr>
    </a:lvl2pPr>
    <a:lvl3pPr marL="1300643" algn="l" defTabSz="1300643" rtl="0" eaLnBrk="1" latinLnBrk="0" hangingPunct="1">
      <a:defRPr sz="1707" kern="1200">
        <a:solidFill>
          <a:schemeClr val="tx1"/>
        </a:solidFill>
        <a:latin typeface="+mn-lt"/>
        <a:ea typeface="+mn-ea"/>
        <a:cs typeface="+mn-cs"/>
      </a:defRPr>
    </a:lvl3pPr>
    <a:lvl4pPr marL="1950964" algn="l" defTabSz="1300643" rtl="0" eaLnBrk="1" latinLnBrk="0" hangingPunct="1">
      <a:defRPr sz="1707" kern="1200">
        <a:solidFill>
          <a:schemeClr val="tx1"/>
        </a:solidFill>
        <a:latin typeface="+mn-lt"/>
        <a:ea typeface="+mn-ea"/>
        <a:cs typeface="+mn-cs"/>
      </a:defRPr>
    </a:lvl4pPr>
    <a:lvl5pPr marL="2601285" algn="l" defTabSz="1300643" rtl="0" eaLnBrk="1" latinLnBrk="0" hangingPunct="1">
      <a:defRPr sz="1707" kern="1200">
        <a:solidFill>
          <a:schemeClr val="tx1"/>
        </a:solidFill>
        <a:latin typeface="+mn-lt"/>
        <a:ea typeface="+mn-ea"/>
        <a:cs typeface="+mn-cs"/>
      </a:defRPr>
    </a:lvl5pPr>
    <a:lvl6pPr marL="3251606" algn="l" defTabSz="1300643" rtl="0" eaLnBrk="1" latinLnBrk="0" hangingPunct="1">
      <a:defRPr sz="1707" kern="1200">
        <a:solidFill>
          <a:schemeClr val="tx1"/>
        </a:solidFill>
        <a:latin typeface="+mn-lt"/>
        <a:ea typeface="+mn-ea"/>
        <a:cs typeface="+mn-cs"/>
      </a:defRPr>
    </a:lvl6pPr>
    <a:lvl7pPr marL="3901928" algn="l" defTabSz="1300643" rtl="0" eaLnBrk="1" latinLnBrk="0" hangingPunct="1">
      <a:defRPr sz="1707" kern="1200">
        <a:solidFill>
          <a:schemeClr val="tx1"/>
        </a:solidFill>
        <a:latin typeface="+mn-lt"/>
        <a:ea typeface="+mn-ea"/>
        <a:cs typeface="+mn-cs"/>
      </a:defRPr>
    </a:lvl7pPr>
    <a:lvl8pPr marL="4552249" algn="l" defTabSz="1300643" rtl="0" eaLnBrk="1" latinLnBrk="0" hangingPunct="1">
      <a:defRPr sz="1707" kern="1200">
        <a:solidFill>
          <a:schemeClr val="tx1"/>
        </a:solidFill>
        <a:latin typeface="+mn-lt"/>
        <a:ea typeface="+mn-ea"/>
        <a:cs typeface="+mn-cs"/>
      </a:defRPr>
    </a:lvl8pPr>
    <a:lvl9pPr marL="5202570" algn="l" defTabSz="1300643" rtl="0" eaLnBrk="1" latinLnBrk="0" hangingPunct="1">
      <a:defRPr sz="170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nb-NO" noProof="0"/>
              <a:t>Navn Navnesen</a:t>
            </a:r>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nb-NO" noProof="0"/>
              <a:t>dd.mm.yy</a:t>
            </a:r>
          </a:p>
        </p:txBody>
      </p:sp>
      <p:sp>
        <p:nvSpPr>
          <p:cNvPr id="18" name="Plassholder for dato 17">
            <a:extLst>
              <a:ext uri="{FF2B5EF4-FFF2-40B4-BE49-F238E27FC236}">
                <a16:creationId xmlns:a16="http://schemas.microsoft.com/office/drawing/2014/main" id="{652BDE14-9BEA-4244-91C2-4A615BE70EB5}"/>
              </a:ext>
            </a:extLst>
          </p:cNvPr>
          <p:cNvSpPr>
            <a:spLocks noGrp="1"/>
          </p:cNvSpPr>
          <p:nvPr>
            <p:ph type="dt" sz="half" idx="16"/>
          </p:nvPr>
        </p:nvSpPr>
        <p:spPr/>
        <p:txBody>
          <a:bodyPr/>
          <a:lstStyle/>
          <a:p>
            <a:fld id="{A39C03C1-25F6-4083-AAC8-EDB260AFB0DF}" type="datetime1">
              <a:rPr lang="nb-NO" smtClean="0"/>
              <a:t>03.10.2022</a:t>
            </a:fld>
            <a:endParaRPr lang="nb-NO"/>
          </a:p>
        </p:txBody>
      </p:sp>
      <p:sp>
        <p:nvSpPr>
          <p:cNvPr id="19" name="Plassholder for bunntekst 18">
            <a:extLst>
              <a:ext uri="{FF2B5EF4-FFF2-40B4-BE49-F238E27FC236}">
                <a16:creationId xmlns:a16="http://schemas.microsoft.com/office/drawing/2014/main" id="{F7311688-F88F-4C95-8A41-E0D915FCA86E}"/>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37445DD2-C695-4299-AC1B-24FD5C2AEEF1}"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A5179A3B-C2A6-4C37-9342-F1715891713E}"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0382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7A060B27-8DEF-416A-9252-40B7B99F0787}"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93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2428312B-7798-40ED-A035-10770DB00F7A}"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29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B9634CC7-E3B2-4479-B6C0-79EEF0F9A883}"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250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46A29C55-1BA0-412E-ABBB-4EAB1E916431}" type="datetime1">
              <a:rPr lang="nb-NO" smtClean="0"/>
              <a:t>03.10.2022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639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Plassholder for dato 1"/>
          <p:cNvSpPr>
            <a:spLocks noGrp="1"/>
          </p:cNvSpPr>
          <p:nvPr>
            <p:ph type="dt" sz="half" idx="10"/>
          </p:nvPr>
        </p:nvSpPr>
        <p:spPr/>
        <p:txBody>
          <a:bodyPr/>
          <a:lstStyle>
            <a:lvl1pPr>
              <a:defRPr>
                <a:solidFill>
                  <a:schemeClr val="accent1"/>
                </a:solidFill>
              </a:defRPr>
            </a:lvl1pPr>
          </a:lstStyle>
          <a:p>
            <a:fld id="{8B91359C-62C4-405D-9644-EE32A55369EF}" type="datetime1">
              <a:rPr lang="nb-NO" smtClean="0"/>
              <a:t>03.10.2022</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p:cNvSpPr>
          <p:nvPr>
            <p:ph type="body" idx="13"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10B431D3-7494-4FBC-B3D0-A66DB1B545B5}"/>
              </a:ext>
            </a:extLst>
          </p:cNvPr>
          <p:cNvSpPr>
            <a:spLocks noGrp="1"/>
          </p:cNvSpPr>
          <p:nvPr>
            <p:ph type="body" sz="quarter" idx="14"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30427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a:t>Klikk for å legge til sitat</a:t>
            </a:r>
          </a:p>
        </p:txBody>
      </p:sp>
      <p:sp>
        <p:nvSpPr>
          <p:cNvPr id="4" name="Plassholder for dato 3"/>
          <p:cNvSpPr>
            <a:spLocks noGrp="1"/>
          </p:cNvSpPr>
          <p:nvPr>
            <p:ph type="dt" sz="half" idx="10"/>
          </p:nvPr>
        </p:nvSpPr>
        <p:spPr/>
        <p:txBody>
          <a:bodyPr/>
          <a:lstStyle/>
          <a:p>
            <a:fld id="{F7B00E1F-6157-46C7-8815-00C611F29E43}"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err="1"/>
              <a:t>Sitert</a:t>
            </a:r>
            <a:r>
              <a:rPr lang="en-US"/>
              <a:t> </a:t>
            </a:r>
            <a:r>
              <a:rPr lang="en-US" err="1"/>
              <a:t>Kilde</a:t>
            </a:r>
            <a:endParaRPr lang="en-US"/>
          </a:p>
        </p:txBody>
      </p:sp>
    </p:spTree>
    <p:extLst>
      <p:ext uri="{BB962C8B-B14F-4D97-AF65-F5344CB8AC3E}">
        <p14:creationId xmlns:p14="http://schemas.microsoft.com/office/powerpoint/2010/main" val="90771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44179B91-EA5C-43CC-8A19-3750929AABF3}" type="datetime1">
              <a:rPr lang="nb-NO" smtClean="0"/>
              <a:t>03.10.2022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372570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fld id="{DAAA493B-CEB1-4E5F-85D8-8A3DC184607B}" type="datetime1">
              <a:rPr lang="nb-NO" smtClean="0"/>
              <a:t>03.10.2022</a:t>
            </a:fld>
            <a:endParaRPr lang="nb-NO"/>
          </a:p>
        </p:txBody>
      </p:sp>
      <p:sp>
        <p:nvSpPr>
          <p:cNvPr id="6" name="Plassholder for bunntekst 5"/>
          <p:cNvSpPr>
            <a:spLocks noGrp="1"/>
          </p:cNvSpPr>
          <p:nvPr>
            <p:ph type="ftr" sz="quarter" idx="11"/>
          </p:nvPr>
        </p:nvSpPr>
        <p:spPr/>
        <p:txBody>
          <a:bodyPr/>
          <a:lstStyle/>
          <a:p>
            <a:r>
              <a:rPr lang="nb-NO"/>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2" name="Plassholder for dato 11">
            <a:extLst>
              <a:ext uri="{FF2B5EF4-FFF2-40B4-BE49-F238E27FC236}">
                <a16:creationId xmlns:a16="http://schemas.microsoft.com/office/drawing/2014/main" id="{56B53AF6-B139-48E4-B8B2-15266DC4DC45}"/>
              </a:ext>
            </a:extLst>
          </p:cNvPr>
          <p:cNvSpPr>
            <a:spLocks noGrp="1"/>
          </p:cNvSpPr>
          <p:nvPr>
            <p:ph type="dt" sz="half" idx="17"/>
          </p:nvPr>
        </p:nvSpPr>
        <p:spPr/>
        <p:txBody>
          <a:bodyPr/>
          <a:lstStyle/>
          <a:p>
            <a:fld id="{EC888A41-339D-4654-999A-83C2E169029C}" type="datetime1">
              <a:rPr lang="nb-NO" smtClean="0"/>
              <a:t>03.10.2022</a:t>
            </a:fld>
            <a:endParaRPr lang="nb-NO"/>
          </a:p>
        </p:txBody>
      </p:sp>
      <p:sp>
        <p:nvSpPr>
          <p:cNvPr id="19" name="Plassholder for bunntekst 18">
            <a:extLst>
              <a:ext uri="{FF2B5EF4-FFF2-40B4-BE49-F238E27FC236}">
                <a16:creationId xmlns:a16="http://schemas.microsoft.com/office/drawing/2014/main" id="{1EEE1C09-86BF-4F2C-8464-4675F6B481B1}"/>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49029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Click to edit Master text styles</a:t>
            </a:r>
          </a:p>
        </p:txBody>
      </p:sp>
      <p:sp>
        <p:nvSpPr>
          <p:cNvPr id="6" name="Plassholder for innhold 5"/>
          <p:cNvSpPr>
            <a:spLocks noGrp="1"/>
          </p:cNvSpPr>
          <p:nvPr>
            <p:ph sz="quarter" idx="4"/>
          </p:nvPr>
        </p:nvSpPr>
        <p:spPr>
          <a:xfrm>
            <a:off x="8965122" y="3954101"/>
            <a:ext cx="7380922" cy="4218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fld id="{4EDF7BB8-76BB-46FF-8E89-66498D8B3DEF}" type="datetime1">
              <a:rPr lang="nb-NO" smtClean="0"/>
              <a:t>03.10.2022</a:t>
            </a:fld>
            <a:endParaRPr lang="nb-NO"/>
          </a:p>
        </p:txBody>
      </p:sp>
      <p:sp>
        <p:nvSpPr>
          <p:cNvPr id="8" name="Plassholder for bunntekst 7"/>
          <p:cNvSpPr>
            <a:spLocks noGrp="1"/>
          </p:cNvSpPr>
          <p:nvPr>
            <p:ph type="ftr" sz="quarter" idx="11"/>
          </p:nvPr>
        </p:nvSpPr>
        <p:spPr/>
        <p:txBody>
          <a:bodyPr/>
          <a:lstStyle/>
          <a:p>
            <a:r>
              <a:rPr lang="nb-NO"/>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4663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20927C89-5CB9-4541-A6F2-E5DEE7903501}" type="datetime1">
              <a:rPr lang="nb-NO" smtClean="0"/>
              <a:t>03.10.2022</a:t>
            </a:fld>
            <a:endParaRPr lang="nb-NO"/>
          </a:p>
        </p:txBody>
      </p:sp>
      <p:sp>
        <p:nvSpPr>
          <p:cNvPr id="4" name="Plassholder for bunntekst 3"/>
          <p:cNvSpPr>
            <a:spLocks noGrp="1"/>
          </p:cNvSpPr>
          <p:nvPr>
            <p:ph type="ftr" sz="quarter" idx="11"/>
          </p:nvPr>
        </p:nvSpPr>
        <p:spPr/>
        <p:txBody>
          <a:bodyPr/>
          <a:lstStyle/>
          <a:p>
            <a:r>
              <a:rPr lang="nb-NO"/>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850EAB0-AA2A-4FA9-81CE-54B4E0C8900C}" type="datetime1">
              <a:rPr lang="nb-NO" smtClean="0"/>
              <a:t>03.10.2022</a:t>
            </a:fld>
            <a:endParaRPr lang="nb-NO"/>
          </a:p>
        </p:txBody>
      </p:sp>
      <p:sp>
        <p:nvSpPr>
          <p:cNvPr id="3" name="Plassholder for bunntekst 2"/>
          <p:cNvSpPr>
            <a:spLocks noGrp="1"/>
          </p:cNvSpPr>
          <p:nvPr>
            <p:ph type="ftr" sz="quarter" idx="11"/>
          </p:nvPr>
        </p:nvSpPr>
        <p:spPr/>
        <p:txBody>
          <a:body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nb-NO" noProof="0"/>
              <a:t>Navn Navnesen</a:t>
            </a:r>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nb-NO" noProof="0"/>
              <a:t>dd.mm.yy</a:t>
            </a:r>
          </a:p>
        </p:txBody>
      </p:sp>
      <p:sp>
        <p:nvSpPr>
          <p:cNvPr id="18" name="Plassholder for dato 17">
            <a:extLst>
              <a:ext uri="{FF2B5EF4-FFF2-40B4-BE49-F238E27FC236}">
                <a16:creationId xmlns:a16="http://schemas.microsoft.com/office/drawing/2014/main" id="{652BDE14-9BEA-4244-91C2-4A615BE70EB5}"/>
              </a:ext>
            </a:extLst>
          </p:cNvPr>
          <p:cNvSpPr>
            <a:spLocks noGrp="1"/>
          </p:cNvSpPr>
          <p:nvPr>
            <p:ph type="dt" sz="half" idx="16"/>
          </p:nvPr>
        </p:nvSpPr>
        <p:spPr/>
        <p:txBody>
          <a:bodyPr/>
          <a:lstStyle/>
          <a:p>
            <a:fld id="{933FD058-B629-4592-BD49-BA2C25E18FC7}" type="datetime1">
              <a:rPr lang="nb-NO" smtClean="0"/>
              <a:t>03.10.2022</a:t>
            </a:fld>
            <a:endParaRPr lang="nb-NO"/>
          </a:p>
        </p:txBody>
      </p:sp>
      <p:sp>
        <p:nvSpPr>
          <p:cNvPr id="19" name="Plassholder for bunntekst 18">
            <a:extLst>
              <a:ext uri="{FF2B5EF4-FFF2-40B4-BE49-F238E27FC236}">
                <a16:creationId xmlns:a16="http://schemas.microsoft.com/office/drawing/2014/main" id="{F7311688-F88F-4C95-8A41-E0D915FCA86E}"/>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716928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12" name="Plassholder for dato 11">
            <a:extLst>
              <a:ext uri="{FF2B5EF4-FFF2-40B4-BE49-F238E27FC236}">
                <a16:creationId xmlns:a16="http://schemas.microsoft.com/office/drawing/2014/main" id="{56B53AF6-B139-48E4-B8B2-15266DC4DC45}"/>
              </a:ext>
            </a:extLst>
          </p:cNvPr>
          <p:cNvSpPr>
            <a:spLocks noGrp="1"/>
          </p:cNvSpPr>
          <p:nvPr>
            <p:ph type="dt" sz="half" idx="17"/>
          </p:nvPr>
        </p:nvSpPr>
        <p:spPr/>
        <p:txBody>
          <a:bodyPr/>
          <a:lstStyle/>
          <a:p>
            <a:fld id="{37BE446B-37D5-499C-8850-1B2C3100DCFD}" type="datetime1">
              <a:rPr lang="nb-NO" smtClean="0"/>
              <a:t>03.10.2022</a:t>
            </a:fld>
            <a:endParaRPr lang="nb-NO"/>
          </a:p>
        </p:txBody>
      </p:sp>
      <p:sp>
        <p:nvSpPr>
          <p:cNvPr id="19" name="Plassholder for bunntekst 18">
            <a:extLst>
              <a:ext uri="{FF2B5EF4-FFF2-40B4-BE49-F238E27FC236}">
                <a16:creationId xmlns:a16="http://schemas.microsoft.com/office/drawing/2014/main" id="{1EEE1C09-86BF-4F2C-8464-4675F6B481B1}"/>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0" name="Plassholder for lysbildenummer 19">
            <a:extLst>
              <a:ext uri="{FF2B5EF4-FFF2-40B4-BE49-F238E27FC236}">
                <a16:creationId xmlns:a16="http://schemas.microsoft.com/office/drawing/2014/main"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4858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1" name="Plassholder for dato 20">
            <a:extLst>
              <a:ext uri="{FF2B5EF4-FFF2-40B4-BE49-F238E27FC236}">
                <a16:creationId xmlns:a16="http://schemas.microsoft.com/office/drawing/2014/main" id="{A89FCEFC-C9A7-48DC-A2F7-BE4D4DA94CF7}"/>
              </a:ext>
            </a:extLst>
          </p:cNvPr>
          <p:cNvSpPr>
            <a:spLocks noGrp="1"/>
          </p:cNvSpPr>
          <p:nvPr>
            <p:ph type="dt" sz="half" idx="17"/>
          </p:nvPr>
        </p:nvSpPr>
        <p:spPr/>
        <p:txBody>
          <a:bodyPr/>
          <a:lstStyle/>
          <a:p>
            <a:fld id="{4B4BBA99-C58F-43E9-A3F2-3B9BAF03A621}" type="datetime1">
              <a:rPr lang="nb-NO" smtClean="0"/>
              <a:t>03.10.2022</a:t>
            </a:fld>
            <a:endParaRPr lang="nb-NO"/>
          </a:p>
        </p:txBody>
      </p:sp>
      <p:sp>
        <p:nvSpPr>
          <p:cNvPr id="22" name="Plassholder for bunntekst 21">
            <a:extLst>
              <a:ext uri="{FF2B5EF4-FFF2-40B4-BE49-F238E27FC236}">
                <a16:creationId xmlns:a16="http://schemas.microsoft.com/office/drawing/2014/main" id="{86F6B1E1-7108-4CA0-9B2D-EC94564CFD5C}"/>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3" name="Plassholder for lysbildenummer 22">
            <a:extLst>
              <a:ext uri="{FF2B5EF4-FFF2-40B4-BE49-F238E27FC236}">
                <a16:creationId xmlns:a16="http://schemas.microsoft.com/office/drawing/2014/main"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7678585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8774"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70DF801A-44A6-423A-BF4C-1FE70682DC7B}"/>
              </a:ext>
            </a:extLst>
          </p:cNvPr>
          <p:cNvSpPr>
            <a:spLocks noGrp="1"/>
          </p:cNvSpPr>
          <p:nvPr>
            <p:ph type="dt" sz="half" idx="17"/>
          </p:nvPr>
        </p:nvSpPr>
        <p:spPr/>
        <p:txBody>
          <a:bodyPr/>
          <a:lstStyle/>
          <a:p>
            <a:fld id="{426E793B-47AE-49CE-AB50-48B9AD3DD833}" type="datetime1">
              <a:rPr lang="nb-NO" smtClean="0"/>
              <a:t>03.10.2022</a:t>
            </a:fld>
            <a:endParaRPr lang="nb-NO"/>
          </a:p>
        </p:txBody>
      </p:sp>
      <p:sp>
        <p:nvSpPr>
          <p:cNvPr id="8" name="Plassholder for bunntekst 7">
            <a:extLst>
              <a:ext uri="{FF2B5EF4-FFF2-40B4-BE49-F238E27FC236}">
                <a16:creationId xmlns:a16="http://schemas.microsoft.com/office/drawing/2014/main" id="{3BAE66B1-31BF-4A40-98BB-F23031F6D52D}"/>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688901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9" name="Plassholder for dato 18">
            <a:extLst>
              <a:ext uri="{FF2B5EF4-FFF2-40B4-BE49-F238E27FC236}">
                <a16:creationId xmlns:a16="http://schemas.microsoft.com/office/drawing/2014/main" id="{D92300A2-C93F-436A-A8E9-E76E890344C4}"/>
              </a:ext>
            </a:extLst>
          </p:cNvPr>
          <p:cNvSpPr>
            <a:spLocks noGrp="1"/>
          </p:cNvSpPr>
          <p:nvPr>
            <p:ph type="dt" sz="half" idx="16"/>
          </p:nvPr>
        </p:nvSpPr>
        <p:spPr/>
        <p:txBody>
          <a:bodyPr/>
          <a:lstStyle/>
          <a:p>
            <a:fld id="{48D921F6-2F44-41AB-9310-3832E7FF80FB}" type="datetime1">
              <a:rPr lang="nb-NO" smtClean="0"/>
              <a:t>03.10.2022</a:t>
            </a:fld>
            <a:endParaRPr lang="nb-NO"/>
          </a:p>
        </p:txBody>
      </p:sp>
      <p:sp>
        <p:nvSpPr>
          <p:cNvPr id="20" name="Plassholder for bunntekst 19">
            <a:extLst>
              <a:ext uri="{FF2B5EF4-FFF2-40B4-BE49-F238E27FC236}">
                <a16:creationId xmlns:a16="http://schemas.microsoft.com/office/drawing/2014/main" id="{57E1B67A-48D1-4E05-B780-6CFCC1949688}"/>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a:p>
        </p:txBody>
      </p:sp>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2581145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7" name="Plassholder for dato 6">
            <a:extLst>
              <a:ext uri="{FF2B5EF4-FFF2-40B4-BE49-F238E27FC236}">
                <a16:creationId xmlns:a16="http://schemas.microsoft.com/office/drawing/2014/main" id="{9C9975B5-4B5A-4A2F-BFDB-CB07FFF41FA2}"/>
              </a:ext>
            </a:extLst>
          </p:cNvPr>
          <p:cNvSpPr>
            <a:spLocks noGrp="1"/>
          </p:cNvSpPr>
          <p:nvPr>
            <p:ph type="dt" sz="half" idx="17"/>
          </p:nvPr>
        </p:nvSpPr>
        <p:spPr/>
        <p:txBody>
          <a:bodyPr/>
          <a:lstStyle/>
          <a:p>
            <a:fld id="{A2226697-87D0-4C2A-987A-D875B68C4709}" type="datetime1">
              <a:rPr lang="nb-NO" smtClean="0"/>
              <a:t>03.10.2022</a:t>
            </a:fld>
            <a:endParaRPr lang="nb-NO"/>
          </a:p>
        </p:txBody>
      </p:sp>
      <p:sp>
        <p:nvSpPr>
          <p:cNvPr id="8" name="Plassholder for bunntekst 7">
            <a:extLst>
              <a:ext uri="{FF2B5EF4-FFF2-40B4-BE49-F238E27FC236}">
                <a16:creationId xmlns:a16="http://schemas.microsoft.com/office/drawing/2014/main" id="{32A4462D-B68E-4569-9BEC-C576B12E203A}"/>
              </a:ext>
            </a:extLst>
          </p:cNvPr>
          <p:cNvSpPr>
            <a:spLocks noGrp="1"/>
          </p:cNvSpPr>
          <p:nvPr>
            <p:ph type="ftr" sz="quarter" idx="18"/>
          </p:nvPr>
        </p:nvSpPr>
        <p:spPr>
          <a:xfrm>
            <a:off x="972122" y="7668520"/>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3918039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7" name="Plassholder for dato 6">
            <a:extLst>
              <a:ext uri="{FF2B5EF4-FFF2-40B4-BE49-F238E27FC236}">
                <a16:creationId xmlns:a16="http://schemas.microsoft.com/office/drawing/2014/main" id="{C8943FA9-1FC1-4CA6-9987-51D4A224B782}"/>
              </a:ext>
            </a:extLst>
          </p:cNvPr>
          <p:cNvSpPr>
            <a:spLocks noGrp="1"/>
          </p:cNvSpPr>
          <p:nvPr>
            <p:ph type="dt" sz="half" idx="17"/>
          </p:nvPr>
        </p:nvSpPr>
        <p:spPr/>
        <p:txBody>
          <a:bodyPr/>
          <a:lstStyle/>
          <a:p>
            <a:fld id="{6DC6FCD6-9983-4F9E-B042-7E1F1D0DEBA2}" type="datetime1">
              <a:rPr lang="nb-NO" smtClean="0"/>
              <a:t>03.10.2022</a:t>
            </a:fld>
            <a:endParaRPr lang="nb-NO"/>
          </a:p>
        </p:txBody>
      </p:sp>
      <p:sp>
        <p:nvSpPr>
          <p:cNvPr id="8" name="Plassholder for bunntekst 7">
            <a:extLst>
              <a:ext uri="{FF2B5EF4-FFF2-40B4-BE49-F238E27FC236}">
                <a16:creationId xmlns:a16="http://schemas.microsoft.com/office/drawing/2014/main" id="{26AB9857-A3BC-4168-94D2-E16B4C9D7E0D}"/>
              </a:ext>
            </a:extLst>
          </p:cNvPr>
          <p:cNvSpPr>
            <a:spLocks noGrp="1"/>
          </p:cNvSpPr>
          <p:nvPr>
            <p:ph type="ftr" sz="quarter" idx="18"/>
          </p:nvPr>
        </p:nvSpPr>
        <p:spPr>
          <a:xfrm>
            <a:off x="972122" y="7668521"/>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21035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1" name="Plassholder for dato 20">
            <a:extLst>
              <a:ext uri="{FF2B5EF4-FFF2-40B4-BE49-F238E27FC236}">
                <a16:creationId xmlns:a16="http://schemas.microsoft.com/office/drawing/2014/main" id="{A89FCEFC-C9A7-48DC-A2F7-BE4D4DA94CF7}"/>
              </a:ext>
            </a:extLst>
          </p:cNvPr>
          <p:cNvSpPr>
            <a:spLocks noGrp="1"/>
          </p:cNvSpPr>
          <p:nvPr>
            <p:ph type="dt" sz="half" idx="17"/>
          </p:nvPr>
        </p:nvSpPr>
        <p:spPr/>
        <p:txBody>
          <a:bodyPr/>
          <a:lstStyle/>
          <a:p>
            <a:fld id="{838A0CE9-C016-4F7E-B8A4-143F224011A1}" type="datetime1">
              <a:rPr lang="nb-NO" smtClean="0"/>
              <a:t>03.10.2022</a:t>
            </a:fld>
            <a:endParaRPr lang="nb-NO"/>
          </a:p>
        </p:txBody>
      </p:sp>
      <p:sp>
        <p:nvSpPr>
          <p:cNvPr id="22" name="Plassholder for bunntekst 21">
            <a:extLst>
              <a:ext uri="{FF2B5EF4-FFF2-40B4-BE49-F238E27FC236}">
                <a16:creationId xmlns:a16="http://schemas.microsoft.com/office/drawing/2014/main" id="{86F6B1E1-7108-4CA0-9B2D-EC94564CFD5C}"/>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3" name="Plassholder for lysbildenummer 22">
            <a:extLst>
              <a:ext uri="{FF2B5EF4-FFF2-40B4-BE49-F238E27FC236}">
                <a16:creationId xmlns:a16="http://schemas.microsoft.com/office/drawing/2014/main"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514112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9688"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322CBC60-2F96-4955-8CB7-A723C0337AF7}"/>
              </a:ext>
            </a:extLst>
          </p:cNvPr>
          <p:cNvSpPr>
            <a:spLocks noGrp="1"/>
          </p:cNvSpPr>
          <p:nvPr>
            <p:ph type="dt" sz="half" idx="17"/>
          </p:nvPr>
        </p:nvSpPr>
        <p:spPr/>
        <p:txBody>
          <a:bodyPr/>
          <a:lstStyle/>
          <a:p>
            <a:fld id="{A4B37468-BD5F-4CF5-BA9A-3E9DC15C5776}" type="datetime1">
              <a:rPr lang="nb-NO" smtClean="0"/>
              <a:t>03.10.2022</a:t>
            </a:fld>
            <a:endParaRPr lang="nb-NO"/>
          </a:p>
        </p:txBody>
      </p:sp>
      <p:sp>
        <p:nvSpPr>
          <p:cNvPr id="8" name="Plassholder for bunntekst 7">
            <a:extLst>
              <a:ext uri="{FF2B5EF4-FFF2-40B4-BE49-F238E27FC236}">
                <a16:creationId xmlns:a16="http://schemas.microsoft.com/office/drawing/2014/main" id="{734F802C-71FE-47BA-816D-423460A9EB6E}"/>
              </a:ext>
            </a:extLst>
          </p:cNvPr>
          <p:cNvSpPr>
            <a:spLocks noGrp="1"/>
          </p:cNvSpPr>
          <p:nvPr>
            <p:ph type="ftr" sz="quarter" idx="18"/>
          </p:nvPr>
        </p:nvSpPr>
        <p:spPr>
          <a:xfrm>
            <a:off x="971551" y="7661755"/>
            <a:ext cx="4637723"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2532442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CF8E3523-5C24-4699-87CA-D2D598974A89}"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86925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A9CE8AF4-573E-4BE5-BFCE-B127548BDB0B}"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484464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C6130FC0-376C-4ED3-8C37-A2BA4F1D9B1A}"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05704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9C5F5688-EF4A-4C68-BBB9-43BA95A1927E}"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984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1" y="2374096"/>
            <a:ext cx="10027253" cy="664797"/>
          </a:xfrm>
        </p:spPr>
        <p:txBody>
          <a:bodyPr>
            <a:normAutofit/>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FB40A61F-7B4B-4EA6-8C02-ADD7DF0E2D01}"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2709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DCACAB2F-C16E-4480-931D-58E03967C509}"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509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p:nvPr>
        </p:nvSpPr>
        <p:spPr>
          <a:xfrm>
            <a:off x="972122" y="1709298"/>
            <a:ext cx="4860608" cy="1329595"/>
          </a:xfrm>
        </p:spPr>
        <p:txBody>
          <a:bodyPr/>
          <a:lstStyle/>
          <a:p>
            <a:r>
              <a:rPr lang="en-US"/>
              <a:t>Click to edit Master title style</a:t>
            </a:r>
            <a:endParaRPr lang="nb-NO"/>
          </a:p>
        </p:txBody>
      </p:sp>
      <p:sp>
        <p:nvSpPr>
          <p:cNvPr id="4" name="Plassholder for dato 3"/>
          <p:cNvSpPr>
            <a:spLocks noGrp="1"/>
          </p:cNvSpPr>
          <p:nvPr>
            <p:ph type="dt" sz="half" idx="10"/>
          </p:nvPr>
        </p:nvSpPr>
        <p:spPr/>
        <p:txBody>
          <a:bodyPr/>
          <a:lstStyle/>
          <a:p>
            <a:fld id="{10E9B3D4-7994-43FD-8647-78BFDAEEE4B3}" type="datetime1">
              <a:rPr lang="nb-NO" smtClean="0"/>
              <a:t>03.10.2022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042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Plassholder for dato 1"/>
          <p:cNvSpPr>
            <a:spLocks noGrp="1"/>
          </p:cNvSpPr>
          <p:nvPr>
            <p:ph type="dt" sz="half" idx="10"/>
          </p:nvPr>
        </p:nvSpPr>
        <p:spPr/>
        <p:txBody>
          <a:bodyPr/>
          <a:lstStyle>
            <a:lvl1pPr>
              <a:defRPr>
                <a:solidFill>
                  <a:schemeClr val="accent1"/>
                </a:solidFill>
              </a:defRPr>
            </a:lvl1pPr>
          </a:lstStyle>
          <a:p>
            <a:fld id="{7449F539-FFF7-468C-925B-E59F79D96701}" type="datetime1">
              <a:rPr lang="nb-NO" smtClean="0"/>
              <a:t>03.10.2022</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p:cNvSpPr>
          <p:nvPr>
            <p:ph type="body" idx="13"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10B431D3-7494-4FBC-B3D0-A66DB1B545B5}"/>
              </a:ext>
            </a:extLst>
          </p:cNvPr>
          <p:cNvSpPr>
            <a:spLocks noGrp="1"/>
          </p:cNvSpPr>
          <p:nvPr>
            <p:ph type="body" sz="quarter" idx="14"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4084775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a:t>Klikk for å legge til sitat</a:t>
            </a:r>
          </a:p>
        </p:txBody>
      </p:sp>
      <p:sp>
        <p:nvSpPr>
          <p:cNvPr id="4" name="Plassholder for dato 3"/>
          <p:cNvSpPr>
            <a:spLocks noGrp="1"/>
          </p:cNvSpPr>
          <p:nvPr>
            <p:ph type="dt" sz="half" idx="10"/>
          </p:nvPr>
        </p:nvSpPr>
        <p:spPr/>
        <p:txBody>
          <a:bodyPr/>
          <a:lstStyle/>
          <a:p>
            <a:fld id="{207FAC6F-2F44-4401-9C24-583034186B1B}"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err="1"/>
              <a:t>Sitert</a:t>
            </a:r>
            <a:r>
              <a:rPr lang="en-US"/>
              <a:t> </a:t>
            </a:r>
            <a:r>
              <a:rPr lang="en-US" err="1"/>
              <a:t>Kilde</a:t>
            </a:r>
            <a:endParaRPr lang="en-US"/>
          </a:p>
        </p:txBody>
      </p:sp>
    </p:spTree>
    <p:extLst>
      <p:ext uri="{BB962C8B-B14F-4D97-AF65-F5344CB8AC3E}">
        <p14:creationId xmlns:p14="http://schemas.microsoft.com/office/powerpoint/2010/main" val="66070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8774"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70DF801A-44A6-423A-BF4C-1FE70682DC7B}"/>
              </a:ext>
            </a:extLst>
          </p:cNvPr>
          <p:cNvSpPr>
            <a:spLocks noGrp="1"/>
          </p:cNvSpPr>
          <p:nvPr>
            <p:ph type="dt" sz="half" idx="17"/>
          </p:nvPr>
        </p:nvSpPr>
        <p:spPr/>
        <p:txBody>
          <a:bodyPr/>
          <a:lstStyle/>
          <a:p>
            <a:fld id="{9F3DDD07-CC2A-4BDF-9C60-FF1D18C55BD9}" type="datetime1">
              <a:rPr lang="nb-NO" smtClean="0"/>
              <a:t>03.10.2022</a:t>
            </a:fld>
            <a:endParaRPr lang="nb-NO"/>
          </a:p>
        </p:txBody>
      </p:sp>
      <p:sp>
        <p:nvSpPr>
          <p:cNvPr id="8" name="Plassholder for bunntekst 7">
            <a:extLst>
              <a:ext uri="{FF2B5EF4-FFF2-40B4-BE49-F238E27FC236}">
                <a16:creationId xmlns:a16="http://schemas.microsoft.com/office/drawing/2014/main" id="{3BAE66B1-31BF-4A40-98BB-F23031F6D52D}"/>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699102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7B5AAC64-5A2C-40B8-A406-867B7A831EF0}" type="datetime1">
              <a:rPr lang="nb-NO" smtClean="0"/>
              <a:t>03.10.2022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err="1"/>
              <a:t>Sitert</a:t>
            </a:r>
            <a:r>
              <a:rPr lang="en-US"/>
              <a:t> </a:t>
            </a:r>
            <a:r>
              <a:rPr lang="en-US" err="1"/>
              <a:t>Kilde</a:t>
            </a:r>
            <a:endParaRPr lang="en-US"/>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633744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fld id="{200BB890-1DCF-491B-8DCC-AAE2708E8CDF}" type="datetime1">
              <a:rPr lang="nb-NO" smtClean="0"/>
              <a:t>03.10.2022</a:t>
            </a:fld>
            <a:endParaRPr lang="nb-NO"/>
          </a:p>
        </p:txBody>
      </p:sp>
      <p:sp>
        <p:nvSpPr>
          <p:cNvPr id="6" name="Plassholder for bunntekst 5"/>
          <p:cNvSpPr>
            <a:spLocks noGrp="1"/>
          </p:cNvSpPr>
          <p:nvPr>
            <p:ph type="ftr" sz="quarter" idx="11"/>
          </p:nvPr>
        </p:nvSpPr>
        <p:spPr/>
        <p:txBody>
          <a:bodyPr/>
          <a:lstStyle/>
          <a:p>
            <a:r>
              <a:rPr lang="nb-NO"/>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416628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4" name="Plassholder for innhold 3"/>
          <p:cNvSpPr>
            <a:spLocks noGrp="1"/>
          </p:cNvSpPr>
          <p:nvPr>
            <p:ph sz="half" idx="2"/>
          </p:nvPr>
        </p:nvSpPr>
        <p:spPr>
          <a:xfrm>
            <a:off x="972122" y="3954101"/>
            <a:ext cx="7380922" cy="4218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en-US"/>
              <a:t>Edit Master text styles</a:t>
            </a:r>
          </a:p>
        </p:txBody>
      </p:sp>
      <p:sp>
        <p:nvSpPr>
          <p:cNvPr id="6" name="Plassholder for innhold 5"/>
          <p:cNvSpPr>
            <a:spLocks noGrp="1"/>
          </p:cNvSpPr>
          <p:nvPr>
            <p:ph sz="quarter" idx="4"/>
          </p:nvPr>
        </p:nvSpPr>
        <p:spPr>
          <a:xfrm>
            <a:off x="8965122" y="3954101"/>
            <a:ext cx="7380922" cy="4218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fld id="{13F53353-0077-46D4-9E9F-3B3ACCEF9529}" type="datetime1">
              <a:rPr lang="nb-NO" smtClean="0"/>
              <a:t>03.10.2022</a:t>
            </a:fld>
            <a:endParaRPr lang="nb-NO"/>
          </a:p>
        </p:txBody>
      </p:sp>
      <p:sp>
        <p:nvSpPr>
          <p:cNvPr id="8" name="Plassholder for bunntekst 7"/>
          <p:cNvSpPr>
            <a:spLocks noGrp="1"/>
          </p:cNvSpPr>
          <p:nvPr>
            <p:ph type="ftr" sz="quarter" idx="11"/>
          </p:nvPr>
        </p:nvSpPr>
        <p:spPr/>
        <p:txBody>
          <a:bodyPr/>
          <a:lstStyle/>
          <a:p>
            <a:r>
              <a:rPr lang="nb-NO"/>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8195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8CC9DF71-EB1E-4244-B196-1B0E4A9D617A}" type="datetime1">
              <a:rPr lang="nb-NO" smtClean="0"/>
              <a:t>03.10.2022</a:t>
            </a:fld>
            <a:endParaRPr lang="nb-NO"/>
          </a:p>
        </p:txBody>
      </p:sp>
      <p:sp>
        <p:nvSpPr>
          <p:cNvPr id="4" name="Plassholder for bunntekst 3"/>
          <p:cNvSpPr>
            <a:spLocks noGrp="1"/>
          </p:cNvSpPr>
          <p:nvPr>
            <p:ph type="ftr" sz="quarter" idx="11"/>
          </p:nvPr>
        </p:nvSpPr>
        <p:spPr/>
        <p:txBody>
          <a:bodyPr/>
          <a:lstStyle/>
          <a:p>
            <a:r>
              <a:rPr lang="nb-NO"/>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610987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0BA6A8D-1C39-4BD8-BD48-0DA8FCAB9C75}" type="datetime1">
              <a:rPr lang="nb-NO" smtClean="0"/>
              <a:t>03.10.2022</a:t>
            </a:fld>
            <a:endParaRPr lang="nb-NO"/>
          </a:p>
        </p:txBody>
      </p:sp>
      <p:sp>
        <p:nvSpPr>
          <p:cNvPr id="3" name="Plassholder for bunntekst 2"/>
          <p:cNvSpPr>
            <a:spLocks noGrp="1"/>
          </p:cNvSpPr>
          <p:nvPr>
            <p:ph type="ftr" sz="quarter" idx="11"/>
          </p:nvPr>
        </p:nvSpPr>
        <p:spPr/>
        <p:txBody>
          <a:body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75986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9" name="Plassholder for dato 18">
            <a:extLst>
              <a:ext uri="{FF2B5EF4-FFF2-40B4-BE49-F238E27FC236}">
                <a16:creationId xmlns:a16="http://schemas.microsoft.com/office/drawing/2014/main" id="{D92300A2-C93F-436A-A8E9-E76E890344C4}"/>
              </a:ext>
            </a:extLst>
          </p:cNvPr>
          <p:cNvSpPr>
            <a:spLocks noGrp="1"/>
          </p:cNvSpPr>
          <p:nvPr>
            <p:ph type="dt" sz="half" idx="16"/>
          </p:nvPr>
        </p:nvSpPr>
        <p:spPr/>
        <p:txBody>
          <a:bodyPr/>
          <a:lstStyle/>
          <a:p>
            <a:fld id="{46494DEC-FD66-4036-9690-0B77C3202322}" type="datetime1">
              <a:rPr lang="nb-NO" smtClean="0"/>
              <a:t>03.10.2022</a:t>
            </a:fld>
            <a:endParaRPr lang="nb-NO"/>
          </a:p>
        </p:txBody>
      </p:sp>
      <p:sp>
        <p:nvSpPr>
          <p:cNvPr id="20" name="Plassholder for bunntekst 19">
            <a:extLst>
              <a:ext uri="{FF2B5EF4-FFF2-40B4-BE49-F238E27FC236}">
                <a16:creationId xmlns:a16="http://schemas.microsoft.com/office/drawing/2014/main" id="{57E1B67A-48D1-4E05-B780-6CFCC1949688}"/>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p>
        </p:txBody>
      </p:sp>
      <p:sp>
        <p:nvSpPr>
          <p:cNvPr id="21" name="Plassholder for lysbildenummer 20">
            <a:extLst>
              <a:ext uri="{FF2B5EF4-FFF2-40B4-BE49-F238E27FC236}">
                <a16:creationId xmlns:a16="http://schemas.microsoft.com/office/drawing/2014/main"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a:p>
        </p:txBody>
      </p:sp>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8386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en-US"/>
              <a:t>Click to edit Master title style</a:t>
            </a:r>
            <a:endParaRPr lang="nb-NO"/>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en-US"/>
              <a:t>Click icon to add picture</a:t>
            </a:r>
          </a:p>
        </p:txBody>
      </p:sp>
      <p:sp>
        <p:nvSpPr>
          <p:cNvPr id="7" name="Plassholder for dato 6">
            <a:extLst>
              <a:ext uri="{FF2B5EF4-FFF2-40B4-BE49-F238E27FC236}">
                <a16:creationId xmlns:a16="http://schemas.microsoft.com/office/drawing/2014/main" id="{9C9975B5-4B5A-4A2F-BFDB-CB07FFF41FA2}"/>
              </a:ext>
            </a:extLst>
          </p:cNvPr>
          <p:cNvSpPr>
            <a:spLocks noGrp="1"/>
          </p:cNvSpPr>
          <p:nvPr>
            <p:ph type="dt" sz="half" idx="17"/>
          </p:nvPr>
        </p:nvSpPr>
        <p:spPr/>
        <p:txBody>
          <a:bodyPr/>
          <a:lstStyle/>
          <a:p>
            <a:fld id="{8DA63F33-E010-48D7-A4F1-82705AD39BCC}" type="datetime1">
              <a:rPr lang="nb-NO" smtClean="0"/>
              <a:t>03.10.2022</a:t>
            </a:fld>
            <a:endParaRPr lang="nb-NO"/>
          </a:p>
        </p:txBody>
      </p:sp>
      <p:sp>
        <p:nvSpPr>
          <p:cNvPr id="8" name="Plassholder for bunntekst 7">
            <a:extLst>
              <a:ext uri="{FF2B5EF4-FFF2-40B4-BE49-F238E27FC236}">
                <a16:creationId xmlns:a16="http://schemas.microsoft.com/office/drawing/2014/main" id="{32A4462D-B68E-4569-9BEC-C576B12E203A}"/>
              </a:ext>
            </a:extLst>
          </p:cNvPr>
          <p:cNvSpPr>
            <a:spLocks noGrp="1"/>
          </p:cNvSpPr>
          <p:nvPr>
            <p:ph type="ftr" sz="quarter" idx="18"/>
          </p:nvPr>
        </p:nvSpPr>
        <p:spPr>
          <a:xfrm>
            <a:off x="972122" y="7668520"/>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87963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err="1"/>
              <a:t>dd.mm.yy</a:t>
            </a:r>
            <a:endParaRPr lang="en-US"/>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7" name="Plassholder for dato 6">
            <a:extLst>
              <a:ext uri="{FF2B5EF4-FFF2-40B4-BE49-F238E27FC236}">
                <a16:creationId xmlns:a16="http://schemas.microsoft.com/office/drawing/2014/main" id="{C8943FA9-1FC1-4CA6-9987-51D4A224B782}"/>
              </a:ext>
            </a:extLst>
          </p:cNvPr>
          <p:cNvSpPr>
            <a:spLocks noGrp="1"/>
          </p:cNvSpPr>
          <p:nvPr>
            <p:ph type="dt" sz="half" idx="17"/>
          </p:nvPr>
        </p:nvSpPr>
        <p:spPr/>
        <p:txBody>
          <a:bodyPr/>
          <a:lstStyle/>
          <a:p>
            <a:fld id="{1259C767-C26D-4819-BB86-38131C723580}" type="datetime1">
              <a:rPr lang="nb-NO" smtClean="0"/>
              <a:t>03.10.2022</a:t>
            </a:fld>
            <a:endParaRPr lang="nb-NO"/>
          </a:p>
        </p:txBody>
      </p:sp>
      <p:sp>
        <p:nvSpPr>
          <p:cNvPr id="8" name="Plassholder for bunntekst 7">
            <a:extLst>
              <a:ext uri="{FF2B5EF4-FFF2-40B4-BE49-F238E27FC236}">
                <a16:creationId xmlns:a16="http://schemas.microsoft.com/office/drawing/2014/main" id="{26AB9857-A3BC-4168-94D2-E16B4C9D7E0D}"/>
              </a:ext>
            </a:extLst>
          </p:cNvPr>
          <p:cNvSpPr>
            <a:spLocks noGrp="1"/>
          </p:cNvSpPr>
          <p:nvPr>
            <p:ph type="ftr" sz="quarter" idx="18"/>
          </p:nvPr>
        </p:nvSpPr>
        <p:spPr>
          <a:xfrm>
            <a:off x="972122" y="7668521"/>
            <a:ext cx="4680585"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247300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en-US"/>
              <a:t>Click icon to add picture</a:t>
            </a:r>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en-US"/>
              <a:t>Click to edit Master title style</a:t>
            </a:r>
            <a:endParaRPr lang="nb-NO"/>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en-US"/>
              <a:t>Click to edit Master subtitle style</a:t>
            </a:r>
            <a:endParaRPr lang="nb-NO"/>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err="1"/>
              <a:t>Navn</a:t>
            </a:r>
            <a:r>
              <a:rPr lang="en-US"/>
              <a:t> </a:t>
            </a:r>
            <a:r>
              <a:rPr lang="en-US" err="1"/>
              <a:t>Navnesen</a:t>
            </a:r>
            <a:endParaRPr lang="en-US"/>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9688" y="7258051"/>
            <a:ext cx="1260157" cy="276999"/>
          </a:xfrm>
        </p:spPr>
        <p:txBody>
          <a:bodyPr>
            <a:normAutofit/>
          </a:bodyPr>
          <a:lstStyle>
            <a:lvl1pPr marL="0" indent="0">
              <a:spcAft>
                <a:spcPts val="0"/>
              </a:spcAft>
              <a:buNone/>
              <a:defRPr sz="1800" b="1"/>
            </a:lvl1pPr>
          </a:lstStyle>
          <a:p>
            <a:pPr lvl="0"/>
            <a:r>
              <a:rPr lang="en-US" err="1"/>
              <a:t>dd.mm.yy</a:t>
            </a:r>
            <a:endParaRPr lang="en-US"/>
          </a:p>
        </p:txBody>
      </p:sp>
      <p:sp>
        <p:nvSpPr>
          <p:cNvPr id="7" name="Plassholder for dato 6">
            <a:extLst>
              <a:ext uri="{FF2B5EF4-FFF2-40B4-BE49-F238E27FC236}">
                <a16:creationId xmlns:a16="http://schemas.microsoft.com/office/drawing/2014/main" id="{322CBC60-2F96-4955-8CB7-A723C0337AF7}"/>
              </a:ext>
            </a:extLst>
          </p:cNvPr>
          <p:cNvSpPr>
            <a:spLocks noGrp="1"/>
          </p:cNvSpPr>
          <p:nvPr>
            <p:ph type="dt" sz="half" idx="17"/>
          </p:nvPr>
        </p:nvSpPr>
        <p:spPr/>
        <p:txBody>
          <a:bodyPr/>
          <a:lstStyle/>
          <a:p>
            <a:fld id="{31716EA2-FD3F-4407-B06B-0B3140E0390E}" type="datetime1">
              <a:rPr lang="nb-NO" smtClean="0"/>
              <a:t>03.10.2022</a:t>
            </a:fld>
            <a:endParaRPr lang="nb-NO"/>
          </a:p>
        </p:txBody>
      </p:sp>
      <p:sp>
        <p:nvSpPr>
          <p:cNvPr id="8" name="Plassholder for bunntekst 7">
            <a:extLst>
              <a:ext uri="{FF2B5EF4-FFF2-40B4-BE49-F238E27FC236}">
                <a16:creationId xmlns:a16="http://schemas.microsoft.com/office/drawing/2014/main" id="{734F802C-71FE-47BA-816D-423460A9EB6E}"/>
              </a:ext>
            </a:extLst>
          </p:cNvPr>
          <p:cNvSpPr>
            <a:spLocks noGrp="1"/>
          </p:cNvSpPr>
          <p:nvPr>
            <p:ph type="ftr" sz="quarter" idx="18"/>
          </p:nvPr>
        </p:nvSpPr>
        <p:spPr>
          <a:xfrm>
            <a:off x="971551" y="7661755"/>
            <a:ext cx="4637723" cy="553998"/>
          </a:xfrm>
        </p:spPr>
        <p:txBody>
          <a:bodyPr anchor="t">
            <a:normAutofit/>
          </a:bodyPr>
          <a:lstStyle>
            <a:lvl1pPr>
              <a:defRPr sz="1800"/>
            </a:lvl1pPr>
          </a:lstStyle>
          <a:p>
            <a:r>
              <a:rPr lang="nb-NO"/>
              <a:t>Endre bunntekst via menyen Sett inn -&gt; Topptekst/bunntekst</a:t>
            </a:r>
          </a:p>
        </p:txBody>
      </p:sp>
      <p:sp>
        <p:nvSpPr>
          <p:cNvPr id="9" name="Plassholder for lysbildenummer 8">
            <a:extLst>
              <a:ext uri="{FF2B5EF4-FFF2-40B4-BE49-F238E27FC236}">
                <a16:creationId xmlns:a16="http://schemas.microsoft.com/office/drawing/2014/main"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a:t>Logo</a:t>
            </a:r>
          </a:p>
        </p:txBody>
      </p:sp>
    </p:spTree>
    <p:extLst>
      <p:ext uri="{BB962C8B-B14F-4D97-AF65-F5344CB8AC3E}">
        <p14:creationId xmlns:p14="http://schemas.microsoft.com/office/powerpoint/2010/main" val="178474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099EE683-8AB4-4ED5-A214-BDA8C5563540}" type="datetime1">
              <a:rPr lang="nb-NO" smtClean="0"/>
              <a:t>03.10.2022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C97EEEF2-39BD-418D-9AC6-2F051A6B4D0B}" type="datetime1">
              <a:rPr lang="nb-NO" smtClean="0"/>
              <a:t>03.10.2022</a:t>
            </a:fld>
            <a:endParaRPr lang="nb-NO"/>
          </a:p>
        </p:txBody>
      </p:sp>
      <p:sp>
        <p:nvSpPr>
          <p:cNvPr id="5" name="Plassholder for bunntekst 4"/>
          <p:cNvSpPr>
            <a:spLocks noGrp="1"/>
          </p:cNvSpPr>
          <p:nvPr>
            <p:ph type="ftr" sz="quarter" idx="3"/>
          </p:nvPr>
        </p:nvSpPr>
        <p:spPr>
          <a:xfrm>
            <a:off x="6210772" y="8705717"/>
            <a:ext cx="9001125" cy="262593"/>
          </a:xfrm>
          <a:prstGeom prst="rect">
            <a:avLst/>
          </a:prstGeom>
        </p:spPr>
        <p:txBody>
          <a:bodyPr vert="horz" lIns="0" tIns="0" rIns="0" bIns="0" rtlCol="0" anchor="ctr">
            <a:normAutofit/>
          </a:bodyPr>
          <a:lstStyle>
            <a:lvl1pPr algn="l">
              <a:defRPr sz="1100" cap="all" baseline="0">
                <a:solidFill>
                  <a:schemeClr val="dk1"/>
                </a:solidFill>
              </a:defRPr>
            </a:lvl1pPr>
          </a:lstStyle>
          <a:p>
            <a:r>
              <a:rPr lang="nb-NO"/>
              <a:t>Endre bunntekst via menyen Sett inn -&gt; Topptekst/bunntekst</a:t>
            </a:r>
          </a:p>
        </p:txBody>
      </p:sp>
      <p:sp>
        <p:nvSpPr>
          <p:cNvPr id="6" name="Plassholder for lysbildenummer 5"/>
          <p:cNvSpPr>
            <a:spLocks noGrp="1"/>
          </p:cNvSpPr>
          <p:nvPr>
            <p:ph type="sldNum" sz="quarter" idx="4"/>
          </p:nvPr>
        </p:nvSpPr>
        <p:spPr>
          <a:xfrm>
            <a:off x="15906712" y="8705717"/>
            <a:ext cx="439332" cy="262593"/>
          </a:xfrm>
          <a:prstGeom prst="rect">
            <a:avLst/>
          </a:prstGeom>
        </p:spPr>
        <p:txBody>
          <a:bodyPr vert="horz" lIns="0" tIns="0" rIns="0" bIns="0" rtlCol="0" anchor="ctr">
            <a:normAutofit/>
          </a:bodyPr>
          <a:lstStyle>
            <a:lvl1pPr algn="r">
              <a:defRPr sz="110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6D4766B5-60EE-4C05-9784-0F52E6D4C5F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4" name="Bilde 13">
            <a:extLst>
              <a:ext uri="{FF2B5EF4-FFF2-40B4-BE49-F238E27FC236}">
                <a16:creationId xmlns:a16="http://schemas.microsoft.com/office/drawing/2014/main" id="{6A4233ED-D1B9-4B94-9BBA-8344A1EE6A0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2" r:id="rId5"/>
    <p:sldLayoutId id="2147483666" r:id="rId6"/>
    <p:sldLayoutId id="2147483667" r:id="rId7"/>
    <p:sldLayoutId id="2147483668" r:id="rId8"/>
    <p:sldLayoutId id="2147483650" r:id="rId9"/>
    <p:sldLayoutId id="2147483651" r:id="rId10"/>
    <p:sldLayoutId id="2147483656" r:id="rId11"/>
    <p:sldLayoutId id="2147483658" r:id="rId12"/>
    <p:sldLayoutId id="2147483659" r:id="rId13"/>
    <p:sldLayoutId id="2147483660" r:id="rId14"/>
    <p:sldLayoutId id="2147483661" r:id="rId15"/>
    <p:sldLayoutId id="2147483657" r:id="rId16"/>
    <p:sldLayoutId id="2147483670" r:id="rId17"/>
    <p:sldLayoutId id="2147483671" r:id="rId18"/>
    <p:sldLayoutId id="2147483652" r:id="rId19"/>
    <p:sldLayoutId id="2147483653" r:id="rId20"/>
    <p:sldLayoutId id="2147483654" r:id="rId21"/>
    <p:sldLayoutId id="2147483655" r:id="rId22"/>
  </p:sldLayoutIdLst>
  <p:hf sldNum="0" hd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Tx/>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Tx/>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AA8310E1-E30F-44A9-91F7-B7A4AC6AD9FB}" type="datetime1">
              <a:rPr lang="nb-NO" smtClean="0"/>
              <a:t>03.10.2022</a:t>
            </a:fld>
            <a:endParaRPr lang="nb-NO"/>
          </a:p>
        </p:txBody>
      </p:sp>
      <p:sp>
        <p:nvSpPr>
          <p:cNvPr id="5" name="Plassholder for bunntekst 4"/>
          <p:cNvSpPr>
            <a:spLocks noGrp="1"/>
          </p:cNvSpPr>
          <p:nvPr>
            <p:ph type="ftr" sz="quarter" idx="3"/>
          </p:nvPr>
        </p:nvSpPr>
        <p:spPr>
          <a:xfrm>
            <a:off x="6210772" y="8705717"/>
            <a:ext cx="9001125" cy="262593"/>
          </a:xfrm>
          <a:prstGeom prst="rect">
            <a:avLst/>
          </a:prstGeom>
        </p:spPr>
        <p:txBody>
          <a:bodyPr vert="horz" lIns="0" tIns="0" rIns="0" bIns="0" rtlCol="0" anchor="ctr">
            <a:normAutofit/>
          </a:bodyPr>
          <a:lstStyle>
            <a:lvl1pPr algn="l">
              <a:defRPr sz="1100" cap="all" baseline="0">
                <a:solidFill>
                  <a:schemeClr val="dk1"/>
                </a:solidFill>
              </a:defRPr>
            </a:lvl1pPr>
          </a:lstStyle>
          <a:p>
            <a:r>
              <a:rPr lang="nb-NO"/>
              <a:t>Endre bunntekst via menyen Sett inn -&gt; Topptekst/bunntekst</a:t>
            </a:r>
          </a:p>
        </p:txBody>
      </p:sp>
      <p:sp>
        <p:nvSpPr>
          <p:cNvPr id="6" name="Plassholder for lysbildenummer 5"/>
          <p:cNvSpPr>
            <a:spLocks noGrp="1"/>
          </p:cNvSpPr>
          <p:nvPr>
            <p:ph type="sldNum" sz="quarter" idx="4"/>
          </p:nvPr>
        </p:nvSpPr>
        <p:spPr>
          <a:xfrm>
            <a:off x="15906712" y="8705717"/>
            <a:ext cx="439332" cy="262593"/>
          </a:xfrm>
          <a:prstGeom prst="rect">
            <a:avLst/>
          </a:prstGeom>
        </p:spPr>
        <p:txBody>
          <a:bodyPr vert="horz" lIns="0" tIns="0" rIns="0" bIns="0" rtlCol="0" anchor="ctr">
            <a:normAutofit/>
          </a:bodyPr>
          <a:lstStyle>
            <a:lvl1pPr algn="r">
              <a:defRPr sz="110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6D4766B5-60EE-4C05-9784-0F52E6D4C5F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4" name="Bilde 13">
            <a:extLst>
              <a:ext uri="{FF2B5EF4-FFF2-40B4-BE49-F238E27FC236}">
                <a16:creationId xmlns:a16="http://schemas.microsoft.com/office/drawing/2014/main" id="{6A4233ED-D1B9-4B94-9BBA-8344A1EE6A06}"/>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533868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sldNum="0" hdr="0" ft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
          <a:schemeClr val="accent1"/>
        </a:buClr>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
          <a:schemeClr val="accent1"/>
        </a:buClr>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student.oslomet.no/utreiseseminar" TargetMode="External"/><Relationship Id="rId2" Type="http://schemas.openxmlformats.org/officeDocument/2006/relationships/hyperlink" Target="https://student.oslomet.no/feltforberedende-kurs"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9E4D74-1AFA-4CD6-BD48-AAC63B4CC065}"/>
              </a:ext>
            </a:extLst>
          </p:cNvPr>
          <p:cNvSpPr>
            <a:spLocks noGrp="1"/>
          </p:cNvSpPr>
          <p:nvPr>
            <p:ph type="ctrTitle"/>
          </p:nvPr>
        </p:nvSpPr>
        <p:spPr>
          <a:xfrm>
            <a:off x="589986" y="4151249"/>
            <a:ext cx="10546588" cy="2483595"/>
          </a:xfrm>
        </p:spPr>
        <p:txBody>
          <a:bodyPr>
            <a:normAutofit fontScale="90000"/>
          </a:bodyPr>
          <a:lstStyle/>
          <a:p>
            <a:r>
              <a:rPr lang="nb-NO" i="0" dirty="0">
                <a:effectLst/>
                <a:latin typeface="+mn-lt"/>
              </a:rPr>
              <a:t> </a:t>
            </a:r>
            <a:br>
              <a:rPr lang="nb-NO" i="0" dirty="0">
                <a:effectLst/>
                <a:latin typeface="+mn-lt"/>
              </a:rPr>
            </a:br>
            <a:r>
              <a:rPr lang="nb-NO" sz="6700" dirty="0">
                <a:latin typeface="+mn-lt"/>
              </a:rPr>
              <a:t>S</a:t>
            </a:r>
            <a:r>
              <a:rPr lang="nb-NO" sz="6700" i="0" dirty="0">
                <a:effectLst/>
                <a:latin typeface="+mn-lt"/>
              </a:rPr>
              <a:t>tudent </a:t>
            </a:r>
            <a:r>
              <a:rPr lang="nb-NO" sz="6700" i="0" dirty="0" err="1">
                <a:effectLst/>
                <a:latin typeface="+mn-lt"/>
              </a:rPr>
              <a:t>teachers</a:t>
            </a:r>
            <a:r>
              <a:rPr lang="nb-NO" sz="6700" i="0" dirty="0">
                <a:effectLst/>
                <a:latin typeface="+mn-lt"/>
              </a:rPr>
              <a:t> </a:t>
            </a:r>
            <a:r>
              <a:rPr lang="nb-NO" sz="6700" i="0" dirty="0" err="1">
                <a:effectLst/>
                <a:latin typeface="+mn-lt"/>
              </a:rPr>
              <a:t>practicum</a:t>
            </a:r>
            <a:r>
              <a:rPr lang="nb-NO" sz="6700" i="0" dirty="0">
                <a:effectLst/>
                <a:latin typeface="+mn-lt"/>
              </a:rPr>
              <a:t> in </a:t>
            </a:r>
            <a:r>
              <a:rPr lang="nb-NO" sz="6700" i="0" dirty="0" err="1">
                <a:effectLst/>
                <a:latin typeface="+mn-lt"/>
              </a:rPr>
              <a:t>the</a:t>
            </a:r>
            <a:r>
              <a:rPr lang="nb-NO" sz="6700" i="0" dirty="0">
                <a:effectLst/>
                <a:latin typeface="+mn-lt"/>
              </a:rPr>
              <a:t> </a:t>
            </a:r>
            <a:r>
              <a:rPr lang="nb-NO" sz="6700" dirty="0">
                <a:latin typeface="+mn-lt"/>
                <a:cs typeface="Arial"/>
              </a:rPr>
              <a:t>Global South</a:t>
            </a:r>
            <a:br>
              <a:rPr lang="nb-NO" dirty="0">
                <a:cs typeface="Arial"/>
              </a:rPr>
            </a:br>
            <a:endParaRPr lang="nb-NO" sz="4000" dirty="0"/>
          </a:p>
        </p:txBody>
      </p:sp>
      <p:sp>
        <p:nvSpPr>
          <p:cNvPr id="5" name="Plassholder for tekst 4">
            <a:extLst>
              <a:ext uri="{FF2B5EF4-FFF2-40B4-BE49-F238E27FC236}">
                <a16:creationId xmlns:a16="http://schemas.microsoft.com/office/drawing/2014/main" id="{4DB632CC-AA88-49B5-94A8-A9AB855A8EDA}"/>
              </a:ext>
            </a:extLst>
          </p:cNvPr>
          <p:cNvSpPr>
            <a:spLocks noGrp="1"/>
          </p:cNvSpPr>
          <p:nvPr>
            <p:ph type="body" sz="quarter" idx="14"/>
          </p:nvPr>
        </p:nvSpPr>
        <p:spPr>
          <a:xfrm>
            <a:off x="777922" y="6741995"/>
            <a:ext cx="9485194" cy="793056"/>
          </a:xfrm>
        </p:spPr>
        <p:txBody>
          <a:bodyPr>
            <a:normAutofit/>
          </a:bodyPr>
          <a:lstStyle/>
          <a:p>
            <a:r>
              <a:rPr lang="nb-NO" dirty="0"/>
              <a:t>Kari Bratland, </a:t>
            </a:r>
            <a:r>
              <a:rPr lang="nb-NO"/>
              <a:t>Hege Knudsmoen and </a:t>
            </a:r>
            <a:r>
              <a:rPr lang="nb-NO" dirty="0"/>
              <a:t>Steinar </a:t>
            </a:r>
            <a:r>
              <a:rPr lang="nb-NO"/>
              <a:t>Mathiesen </a:t>
            </a:r>
          </a:p>
          <a:p>
            <a:r>
              <a:rPr lang="nb-NO"/>
              <a:t>29.09.2022</a:t>
            </a:r>
            <a:endParaRPr lang="nb-NO" dirty="0"/>
          </a:p>
          <a:p>
            <a:endParaRPr lang="nb-NO" dirty="0"/>
          </a:p>
        </p:txBody>
      </p:sp>
      <p:pic>
        <p:nvPicPr>
          <p:cNvPr id="12" name="Bilde 12" descr="Et bilde som inneholder bygning, utendørs, klokke&#10;&#10;Beskrivelse som er generert med høy visshet">
            <a:extLst>
              <a:ext uri="{FF2B5EF4-FFF2-40B4-BE49-F238E27FC236}">
                <a16:creationId xmlns:a16="http://schemas.microsoft.com/office/drawing/2014/main" id="{1142DCAA-C025-4317-BD68-C492DF7AFB7B}"/>
              </a:ext>
            </a:extLst>
          </p:cNvPr>
          <p:cNvPicPr>
            <a:picLocks noGrp="1" noChangeAspect="1"/>
          </p:cNvPicPr>
          <p:nvPr>
            <p:ph type="pic" sz="quarter" idx="16"/>
          </p:nvPr>
        </p:nvPicPr>
        <p:blipFill rotWithShape="1">
          <a:blip r:embed="rId2"/>
          <a:srcRect l="12794" r="12794"/>
          <a:stretch/>
        </p:blipFill>
        <p:spPr>
          <a:prstGeom prst="rect">
            <a:avLst/>
          </a:prstGeom>
        </p:spPr>
      </p:pic>
    </p:spTree>
    <p:extLst>
      <p:ext uri="{BB962C8B-B14F-4D97-AF65-F5344CB8AC3E}">
        <p14:creationId xmlns:p14="http://schemas.microsoft.com/office/powerpoint/2010/main" val="279826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BADB-2EC6-C05C-2A00-851C1088ED75}"/>
              </a:ext>
            </a:extLst>
          </p:cNvPr>
          <p:cNvSpPr>
            <a:spLocks noGrp="1"/>
          </p:cNvSpPr>
          <p:nvPr>
            <p:ph type="title"/>
          </p:nvPr>
        </p:nvSpPr>
        <p:spPr/>
        <p:txBody>
          <a:bodyPr/>
          <a:lstStyle/>
          <a:p>
            <a:r>
              <a:rPr lang="en-GB" dirty="0"/>
              <a:t>Research</a:t>
            </a:r>
          </a:p>
        </p:txBody>
      </p:sp>
      <p:sp>
        <p:nvSpPr>
          <p:cNvPr id="3" name="Content Placeholder 2">
            <a:extLst>
              <a:ext uri="{FF2B5EF4-FFF2-40B4-BE49-F238E27FC236}">
                <a16:creationId xmlns:a16="http://schemas.microsoft.com/office/drawing/2014/main" id="{122AF533-36AE-4B61-21FF-A65B0BA46545}"/>
              </a:ext>
            </a:extLst>
          </p:cNvPr>
          <p:cNvSpPr>
            <a:spLocks noGrp="1"/>
          </p:cNvSpPr>
          <p:nvPr>
            <p:ph idx="1"/>
          </p:nvPr>
        </p:nvSpPr>
        <p:spPr/>
        <p:txBody>
          <a:bodyPr/>
          <a:lstStyle/>
          <a:p>
            <a:r>
              <a:rPr lang="en-GB" dirty="0"/>
              <a:t>Teacher well being</a:t>
            </a:r>
          </a:p>
          <a:p>
            <a:r>
              <a:rPr lang="en-GB" dirty="0"/>
              <a:t>Collaborative online international learning (COIL)</a:t>
            </a:r>
          </a:p>
          <a:p>
            <a:r>
              <a:rPr lang="en-GB" dirty="0"/>
              <a:t>Smaller research projects and articles written by the lecturers</a:t>
            </a:r>
          </a:p>
          <a:p>
            <a:pPr marL="0" indent="0">
              <a:buNone/>
            </a:pPr>
            <a:endParaRPr lang="en-GB" dirty="0">
              <a:solidFill>
                <a:schemeClr val="accent2"/>
              </a:solidFill>
            </a:endParaRPr>
          </a:p>
        </p:txBody>
      </p:sp>
    </p:spTree>
    <p:extLst>
      <p:ext uri="{BB962C8B-B14F-4D97-AF65-F5344CB8AC3E}">
        <p14:creationId xmlns:p14="http://schemas.microsoft.com/office/powerpoint/2010/main" val="1519506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0E34-A884-464D-80C4-4EA13BDFE223}"/>
              </a:ext>
            </a:extLst>
          </p:cNvPr>
          <p:cNvSpPr>
            <a:spLocks noGrp="1"/>
          </p:cNvSpPr>
          <p:nvPr>
            <p:ph type="title"/>
          </p:nvPr>
        </p:nvSpPr>
        <p:spPr>
          <a:xfrm>
            <a:off x="985551" y="2451095"/>
            <a:ext cx="15373922" cy="664797"/>
          </a:xfrm>
        </p:spPr>
        <p:txBody>
          <a:bodyPr>
            <a:noAutofit/>
          </a:bodyPr>
          <a:lstStyle/>
          <a:p>
            <a:br>
              <a:rPr lang="en-US" b="1" dirty="0">
                <a:effectLst/>
                <a:highlight>
                  <a:srgbClr val="FFFFFF"/>
                </a:highlight>
                <a:latin typeface="Arial" panose="020B0604020202020204" pitchFamily="34" charset="0"/>
                <a:ea typeface="Arial" panose="020B0604020202020204" pitchFamily="34" charset="0"/>
              </a:rPr>
            </a:br>
            <a:br>
              <a:rPr lang="en-US" b="1" dirty="0">
                <a:effectLst/>
                <a:highlight>
                  <a:srgbClr val="FFFFFF"/>
                </a:highlight>
                <a:latin typeface="Arial" panose="020B0604020202020204" pitchFamily="34" charset="0"/>
                <a:ea typeface="Arial" panose="020B0604020202020204" pitchFamily="34" charset="0"/>
              </a:rPr>
            </a:br>
            <a:r>
              <a:rPr lang="en-US" b="1" dirty="0">
                <a:effectLst/>
                <a:highlight>
                  <a:srgbClr val="FFFFFF"/>
                </a:highlight>
                <a:latin typeface="Arial" panose="020B0604020202020204" pitchFamily="34" charset="0"/>
                <a:ea typeface="Arial" panose="020B0604020202020204" pitchFamily="34" charset="0"/>
              </a:rPr>
              <a:t>COIL:</a:t>
            </a:r>
            <a:br>
              <a:rPr lang="en-US" b="1">
                <a:effectLst/>
                <a:highlight>
                  <a:srgbClr val="FFFFFF"/>
                </a:highlight>
                <a:latin typeface="Arial" panose="020B0604020202020204" pitchFamily="34" charset="0"/>
                <a:ea typeface="Arial" panose="020B0604020202020204" pitchFamily="34" charset="0"/>
              </a:rPr>
            </a:br>
            <a:r>
              <a:rPr lang="en-US" b="1">
                <a:effectLst/>
                <a:highlight>
                  <a:srgbClr val="FFFFFF"/>
                </a:highlight>
                <a:latin typeface="Arial" panose="020B0604020202020204" pitchFamily="34" charset="0"/>
                <a:ea typeface="Arial" panose="020B0604020202020204" pitchFamily="34" charset="0"/>
              </a:rPr>
              <a:t>EX. </a:t>
            </a:r>
            <a:r>
              <a:rPr lang="en-US" b="1" dirty="0">
                <a:effectLst/>
                <a:highlight>
                  <a:srgbClr val="FFFFFF"/>
                </a:highlight>
                <a:latin typeface="Arial" panose="020B0604020202020204" pitchFamily="34" charset="0"/>
                <a:ea typeface="Arial" panose="020B0604020202020204" pitchFamily="34" charset="0"/>
              </a:rPr>
              <a:t>DIGITAL STORIES  -  in corporation with UWC </a:t>
            </a:r>
            <a:endParaRPr lang="nb-NO" dirty="0"/>
          </a:p>
        </p:txBody>
      </p:sp>
      <p:sp>
        <p:nvSpPr>
          <p:cNvPr id="3" name="Content Placeholder 2">
            <a:extLst>
              <a:ext uri="{FF2B5EF4-FFF2-40B4-BE49-F238E27FC236}">
                <a16:creationId xmlns:a16="http://schemas.microsoft.com/office/drawing/2014/main" id="{7120E39D-86D9-4634-995A-F1995F859AE0}"/>
              </a:ext>
            </a:extLst>
          </p:cNvPr>
          <p:cNvSpPr>
            <a:spLocks noGrp="1"/>
          </p:cNvSpPr>
          <p:nvPr>
            <p:ph sz="half" idx="1"/>
          </p:nvPr>
        </p:nvSpPr>
        <p:spPr>
          <a:xfrm>
            <a:off x="972565" y="3319843"/>
            <a:ext cx="9027778" cy="4680585"/>
          </a:xfrm>
        </p:spPr>
        <p:txBody>
          <a:bodyPr>
            <a:noAutofit/>
          </a:bodyPr>
          <a:lstStyle/>
          <a:p>
            <a:pPr marL="0" indent="0">
              <a:buNone/>
              <a:tabLst>
                <a:tab pos="539750" algn="l"/>
                <a:tab pos="540385" algn="l"/>
              </a:tabLst>
            </a:pPr>
            <a:r>
              <a:rPr lang="en-US" sz="2800" dirty="0">
                <a:effectLst/>
                <a:highlight>
                  <a:srgbClr val="FFFFFF"/>
                </a:highlight>
                <a:ea typeface="Arial" panose="020B0604020202020204" pitchFamily="34" charset="0"/>
              </a:rPr>
              <a:t>The specific aims of this virtual exchange:</a:t>
            </a:r>
            <a:endParaRPr lang="nb-NO" sz="2800" dirty="0">
              <a:effectLst/>
              <a:ea typeface="Arial" panose="020B0604020202020204" pitchFamily="34" charset="0"/>
            </a:endParaRPr>
          </a:p>
          <a:p>
            <a:pPr marL="342900" lvl="0" indent="-342900">
              <a:buFont typeface="Arial" panose="020B0604020202020204" pitchFamily="34" charset="0"/>
              <a:buChar char="●"/>
              <a:tabLst>
                <a:tab pos="539750" algn="l"/>
                <a:tab pos="540385" algn="l"/>
              </a:tabLst>
            </a:pPr>
            <a:r>
              <a:rPr lang="en-US" sz="2800" dirty="0">
                <a:effectLst/>
                <a:highlight>
                  <a:srgbClr val="FFFFFF"/>
                </a:highlight>
                <a:ea typeface="Noto Sans Symbols"/>
                <a:cs typeface="Noto Sans Symbols"/>
              </a:rPr>
              <a:t>develop global online teaching and critical citizenship and awareness in collaboration. </a:t>
            </a:r>
            <a:endParaRPr lang="nb-NO" sz="2800" dirty="0">
              <a:effectLst/>
              <a:ea typeface="Noto Sans Symbols"/>
              <a:cs typeface="Noto Sans Symbols"/>
            </a:endParaRPr>
          </a:p>
          <a:p>
            <a:pPr marL="342900" lvl="0" indent="-342900">
              <a:buFont typeface="Arial" panose="020B0604020202020204" pitchFamily="34" charset="0"/>
              <a:buChar char="●"/>
              <a:tabLst>
                <a:tab pos="539750" algn="l"/>
                <a:tab pos="540385" algn="l"/>
              </a:tabLst>
            </a:pPr>
            <a:r>
              <a:rPr lang="en-US" sz="2800" dirty="0">
                <a:effectLst/>
                <a:highlight>
                  <a:srgbClr val="FFFFFF"/>
                </a:highlight>
                <a:ea typeface="Noto Sans Symbols"/>
                <a:cs typeface="Noto Sans Symbols"/>
              </a:rPr>
              <a:t>develop a digital story related to teaching in diverse and global classrooms and multicultural learning environments.</a:t>
            </a:r>
            <a:endParaRPr lang="nb-NO" sz="2800" dirty="0">
              <a:effectLst/>
              <a:ea typeface="Noto Sans Symbols"/>
              <a:cs typeface="Noto Sans Symbols"/>
            </a:endParaRPr>
          </a:p>
          <a:p>
            <a:pPr marL="342900" lvl="0" indent="-342900">
              <a:buFont typeface="Arial" panose="020B0604020202020204" pitchFamily="34" charset="0"/>
              <a:buChar char="●"/>
              <a:tabLst>
                <a:tab pos="539750" algn="l"/>
                <a:tab pos="540385" algn="l"/>
              </a:tabLst>
            </a:pPr>
            <a:r>
              <a:rPr lang="en-US" sz="2800" dirty="0">
                <a:solidFill>
                  <a:srgbClr val="000000"/>
                </a:solidFill>
                <a:effectLst/>
                <a:highlight>
                  <a:srgbClr val="FFFFFF"/>
                </a:highlight>
                <a:ea typeface="Noto Sans Symbols"/>
                <a:cs typeface="Noto Sans Symbols"/>
              </a:rPr>
              <a:t>reflect upon the value of traditional stories and indigenous knowledge and respect for local language and heritage. </a:t>
            </a:r>
            <a:endParaRPr lang="nb-NO" sz="2800" dirty="0">
              <a:solidFill>
                <a:srgbClr val="000000"/>
              </a:solidFill>
              <a:highlight>
                <a:srgbClr val="FFFFFF"/>
              </a:highlight>
              <a:ea typeface="Noto Sans Symbols"/>
              <a:cs typeface="Noto Sans Symbols"/>
            </a:endParaRPr>
          </a:p>
          <a:p>
            <a:pPr marL="342900" lvl="0" indent="-342900">
              <a:buFont typeface="Arial" panose="020B0604020202020204" pitchFamily="34" charset="0"/>
              <a:buChar char="●"/>
              <a:tabLst>
                <a:tab pos="539750" algn="l"/>
                <a:tab pos="540385" algn="l"/>
              </a:tabLst>
            </a:pPr>
            <a:r>
              <a:rPr lang="en-US" sz="2800" dirty="0">
                <a:effectLst/>
                <a:highlight>
                  <a:srgbClr val="FFFFFF"/>
                </a:highlight>
                <a:ea typeface="Noto Sans Symbols"/>
                <a:cs typeface="Noto Sans Symbols"/>
              </a:rPr>
              <a:t>explore cultural and linguistic diversity through collaborative learning.</a:t>
            </a:r>
            <a:r>
              <a:rPr lang="en-US" sz="2800" dirty="0">
                <a:effectLst/>
                <a:ea typeface="Noto Sans Symbols"/>
                <a:cs typeface="Noto Sans Symbols"/>
              </a:rPr>
              <a:t> </a:t>
            </a:r>
            <a:endParaRPr lang="nb-NO" sz="2800" dirty="0">
              <a:effectLst/>
              <a:ea typeface="Noto Sans Symbols"/>
              <a:cs typeface="Noto Sans Symbols"/>
            </a:endParaRPr>
          </a:p>
        </p:txBody>
      </p:sp>
      <p:pic>
        <p:nvPicPr>
          <p:cNvPr id="6" name="image2.png">
            <a:extLst>
              <a:ext uri="{FF2B5EF4-FFF2-40B4-BE49-F238E27FC236}">
                <a16:creationId xmlns:a16="http://schemas.microsoft.com/office/drawing/2014/main" id="{4743E6C0-DFB0-E492-E7B2-B5FF99648C7A}"/>
              </a:ext>
            </a:extLst>
          </p:cNvPr>
          <p:cNvPicPr>
            <a:picLocks noGrp="1"/>
          </p:cNvPicPr>
          <p:nvPr>
            <p:ph sz="half" idx="2"/>
          </p:nvPr>
        </p:nvPicPr>
        <p:blipFill rotWithShape="1">
          <a:blip r:embed="rId2"/>
          <a:srcRect l="16768" r="16768"/>
          <a:stretch/>
        </p:blipFill>
        <p:spPr>
          <a:xfrm flipH="1">
            <a:off x="10595427" y="3596294"/>
            <a:ext cx="4122057" cy="4824033"/>
          </a:xfrm>
          <a:prstGeom prst="rect">
            <a:avLst/>
          </a:prstGeom>
          <a:ln/>
        </p:spPr>
      </p:pic>
    </p:spTree>
    <p:extLst>
      <p:ext uri="{BB962C8B-B14F-4D97-AF65-F5344CB8AC3E}">
        <p14:creationId xmlns:p14="http://schemas.microsoft.com/office/powerpoint/2010/main" val="221234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09E4D74-1AFA-4CD6-BD48-AAC63B4CC065}"/>
              </a:ext>
            </a:extLst>
          </p:cNvPr>
          <p:cNvSpPr>
            <a:spLocks noGrp="1"/>
          </p:cNvSpPr>
          <p:nvPr>
            <p:ph type="ctrTitle"/>
          </p:nvPr>
        </p:nvSpPr>
        <p:spPr>
          <a:xfrm>
            <a:off x="589986" y="4151249"/>
            <a:ext cx="10546588" cy="2483595"/>
          </a:xfrm>
        </p:spPr>
        <p:txBody>
          <a:bodyPr>
            <a:normAutofit fontScale="90000"/>
          </a:bodyPr>
          <a:lstStyle/>
          <a:p>
            <a:r>
              <a:rPr lang="nb-NO" i="0" dirty="0">
                <a:effectLst/>
                <a:latin typeface="+mn-lt"/>
              </a:rPr>
              <a:t> </a:t>
            </a:r>
            <a:br>
              <a:rPr lang="nb-NO" i="0" dirty="0">
                <a:effectLst/>
                <a:latin typeface="+mn-lt"/>
              </a:rPr>
            </a:br>
            <a:r>
              <a:rPr lang="nb-NO" sz="6700" i="0" dirty="0" err="1">
                <a:effectLst/>
                <a:latin typeface="+mn-lt"/>
              </a:rPr>
              <a:t>Early</a:t>
            </a:r>
            <a:r>
              <a:rPr lang="nb-NO" sz="6700" i="0" dirty="0">
                <a:effectLst/>
                <a:latin typeface="+mn-lt"/>
              </a:rPr>
              <a:t> </a:t>
            </a:r>
            <a:r>
              <a:rPr lang="nb-NO" sz="6700" i="0" dirty="0" err="1">
                <a:effectLst/>
                <a:latin typeface="+mn-lt"/>
              </a:rPr>
              <a:t>childhood</a:t>
            </a:r>
            <a:r>
              <a:rPr lang="nb-NO" sz="6700" i="0" dirty="0">
                <a:effectLst/>
                <a:latin typeface="+mn-lt"/>
              </a:rPr>
              <a:t> </a:t>
            </a:r>
            <a:r>
              <a:rPr lang="nb-NO" sz="6700" i="0" dirty="0" err="1">
                <a:effectLst/>
                <a:latin typeface="+mn-lt"/>
              </a:rPr>
              <a:t>teachers</a:t>
            </a:r>
            <a:r>
              <a:rPr lang="nb-NO" sz="6700" i="0" dirty="0">
                <a:effectLst/>
                <a:latin typeface="+mn-lt"/>
              </a:rPr>
              <a:t>  </a:t>
            </a:r>
            <a:r>
              <a:rPr lang="nb-NO" sz="6700" i="0" dirty="0" err="1">
                <a:effectLst/>
                <a:latin typeface="+mn-lt"/>
              </a:rPr>
              <a:t>practicum</a:t>
            </a:r>
            <a:r>
              <a:rPr lang="nb-NO" sz="6700" i="0" dirty="0">
                <a:effectLst/>
                <a:latin typeface="+mn-lt"/>
              </a:rPr>
              <a:t> in </a:t>
            </a:r>
            <a:r>
              <a:rPr lang="nb-NO" sz="6700" i="0" dirty="0" err="1">
                <a:effectLst/>
                <a:latin typeface="+mn-lt"/>
              </a:rPr>
              <a:t>the</a:t>
            </a:r>
            <a:r>
              <a:rPr lang="nb-NO" sz="6700" i="0" dirty="0">
                <a:effectLst/>
                <a:latin typeface="+mn-lt"/>
              </a:rPr>
              <a:t> </a:t>
            </a:r>
            <a:r>
              <a:rPr lang="nb-NO" sz="6700" dirty="0">
                <a:latin typeface="+mn-lt"/>
                <a:cs typeface="Arial"/>
              </a:rPr>
              <a:t>Global South</a:t>
            </a:r>
            <a:br>
              <a:rPr lang="nb-NO" dirty="0">
                <a:cs typeface="Arial"/>
              </a:rPr>
            </a:br>
            <a:endParaRPr lang="nb-NO" sz="4000" dirty="0"/>
          </a:p>
        </p:txBody>
      </p:sp>
      <p:sp>
        <p:nvSpPr>
          <p:cNvPr id="5" name="Plassholder for tekst 4">
            <a:extLst>
              <a:ext uri="{FF2B5EF4-FFF2-40B4-BE49-F238E27FC236}">
                <a16:creationId xmlns:a16="http://schemas.microsoft.com/office/drawing/2014/main" id="{4DB632CC-AA88-49B5-94A8-A9AB855A8EDA}"/>
              </a:ext>
            </a:extLst>
          </p:cNvPr>
          <p:cNvSpPr>
            <a:spLocks noGrp="1"/>
          </p:cNvSpPr>
          <p:nvPr>
            <p:ph type="body" sz="quarter" idx="14"/>
          </p:nvPr>
        </p:nvSpPr>
        <p:spPr>
          <a:xfrm>
            <a:off x="777922" y="6741995"/>
            <a:ext cx="9485194" cy="793056"/>
          </a:xfrm>
        </p:spPr>
        <p:txBody>
          <a:bodyPr>
            <a:normAutofit/>
          </a:bodyPr>
          <a:lstStyle/>
          <a:p>
            <a:endParaRPr lang="nb-NO" dirty="0"/>
          </a:p>
          <a:p>
            <a:endParaRPr lang="nb-NO" dirty="0"/>
          </a:p>
        </p:txBody>
      </p:sp>
      <p:pic>
        <p:nvPicPr>
          <p:cNvPr id="12" name="Bilde 12" descr="Et bilde som inneholder bygning, utendørs, klokke&#10;&#10;Beskrivelse som er generert med høy visshet">
            <a:extLst>
              <a:ext uri="{FF2B5EF4-FFF2-40B4-BE49-F238E27FC236}">
                <a16:creationId xmlns:a16="http://schemas.microsoft.com/office/drawing/2014/main" id="{1142DCAA-C025-4317-BD68-C492DF7AFB7B}"/>
              </a:ext>
            </a:extLst>
          </p:cNvPr>
          <p:cNvPicPr>
            <a:picLocks noGrp="1" noChangeAspect="1"/>
          </p:cNvPicPr>
          <p:nvPr>
            <p:ph type="pic" sz="quarter" idx="16"/>
          </p:nvPr>
        </p:nvPicPr>
        <p:blipFill rotWithShape="1">
          <a:blip r:embed="rId2"/>
          <a:srcRect l="12794" r="12794"/>
          <a:stretch/>
        </p:blipFill>
        <p:spPr>
          <a:prstGeom prst="rect">
            <a:avLst/>
          </a:prstGeom>
        </p:spPr>
      </p:pic>
    </p:spTree>
    <p:extLst>
      <p:ext uri="{BB962C8B-B14F-4D97-AF65-F5344CB8AC3E}">
        <p14:creationId xmlns:p14="http://schemas.microsoft.com/office/powerpoint/2010/main" val="15939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550" y="1759356"/>
            <a:ext cx="3936646" cy="664797"/>
          </a:xfrm>
        </p:spPr>
        <p:txBody>
          <a:bodyPr>
            <a:normAutofit/>
          </a:bodyPr>
          <a:lstStyle/>
          <a:p>
            <a:r>
              <a:rPr lang="nb-NO" dirty="0" err="1"/>
              <a:t>Where</a:t>
            </a:r>
            <a:r>
              <a:rPr lang="nb-NO" dirty="0"/>
              <a:t>?</a:t>
            </a:r>
          </a:p>
        </p:txBody>
      </p:sp>
      <p:graphicFrame>
        <p:nvGraphicFramePr>
          <p:cNvPr id="5" name="Content Placeholder 4"/>
          <p:cNvGraphicFramePr>
            <a:graphicFrameLocks noGrp="1"/>
          </p:cNvGraphicFramePr>
          <p:nvPr>
            <p:ph idx="1"/>
          </p:nvPr>
        </p:nvGraphicFramePr>
        <p:xfrm>
          <a:off x="1733265" y="3889808"/>
          <a:ext cx="10167911" cy="2913888"/>
        </p:xfrm>
        <a:graphic>
          <a:graphicData uri="http://schemas.openxmlformats.org/drawingml/2006/table">
            <a:tbl>
              <a:tblPr firstRow="1" bandRow="1">
                <a:tableStyleId>{3C2FFA5D-87B4-456A-9821-1D502468CF0F}</a:tableStyleId>
              </a:tblPr>
              <a:tblGrid>
                <a:gridCol w="10167911">
                  <a:extLst>
                    <a:ext uri="{9D8B030D-6E8A-4147-A177-3AD203B41FA5}">
                      <a16:colId xmlns:a16="http://schemas.microsoft.com/office/drawing/2014/main" val="2476961899"/>
                    </a:ext>
                  </a:extLst>
                </a:gridCol>
              </a:tblGrid>
              <a:tr h="1713042">
                <a:tc>
                  <a:txBody>
                    <a:bodyPr/>
                    <a:lstStyle/>
                    <a:p>
                      <a:r>
                        <a:rPr lang="en-GB" sz="2560" b="1" kern="1200" dirty="0">
                          <a:solidFill>
                            <a:schemeClr val="tx1"/>
                          </a:solidFill>
                          <a:effectLst/>
                          <a:latin typeface="+mn-lt"/>
                          <a:ea typeface="+mn-ea"/>
                          <a:cs typeface="+mn-cs"/>
                        </a:rPr>
                        <a:t>Early Childhood Teachers internship and study, 3-month stay,  with exam at OsloMet:</a:t>
                      </a:r>
                      <a:r>
                        <a:rPr lang="en-GB" b="0" noProof="0" dirty="0">
                          <a:solidFill>
                            <a:schemeClr val="tx1"/>
                          </a:solidFill>
                        </a:rPr>
                        <a:t> </a:t>
                      </a:r>
                    </a:p>
                    <a:p>
                      <a:pPr marL="457200" indent="-457200">
                        <a:buFontTx/>
                        <a:buChar char="-"/>
                      </a:pPr>
                      <a:r>
                        <a:rPr lang="en-GB" b="0" noProof="0" dirty="0">
                          <a:solidFill>
                            <a:schemeClr val="tx1"/>
                          </a:solidFill>
                        </a:rPr>
                        <a:t>Kyambogo University in Uganda and connected ECE institutions</a:t>
                      </a:r>
                    </a:p>
                    <a:p>
                      <a:pPr marL="457200" indent="-457200">
                        <a:buFontTx/>
                        <a:buChar char="-"/>
                      </a:pPr>
                      <a:r>
                        <a:rPr lang="en-GB" b="0" noProof="0" dirty="0">
                          <a:solidFill>
                            <a:schemeClr val="tx1"/>
                          </a:solidFill>
                        </a:rPr>
                        <a:t>Winneba University of Education in Ghana and ECE institutions (schools and kindergartens) </a:t>
                      </a:r>
                    </a:p>
                    <a:p>
                      <a:pPr marL="457200" indent="-457200">
                        <a:buFontTx/>
                        <a:buChar char="-"/>
                      </a:pPr>
                      <a:r>
                        <a:rPr lang="en-GB" b="0" noProof="0" dirty="0">
                          <a:solidFill>
                            <a:schemeClr val="tx1"/>
                          </a:solidFill>
                        </a:rPr>
                        <a:t>(Also VIA University College and </a:t>
                      </a:r>
                      <a:r>
                        <a:rPr lang="en-GB" b="0" noProof="0" dirty="0" err="1">
                          <a:solidFill>
                            <a:schemeClr val="tx1"/>
                          </a:solidFill>
                        </a:rPr>
                        <a:t>Malmø</a:t>
                      </a:r>
                      <a:r>
                        <a:rPr lang="en-GB" b="0" noProof="0" dirty="0">
                          <a:solidFill>
                            <a:schemeClr val="tx1"/>
                          </a:solidFill>
                        </a:rPr>
                        <a:t> University)</a:t>
                      </a:r>
                    </a:p>
                  </a:txBody>
                  <a:tcPr/>
                </a:tc>
                <a:extLst>
                  <a:ext uri="{0D108BD9-81ED-4DB2-BD59-A6C34878D82A}">
                    <a16:rowId xmlns:a16="http://schemas.microsoft.com/office/drawing/2014/main" val="2074664128"/>
                  </a:ext>
                </a:extLst>
              </a:tr>
              <a:tr h="133279">
                <a:tc>
                  <a:txBody>
                    <a:bodyPr/>
                    <a:lstStyle/>
                    <a:p>
                      <a:endParaRPr lang="en-GB" dirty="0"/>
                    </a:p>
                  </a:txBody>
                  <a:tcPr/>
                </a:tc>
                <a:extLst>
                  <a:ext uri="{0D108BD9-81ED-4DB2-BD59-A6C34878D82A}">
                    <a16:rowId xmlns:a16="http://schemas.microsoft.com/office/drawing/2014/main" val="2768495593"/>
                  </a:ext>
                </a:extLst>
              </a:tr>
            </a:tbl>
          </a:graphicData>
        </a:graphic>
      </p:graphicFrame>
      <p:sp>
        <p:nvSpPr>
          <p:cNvPr id="9" name="Rectangle 8"/>
          <p:cNvSpPr/>
          <p:nvPr/>
        </p:nvSpPr>
        <p:spPr>
          <a:xfrm>
            <a:off x="8539302" y="4632070"/>
            <a:ext cx="266420" cy="486287"/>
          </a:xfrm>
          <a:prstGeom prst="rect">
            <a:avLst/>
          </a:prstGeom>
        </p:spPr>
        <p:txBody>
          <a:bodyPr wrap="none">
            <a:spAutoFit/>
          </a:bodyPr>
          <a:lstStyle/>
          <a:p>
            <a:r>
              <a:rPr lang="nb-NO" dirty="0">
                <a:solidFill>
                  <a:srgbClr val="000000"/>
                </a:solidFill>
                <a:latin typeface="Times New Roman" panose="02020603050405020304" pitchFamily="18" charset="0"/>
              </a:rPr>
              <a:t> </a:t>
            </a:r>
            <a:endParaRPr lang="nb-NO" dirty="0"/>
          </a:p>
        </p:txBody>
      </p:sp>
    </p:spTree>
    <p:extLst>
      <p:ext uri="{BB962C8B-B14F-4D97-AF65-F5344CB8AC3E}">
        <p14:creationId xmlns:p14="http://schemas.microsoft.com/office/powerpoint/2010/main" val="222245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9812-1E62-9967-8238-32057FA5CD0A}"/>
              </a:ext>
            </a:extLst>
          </p:cNvPr>
          <p:cNvSpPr>
            <a:spLocks noGrp="1"/>
          </p:cNvSpPr>
          <p:nvPr>
            <p:ph type="title"/>
          </p:nvPr>
        </p:nvSpPr>
        <p:spPr/>
        <p:txBody>
          <a:bodyPr/>
          <a:lstStyle/>
          <a:p>
            <a:r>
              <a:rPr lang="en-GB" dirty="0"/>
              <a:t>Structure</a:t>
            </a:r>
          </a:p>
        </p:txBody>
      </p:sp>
      <p:sp>
        <p:nvSpPr>
          <p:cNvPr id="3" name="Content Placeholder 2">
            <a:extLst>
              <a:ext uri="{FF2B5EF4-FFF2-40B4-BE49-F238E27FC236}">
                <a16:creationId xmlns:a16="http://schemas.microsoft.com/office/drawing/2014/main" id="{0211D81E-CB5A-1B79-8947-36B7A7684D06}"/>
              </a:ext>
            </a:extLst>
          </p:cNvPr>
          <p:cNvSpPr>
            <a:spLocks noGrp="1"/>
          </p:cNvSpPr>
          <p:nvPr>
            <p:ph idx="1"/>
          </p:nvPr>
        </p:nvSpPr>
        <p:spPr/>
        <p:txBody>
          <a:bodyPr>
            <a:normAutofit fontScale="92500" lnSpcReduction="20000"/>
          </a:bodyPr>
          <a:lstStyle/>
          <a:p>
            <a:r>
              <a:rPr lang="en-US" sz="2800" dirty="0">
                <a:solidFill>
                  <a:srgbClr val="000000"/>
                </a:solidFill>
                <a:effectLst/>
              </a:rPr>
              <a:t>Weeks 1 and 2: Lectures and seminars in country groups and with all students together</a:t>
            </a:r>
          </a:p>
          <a:p>
            <a:r>
              <a:rPr lang="en-US" sz="2800" dirty="0">
                <a:solidFill>
                  <a:srgbClr val="000000"/>
                </a:solidFill>
                <a:effectLst/>
              </a:rPr>
              <a:t>Departure around the 12</a:t>
            </a:r>
            <a:r>
              <a:rPr lang="en-US" sz="2800" baseline="30000" dirty="0">
                <a:solidFill>
                  <a:srgbClr val="000000"/>
                </a:solidFill>
                <a:effectLst/>
              </a:rPr>
              <a:t>th</a:t>
            </a:r>
            <a:r>
              <a:rPr lang="en-US" sz="2800" dirty="0">
                <a:solidFill>
                  <a:srgbClr val="000000"/>
                </a:solidFill>
                <a:effectLst/>
              </a:rPr>
              <a:t> of January</a:t>
            </a:r>
          </a:p>
          <a:p>
            <a:r>
              <a:rPr lang="en-US" sz="2800" dirty="0">
                <a:solidFill>
                  <a:srgbClr val="000000"/>
                </a:solidFill>
                <a:effectLst/>
              </a:rPr>
              <a:t>Introduction days </a:t>
            </a:r>
            <a:r>
              <a:rPr lang="en-US" sz="2800" dirty="0">
                <a:solidFill>
                  <a:srgbClr val="000000"/>
                </a:solidFill>
              </a:rPr>
              <a:t>at</a:t>
            </a:r>
            <a:r>
              <a:rPr lang="en-US" sz="2800" dirty="0">
                <a:solidFill>
                  <a:srgbClr val="000000"/>
                </a:solidFill>
                <a:effectLst/>
              </a:rPr>
              <a:t> the host university</a:t>
            </a:r>
            <a:endParaRPr lang="en-US" sz="2800" dirty="0">
              <a:solidFill>
                <a:srgbClr val="000000"/>
              </a:solidFill>
            </a:endParaRPr>
          </a:p>
          <a:p>
            <a:r>
              <a:rPr lang="en-US" sz="2800" dirty="0">
                <a:solidFill>
                  <a:srgbClr val="000000"/>
                </a:solidFill>
                <a:effectLst/>
              </a:rPr>
              <a:t>Practice placement in kindergartens or schools, two different placement institutions</a:t>
            </a:r>
          </a:p>
          <a:p>
            <a:pPr lvl="1"/>
            <a:r>
              <a:rPr lang="en-US" sz="2400" dirty="0">
                <a:solidFill>
                  <a:srgbClr val="000000"/>
                </a:solidFill>
              </a:rPr>
              <a:t>Short days in placement</a:t>
            </a:r>
          </a:p>
          <a:p>
            <a:pPr lvl="1"/>
            <a:r>
              <a:rPr lang="en-US" sz="2400" dirty="0">
                <a:solidFill>
                  <a:srgbClr val="000000"/>
                </a:solidFill>
              </a:rPr>
              <a:t>Four days a week</a:t>
            </a:r>
          </a:p>
          <a:p>
            <a:pPr lvl="1"/>
            <a:r>
              <a:rPr lang="en-US" sz="2400" dirty="0">
                <a:solidFill>
                  <a:srgbClr val="000000"/>
                </a:solidFill>
                <a:effectLst/>
              </a:rPr>
              <a:t>Assignments to be sent home to and graded by OsloMet</a:t>
            </a:r>
          </a:p>
          <a:p>
            <a:pPr lvl="1"/>
            <a:endParaRPr lang="en-US" sz="2400" dirty="0">
              <a:solidFill>
                <a:srgbClr val="000000"/>
              </a:solidFill>
              <a:effectLst/>
            </a:endParaRPr>
          </a:p>
          <a:p>
            <a:r>
              <a:rPr lang="en-US" sz="2800" dirty="0">
                <a:solidFill>
                  <a:srgbClr val="000000"/>
                </a:solidFill>
                <a:effectLst/>
              </a:rPr>
              <a:t>A one-week workshop at </a:t>
            </a:r>
            <a:r>
              <a:rPr lang="en-US" sz="2800" dirty="0">
                <a:solidFill>
                  <a:srgbClr val="000000"/>
                </a:solidFill>
              </a:rPr>
              <a:t>the host university</a:t>
            </a:r>
          </a:p>
          <a:p>
            <a:r>
              <a:rPr lang="en-US" sz="2800" dirty="0">
                <a:solidFill>
                  <a:srgbClr val="000000"/>
                </a:solidFill>
                <a:effectLst/>
              </a:rPr>
              <a:t>Some vacation days and a “travel week”</a:t>
            </a:r>
          </a:p>
          <a:p>
            <a:r>
              <a:rPr lang="en-US" sz="2800" dirty="0">
                <a:solidFill>
                  <a:srgbClr val="000000"/>
                </a:solidFill>
                <a:effectLst/>
              </a:rPr>
              <a:t>Seminar and evaluation after returning home in the middle of April</a:t>
            </a:r>
          </a:p>
          <a:p>
            <a:endParaRPr lang="en-GB" dirty="0"/>
          </a:p>
        </p:txBody>
      </p:sp>
    </p:spTree>
    <p:extLst>
      <p:ext uri="{BB962C8B-B14F-4D97-AF65-F5344CB8AC3E}">
        <p14:creationId xmlns:p14="http://schemas.microsoft.com/office/powerpoint/2010/main" val="331467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550" y="1759356"/>
            <a:ext cx="3936646" cy="664797"/>
          </a:xfrm>
        </p:spPr>
        <p:txBody>
          <a:bodyPr>
            <a:normAutofit/>
          </a:bodyPr>
          <a:lstStyle/>
          <a:p>
            <a:r>
              <a:rPr lang="nb-NO" dirty="0" err="1"/>
              <a:t>Where</a:t>
            </a:r>
            <a:r>
              <a:rPr lang="nb-NO" dirty="0"/>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3749427"/>
              </p:ext>
            </p:extLst>
          </p:nvPr>
        </p:nvGraphicFramePr>
        <p:xfrm>
          <a:off x="985550" y="2784339"/>
          <a:ext cx="10328773" cy="4818174"/>
        </p:xfrm>
        <a:graphic>
          <a:graphicData uri="http://schemas.openxmlformats.org/drawingml/2006/table">
            <a:tbl>
              <a:tblPr firstRow="1" bandRow="1">
                <a:tableStyleId>{3C2FFA5D-87B4-456A-9821-1D502468CF0F}</a:tableStyleId>
              </a:tblPr>
              <a:tblGrid>
                <a:gridCol w="10328773">
                  <a:extLst>
                    <a:ext uri="{9D8B030D-6E8A-4147-A177-3AD203B41FA5}">
                      <a16:colId xmlns:a16="http://schemas.microsoft.com/office/drawing/2014/main" val="2476961899"/>
                    </a:ext>
                  </a:extLst>
                </a:gridCol>
              </a:tblGrid>
              <a:tr h="2412694">
                <a:tc>
                  <a:txBody>
                    <a:bodyPr/>
                    <a:lstStyle/>
                    <a:p>
                      <a:r>
                        <a:rPr lang="en-GB" sz="2560" b="1" kern="1200" dirty="0">
                          <a:solidFill>
                            <a:schemeClr val="tx1"/>
                          </a:solidFill>
                          <a:effectLst/>
                          <a:latin typeface="+mn-lt"/>
                          <a:ea typeface="+mn-ea"/>
                          <a:cs typeface="+mn-cs"/>
                        </a:rPr>
                        <a:t>Primary and Secondary Teachers internship and study stay during a 3-month stay,  with exam at OsloMet:</a:t>
                      </a:r>
                      <a:r>
                        <a:rPr lang="en-GB" b="0" noProof="0" dirty="0">
                          <a:solidFill>
                            <a:schemeClr val="tx1"/>
                          </a:solidFill>
                        </a:rPr>
                        <a:t> </a:t>
                      </a:r>
                    </a:p>
                    <a:p>
                      <a:pPr marL="457200" indent="-457200">
                        <a:buFontTx/>
                        <a:buChar char="-"/>
                      </a:pPr>
                      <a:r>
                        <a:rPr lang="en-GB" b="0" noProof="0" dirty="0">
                          <a:solidFill>
                            <a:schemeClr val="tx1"/>
                          </a:solidFill>
                        </a:rPr>
                        <a:t>Kyambogo University in Uganda and their schools </a:t>
                      </a:r>
                    </a:p>
                    <a:p>
                      <a:pPr marL="457200" indent="-457200">
                        <a:buFontTx/>
                        <a:buChar char="-"/>
                      </a:pPr>
                      <a:r>
                        <a:rPr lang="en-GB" b="0" noProof="0" dirty="0">
                          <a:solidFill>
                            <a:schemeClr val="tx1"/>
                          </a:solidFill>
                        </a:rPr>
                        <a:t>University of Western Cape in South Africa with schools in the Cape-region</a:t>
                      </a:r>
                    </a:p>
                    <a:p>
                      <a:pPr marL="457200" indent="-457200">
                        <a:buFontTx/>
                        <a:buChar char="-"/>
                      </a:pPr>
                      <a:r>
                        <a:rPr lang="en-GB" b="0" noProof="0" dirty="0" err="1">
                          <a:solidFill>
                            <a:schemeClr val="tx1"/>
                          </a:solidFill>
                        </a:rPr>
                        <a:t>Tribuhvan</a:t>
                      </a:r>
                      <a:r>
                        <a:rPr lang="en-GB" b="0" noProof="0" dirty="0">
                          <a:solidFill>
                            <a:schemeClr val="tx1"/>
                          </a:solidFill>
                        </a:rPr>
                        <a:t> University in Nepal and their schools</a:t>
                      </a:r>
                    </a:p>
                  </a:txBody>
                  <a:tcPr/>
                </a:tc>
                <a:extLst>
                  <a:ext uri="{0D108BD9-81ED-4DB2-BD59-A6C34878D82A}">
                    <a16:rowId xmlns:a16="http://schemas.microsoft.com/office/drawing/2014/main" val="2074664128"/>
                  </a:ext>
                </a:extLst>
              </a:tr>
              <a:tr h="2385870">
                <a:tc>
                  <a:txBody>
                    <a:bodyPr/>
                    <a:lstStyle/>
                    <a:p>
                      <a:r>
                        <a:rPr lang="en-GB" dirty="0"/>
                        <a:t>Feb.- April, international semester</a:t>
                      </a:r>
                      <a:r>
                        <a:rPr lang="en-GB" baseline="0" dirty="0"/>
                        <a:t> </a:t>
                      </a:r>
                      <a:r>
                        <a:rPr lang="en-GB" dirty="0"/>
                        <a:t>6. semester:</a:t>
                      </a:r>
                    </a:p>
                    <a:p>
                      <a:pPr marL="457200" indent="-457200">
                        <a:buFont typeface="Arial" panose="020B0604020202020204" pitchFamily="34" charset="0"/>
                        <a:buChar char="•"/>
                      </a:pPr>
                      <a:r>
                        <a:rPr lang="en-GB" dirty="0"/>
                        <a:t>Social Science</a:t>
                      </a:r>
                    </a:p>
                    <a:p>
                      <a:pPr marL="457200" indent="-457200">
                        <a:buFont typeface="Arial" panose="020B0604020202020204" pitchFamily="34" charset="0"/>
                        <a:buChar char="•"/>
                      </a:pPr>
                      <a:r>
                        <a:rPr lang="en-US" sz="2560" b="0" kern="1200" dirty="0">
                          <a:solidFill>
                            <a:schemeClr val="dk1"/>
                          </a:solidFill>
                          <a:effectLst/>
                          <a:latin typeface="+mn-lt"/>
                          <a:ea typeface="+mn-ea"/>
                          <a:cs typeface="+mn-cs"/>
                        </a:rPr>
                        <a:t>Christianity, Religion, Philosophies of Life and Ethics </a:t>
                      </a:r>
                      <a:endParaRPr lang="en-GB" b="0" dirty="0"/>
                    </a:p>
                    <a:p>
                      <a:pPr marL="457200" indent="-457200">
                        <a:buFont typeface="Arial" panose="020B0604020202020204" pitchFamily="34" charset="0"/>
                        <a:buChar char="•"/>
                      </a:pPr>
                      <a:r>
                        <a:rPr lang="en-GB" dirty="0"/>
                        <a:t>Digi. ped, </a:t>
                      </a:r>
                      <a:r>
                        <a:rPr lang="en-GB"/>
                        <a:t>Spec.</a:t>
                      </a:r>
                      <a:r>
                        <a:rPr lang="en-GB" dirty="0" err="1"/>
                        <a:t>ped</a:t>
                      </a:r>
                      <a:r>
                        <a:rPr lang="en-GB" dirty="0"/>
                        <a:t>, Prof. ped.</a:t>
                      </a:r>
                    </a:p>
                    <a:p>
                      <a:pPr marL="457200" indent="-457200">
                        <a:buFont typeface="Arial" panose="020B0604020202020204" pitchFamily="34" charset="0"/>
                        <a:buChar char="•"/>
                      </a:pPr>
                      <a:r>
                        <a:rPr lang="en-GB" dirty="0"/>
                        <a:t>English </a:t>
                      </a:r>
                      <a:r>
                        <a:rPr lang="en-GB" sz="2560" b="0" i="0" kern="1200" dirty="0">
                          <a:solidFill>
                            <a:schemeClr val="dk1"/>
                          </a:solidFill>
                          <a:effectLst/>
                          <a:latin typeface="+mn-lt"/>
                          <a:ea typeface="+mn-ea"/>
                          <a:cs typeface="+mn-cs"/>
                        </a:rPr>
                        <a:t>(only for MGLU 1-7)</a:t>
                      </a:r>
                      <a:endParaRPr lang="en-GB" dirty="0"/>
                    </a:p>
                  </a:txBody>
                  <a:tcPr/>
                </a:tc>
                <a:extLst>
                  <a:ext uri="{0D108BD9-81ED-4DB2-BD59-A6C34878D82A}">
                    <a16:rowId xmlns:a16="http://schemas.microsoft.com/office/drawing/2014/main" val="2768495593"/>
                  </a:ext>
                </a:extLst>
              </a:tr>
            </a:tbl>
          </a:graphicData>
        </a:graphic>
      </p:graphicFrame>
      <p:sp>
        <p:nvSpPr>
          <p:cNvPr id="9" name="Rectangle 8"/>
          <p:cNvSpPr/>
          <p:nvPr/>
        </p:nvSpPr>
        <p:spPr>
          <a:xfrm>
            <a:off x="8539302" y="4632070"/>
            <a:ext cx="266420" cy="486287"/>
          </a:xfrm>
          <a:prstGeom prst="rect">
            <a:avLst/>
          </a:prstGeom>
        </p:spPr>
        <p:txBody>
          <a:bodyPr wrap="none">
            <a:spAutoFit/>
          </a:bodyPr>
          <a:lstStyle/>
          <a:p>
            <a:r>
              <a:rPr lang="nb-NO" dirty="0">
                <a:solidFill>
                  <a:srgbClr val="000000"/>
                </a:solidFill>
                <a:latin typeface="Times New Roman" panose="02020603050405020304" pitchFamily="18" charset="0"/>
              </a:rPr>
              <a:t> </a:t>
            </a:r>
            <a:endParaRPr lang="nb-NO" dirty="0"/>
          </a:p>
        </p:txBody>
      </p:sp>
      <p:pic>
        <p:nvPicPr>
          <p:cNvPr id="6" name="Plassholder for bilde 5">
            <a:extLst>
              <a:ext uri="{FF2B5EF4-FFF2-40B4-BE49-F238E27FC236}">
                <a16:creationId xmlns:a16="http://schemas.microsoft.com/office/drawing/2014/main" id="{C73675D2-4F6A-4E28-A9EF-DE7A3DAFC3E4}"/>
              </a:ext>
            </a:extLst>
          </p:cNvPr>
          <p:cNvPicPr>
            <a:picLocks noChangeAspect="1"/>
          </p:cNvPicPr>
          <p:nvPr/>
        </p:nvPicPr>
        <p:blipFill>
          <a:blip r:embed="rId2" cstate="print">
            <a:extLst>
              <a:ext uri="{28A0092B-C50C-407E-A947-70E740481C1C}">
                <a14:useLocalDpi xmlns:a14="http://schemas.microsoft.com/office/drawing/2010/main" val="0"/>
              </a:ext>
            </a:extLst>
          </a:blip>
          <a:srcRect t="8672" b="8672"/>
          <a:stretch>
            <a:fillRect/>
          </a:stretch>
        </p:blipFill>
        <p:spPr>
          <a:xfrm rot="5400000">
            <a:off x="9442450" y="1854200"/>
            <a:ext cx="9756775" cy="6048375"/>
          </a:xfrm>
          <a:prstGeom prst="rect">
            <a:avLst/>
          </a:prstGeom>
        </p:spPr>
      </p:pic>
    </p:spTree>
    <p:extLst>
      <p:ext uri="{BB962C8B-B14F-4D97-AF65-F5344CB8AC3E}">
        <p14:creationId xmlns:p14="http://schemas.microsoft.com/office/powerpoint/2010/main" val="3949241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9812-1E62-9967-8238-32057FA5CD0A}"/>
              </a:ext>
            </a:extLst>
          </p:cNvPr>
          <p:cNvSpPr>
            <a:spLocks noGrp="1"/>
          </p:cNvSpPr>
          <p:nvPr>
            <p:ph type="title"/>
          </p:nvPr>
        </p:nvSpPr>
        <p:spPr/>
        <p:txBody>
          <a:bodyPr/>
          <a:lstStyle/>
          <a:p>
            <a:r>
              <a:rPr lang="en-GB" dirty="0"/>
              <a:t>Structure</a:t>
            </a:r>
          </a:p>
        </p:txBody>
      </p:sp>
      <p:sp>
        <p:nvSpPr>
          <p:cNvPr id="3" name="Content Placeholder 2">
            <a:extLst>
              <a:ext uri="{FF2B5EF4-FFF2-40B4-BE49-F238E27FC236}">
                <a16:creationId xmlns:a16="http://schemas.microsoft.com/office/drawing/2014/main" id="{0211D81E-CB5A-1B79-8947-36B7A7684D06}"/>
              </a:ext>
            </a:extLst>
          </p:cNvPr>
          <p:cNvSpPr>
            <a:spLocks noGrp="1"/>
          </p:cNvSpPr>
          <p:nvPr>
            <p:ph idx="1"/>
          </p:nvPr>
        </p:nvSpPr>
        <p:spPr/>
        <p:txBody>
          <a:bodyPr>
            <a:normAutofit lnSpcReduction="10000"/>
          </a:bodyPr>
          <a:lstStyle/>
          <a:p>
            <a:r>
              <a:rPr lang="en-US" sz="2800" dirty="0">
                <a:solidFill>
                  <a:srgbClr val="000000"/>
                </a:solidFill>
                <a:effectLst/>
              </a:rPr>
              <a:t>Start-up month in chosen subjects at OsloMet in January</a:t>
            </a:r>
          </a:p>
          <a:p>
            <a:r>
              <a:rPr lang="en-US" sz="2800" dirty="0">
                <a:solidFill>
                  <a:srgbClr val="000000"/>
                </a:solidFill>
                <a:effectLst/>
              </a:rPr>
              <a:t>Departure to the place of practice on 1 February. - 3 months stay, 25 days internship abroad</a:t>
            </a:r>
          </a:p>
          <a:p>
            <a:r>
              <a:rPr lang="en-US" sz="2800" dirty="0">
                <a:solidFill>
                  <a:srgbClr val="000000"/>
                </a:solidFill>
                <a:effectLst/>
              </a:rPr>
              <a:t>Introduction days under the auspices of the host university</a:t>
            </a:r>
            <a:endParaRPr lang="en-US" sz="2800" dirty="0">
              <a:solidFill>
                <a:srgbClr val="000000"/>
              </a:solidFill>
            </a:endParaRPr>
          </a:p>
          <a:p>
            <a:r>
              <a:rPr lang="en-US" sz="2800" dirty="0">
                <a:solidFill>
                  <a:srgbClr val="000000"/>
                </a:solidFill>
                <a:effectLst/>
              </a:rPr>
              <a:t>Independent work with chosen subjects with support from subject teachers at OsloMet, in-depth work and/or other work requirements</a:t>
            </a:r>
          </a:p>
          <a:p>
            <a:r>
              <a:rPr lang="en-US" sz="2800" dirty="0">
                <a:solidFill>
                  <a:srgbClr val="000000"/>
                </a:solidFill>
                <a:effectLst/>
              </a:rPr>
              <a:t>A one-week workshop midway under the auspices of OsloMet. 30 credit exams are completed at home, there may be some adaptations of work requirements to sit for the exam cf. study plan.</a:t>
            </a:r>
          </a:p>
          <a:p>
            <a:r>
              <a:rPr lang="en-US" sz="2800" dirty="0">
                <a:solidFill>
                  <a:srgbClr val="000000"/>
                </a:solidFill>
                <a:effectLst/>
              </a:rPr>
              <a:t>Practical guidance along the way from a local university and professional follow-up from the subject teachers at OsloMet.</a:t>
            </a:r>
          </a:p>
          <a:p>
            <a:endParaRPr lang="en-GB" dirty="0"/>
          </a:p>
        </p:txBody>
      </p:sp>
    </p:spTree>
    <p:extLst>
      <p:ext uri="{BB962C8B-B14F-4D97-AF65-F5344CB8AC3E}">
        <p14:creationId xmlns:p14="http://schemas.microsoft.com/office/powerpoint/2010/main" val="389230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E855-3B9D-4662-ACBA-B1263FFDBFB9}"/>
              </a:ext>
            </a:extLst>
          </p:cNvPr>
          <p:cNvSpPr>
            <a:spLocks noGrp="1"/>
          </p:cNvSpPr>
          <p:nvPr>
            <p:ph type="title"/>
          </p:nvPr>
        </p:nvSpPr>
        <p:spPr>
          <a:xfrm>
            <a:off x="2329609" y="889425"/>
            <a:ext cx="15373922" cy="664797"/>
          </a:xfrm>
        </p:spPr>
        <p:txBody>
          <a:bodyPr/>
          <a:lstStyle/>
          <a:p>
            <a:r>
              <a:rPr lang="nb-NO" dirty="0" err="1"/>
              <a:t>Example</a:t>
            </a:r>
            <a:endParaRPr lang="nb-NO" dirty="0"/>
          </a:p>
        </p:txBody>
      </p:sp>
      <p:graphicFrame>
        <p:nvGraphicFramePr>
          <p:cNvPr id="8" name="Content Placeholder 7">
            <a:extLst>
              <a:ext uri="{FF2B5EF4-FFF2-40B4-BE49-F238E27FC236}">
                <a16:creationId xmlns:a16="http://schemas.microsoft.com/office/drawing/2014/main" id="{38F1C57C-4C4E-4269-87DD-59BE553D371F}"/>
              </a:ext>
            </a:extLst>
          </p:cNvPr>
          <p:cNvGraphicFramePr>
            <a:graphicFrameLocks noGrp="1"/>
          </p:cNvGraphicFramePr>
          <p:nvPr>
            <p:ph idx="1"/>
            <p:extLst>
              <p:ext uri="{D42A27DB-BD31-4B8C-83A1-F6EECF244321}">
                <p14:modId xmlns:p14="http://schemas.microsoft.com/office/powerpoint/2010/main" val="108764249"/>
              </p:ext>
            </p:extLst>
          </p:nvPr>
        </p:nvGraphicFramePr>
        <p:xfrm>
          <a:off x="1178803" y="1554222"/>
          <a:ext cx="14057524" cy="7117263"/>
        </p:xfrm>
        <a:graphic>
          <a:graphicData uri="http://schemas.openxmlformats.org/drawingml/2006/table">
            <a:tbl>
              <a:tblPr firstRow="1" firstCol="1" lastRow="1" lastCol="1" bandRow="1" bandCol="1">
                <a:tableStyleId>{5F0DDD49-8066-4352-B6B5-FC1A8E5854EA}</a:tableStyleId>
              </a:tblPr>
              <a:tblGrid>
                <a:gridCol w="1749166">
                  <a:extLst>
                    <a:ext uri="{9D8B030D-6E8A-4147-A177-3AD203B41FA5}">
                      <a16:colId xmlns:a16="http://schemas.microsoft.com/office/drawing/2014/main" val="1797439992"/>
                    </a:ext>
                  </a:extLst>
                </a:gridCol>
                <a:gridCol w="2468728">
                  <a:extLst>
                    <a:ext uri="{9D8B030D-6E8A-4147-A177-3AD203B41FA5}">
                      <a16:colId xmlns:a16="http://schemas.microsoft.com/office/drawing/2014/main" val="3865063295"/>
                    </a:ext>
                  </a:extLst>
                </a:gridCol>
                <a:gridCol w="2741306">
                  <a:extLst>
                    <a:ext uri="{9D8B030D-6E8A-4147-A177-3AD203B41FA5}">
                      <a16:colId xmlns:a16="http://schemas.microsoft.com/office/drawing/2014/main" val="825604726"/>
                    </a:ext>
                  </a:extLst>
                </a:gridCol>
                <a:gridCol w="2747769">
                  <a:extLst>
                    <a:ext uri="{9D8B030D-6E8A-4147-A177-3AD203B41FA5}">
                      <a16:colId xmlns:a16="http://schemas.microsoft.com/office/drawing/2014/main" val="3158849267"/>
                    </a:ext>
                  </a:extLst>
                </a:gridCol>
                <a:gridCol w="1924859">
                  <a:extLst>
                    <a:ext uri="{9D8B030D-6E8A-4147-A177-3AD203B41FA5}">
                      <a16:colId xmlns:a16="http://schemas.microsoft.com/office/drawing/2014/main" val="4042526891"/>
                    </a:ext>
                  </a:extLst>
                </a:gridCol>
                <a:gridCol w="181752">
                  <a:extLst>
                    <a:ext uri="{9D8B030D-6E8A-4147-A177-3AD203B41FA5}">
                      <a16:colId xmlns:a16="http://schemas.microsoft.com/office/drawing/2014/main" val="779638502"/>
                    </a:ext>
                  </a:extLst>
                </a:gridCol>
                <a:gridCol w="2243944">
                  <a:extLst>
                    <a:ext uri="{9D8B030D-6E8A-4147-A177-3AD203B41FA5}">
                      <a16:colId xmlns:a16="http://schemas.microsoft.com/office/drawing/2014/main" val="2507315941"/>
                    </a:ext>
                  </a:extLst>
                </a:gridCol>
              </a:tblGrid>
              <a:tr h="227116">
                <a:tc>
                  <a:txBody>
                    <a:bodyPr/>
                    <a:lstStyle/>
                    <a:p>
                      <a:pPr>
                        <a:lnSpc>
                          <a:spcPct val="107000"/>
                        </a:lnSpc>
                        <a:spcAft>
                          <a:spcPts val="0"/>
                        </a:spcAft>
                      </a:pPr>
                      <a:r>
                        <a:rPr lang="en-US" sz="1200" b="0">
                          <a:effectLst/>
                        </a:rPr>
                        <a:t>WEEK</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MONDAY</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TUESDAY</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dirty="0">
                          <a:effectLst/>
                        </a:rPr>
                        <a:t>WEDNESDAY</a:t>
                      </a:r>
                      <a:endParaRPr lang="nb-N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THURSDAY</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gridSpan="2">
                  <a:txBody>
                    <a:bodyPr/>
                    <a:lstStyle/>
                    <a:p>
                      <a:pPr>
                        <a:lnSpc>
                          <a:spcPct val="107000"/>
                        </a:lnSpc>
                        <a:spcAft>
                          <a:spcPts val="0"/>
                        </a:spcAft>
                      </a:pPr>
                      <a:r>
                        <a:rPr lang="en-US" sz="1200">
                          <a:effectLst/>
                        </a:rPr>
                        <a:t>FRIDAY</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hMerge="1">
                  <a:txBody>
                    <a:bodyPr/>
                    <a:lstStyle/>
                    <a:p>
                      <a:endParaRPr lang="nb-NO"/>
                    </a:p>
                  </a:txBody>
                  <a:tcPr/>
                </a:tc>
                <a:extLst>
                  <a:ext uri="{0D108BD9-81ED-4DB2-BD59-A6C34878D82A}">
                    <a16:rowId xmlns:a16="http://schemas.microsoft.com/office/drawing/2014/main" val="2611441835"/>
                  </a:ext>
                </a:extLst>
              </a:tr>
              <a:tr h="287894">
                <a:tc>
                  <a:txBody>
                    <a:bodyPr/>
                    <a:lstStyle/>
                    <a:p>
                      <a:pPr>
                        <a:lnSpc>
                          <a:spcPct val="107000"/>
                        </a:lnSpc>
                        <a:spcAft>
                          <a:spcPts val="0"/>
                        </a:spcAft>
                      </a:pPr>
                      <a:r>
                        <a:rPr lang="en-US" sz="1200" b="0">
                          <a:effectLst/>
                        </a:rPr>
                        <a:t>3</a:t>
                      </a:r>
                      <a:r>
                        <a:rPr lang="en-US" sz="1200" b="0" baseline="30000">
                          <a:effectLst/>
                        </a:rPr>
                        <a:t>rd</a:t>
                      </a:r>
                      <a:r>
                        <a:rPr lang="en-US" sz="1200" b="0">
                          <a:effectLst/>
                        </a:rPr>
                        <a:t>-9</a:t>
                      </a:r>
                      <a:r>
                        <a:rPr lang="en-US" sz="1200" b="0" baseline="30000">
                          <a:effectLst/>
                        </a:rPr>
                        <a:t>th  </a:t>
                      </a:r>
                      <a:r>
                        <a:rPr lang="en-US" sz="1200" b="0">
                          <a:effectLst/>
                        </a:rPr>
                        <a:t>Feb</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gn="ctr">
                        <a:lnSpc>
                          <a:spcPct val="107000"/>
                        </a:lnSpc>
                        <a:spcAft>
                          <a:spcPts val="0"/>
                        </a:spcAft>
                      </a:pPr>
                      <a:r>
                        <a:rPr lang="en-US" sz="1200">
                          <a:effectLst/>
                        </a:rPr>
                        <a:t> </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nchor="ctr"/>
                </a:tc>
                <a:tc gridSpan="5">
                  <a:txBody>
                    <a:bodyPr/>
                    <a:lstStyle/>
                    <a:p>
                      <a:pPr algn="ctr">
                        <a:lnSpc>
                          <a:spcPct val="107000"/>
                        </a:lnSpc>
                        <a:spcAft>
                          <a:spcPts val="0"/>
                        </a:spcAft>
                      </a:pPr>
                      <a:r>
                        <a:rPr lang="en-US" sz="1200" b="0">
                          <a:effectLst/>
                        </a:rPr>
                        <a:t>Introduction days: separate program, Muizenberg from Cathy</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nchor="ct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3051905028"/>
                  </a:ext>
                </a:extLst>
              </a:tr>
              <a:tr h="760047">
                <a:tc>
                  <a:txBody>
                    <a:bodyPr/>
                    <a:lstStyle/>
                    <a:p>
                      <a:pPr>
                        <a:lnSpc>
                          <a:spcPct val="107000"/>
                        </a:lnSpc>
                        <a:spcAft>
                          <a:spcPts val="0"/>
                        </a:spcAft>
                      </a:pPr>
                      <a:r>
                        <a:rPr lang="en-US" sz="1200" b="0">
                          <a:effectLst/>
                        </a:rPr>
                        <a:t>10</a:t>
                      </a:r>
                      <a:r>
                        <a:rPr lang="en-US" sz="1200" b="0" baseline="30000">
                          <a:effectLst/>
                        </a:rPr>
                        <a:t>th</a:t>
                      </a:r>
                      <a:r>
                        <a:rPr lang="en-US" sz="1200" b="0">
                          <a:effectLst/>
                        </a:rPr>
                        <a:t>-16</a:t>
                      </a:r>
                      <a:r>
                        <a:rPr lang="en-US" sz="1200" b="0" baseline="30000">
                          <a:effectLst/>
                        </a:rPr>
                        <a:t>th</a:t>
                      </a:r>
                      <a:r>
                        <a:rPr lang="en-US" sz="1200" b="0">
                          <a:effectLst/>
                        </a:rPr>
                        <a:t> Feb </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dirty="0">
                          <a:effectLst/>
                        </a:rPr>
                        <a:t>Practice placement/observe start of the school year and assist class teacher</a:t>
                      </a:r>
                      <a:endParaRPr lang="nb-N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Practice placement/observe start of the school year and assist class teacher</a:t>
                      </a:r>
                      <a:endParaRPr lang="nb-NO" sz="1200">
                        <a:effectLst/>
                      </a:endParaRPr>
                    </a:p>
                    <a:p>
                      <a:pPr>
                        <a:lnSpc>
                          <a:spcPct val="107000"/>
                        </a:lnSpc>
                        <a:spcAft>
                          <a:spcPts val="0"/>
                        </a:spcAft>
                      </a:pPr>
                      <a:r>
                        <a:rPr lang="en-US" sz="1200">
                          <a:effectLst/>
                        </a:rPr>
                        <a:t> </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Practice placement/observe start of the school year and assist class teacher</a:t>
                      </a:r>
                      <a:endParaRPr lang="nb-NO" sz="1200">
                        <a:effectLst/>
                      </a:endParaRPr>
                    </a:p>
                    <a:p>
                      <a:pPr>
                        <a:lnSpc>
                          <a:spcPct val="107000"/>
                        </a:lnSpc>
                        <a:spcAft>
                          <a:spcPts val="0"/>
                        </a:spcAft>
                      </a:pPr>
                      <a:r>
                        <a:rPr lang="en-US" sz="1200">
                          <a:effectLst/>
                        </a:rPr>
                        <a:t>School visit/check-up/practicalities at Lourier and Steenberg by Cathy</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Studies</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gridSpan="2">
                  <a:txBody>
                    <a:bodyPr/>
                    <a:lstStyle/>
                    <a:p>
                      <a:pPr>
                        <a:lnSpc>
                          <a:spcPct val="107000"/>
                        </a:lnSpc>
                        <a:spcAft>
                          <a:spcPts val="0"/>
                        </a:spcAft>
                      </a:pPr>
                      <a:r>
                        <a:rPr lang="en-US" sz="1200" b="0">
                          <a:effectLst/>
                        </a:rPr>
                        <a:t>Studies </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hMerge="1">
                  <a:txBody>
                    <a:bodyPr/>
                    <a:lstStyle/>
                    <a:p>
                      <a:endParaRPr lang="nb-NO"/>
                    </a:p>
                  </a:txBody>
                  <a:tcPr/>
                </a:tc>
                <a:extLst>
                  <a:ext uri="{0D108BD9-81ED-4DB2-BD59-A6C34878D82A}">
                    <a16:rowId xmlns:a16="http://schemas.microsoft.com/office/drawing/2014/main" val="3938000692"/>
                  </a:ext>
                </a:extLst>
              </a:tr>
              <a:tr h="531975">
                <a:tc>
                  <a:txBody>
                    <a:bodyPr/>
                    <a:lstStyle/>
                    <a:p>
                      <a:pPr>
                        <a:lnSpc>
                          <a:spcPct val="107000"/>
                        </a:lnSpc>
                        <a:spcAft>
                          <a:spcPts val="0"/>
                        </a:spcAft>
                      </a:pPr>
                      <a:r>
                        <a:rPr lang="en-US" sz="1200" b="0">
                          <a:effectLst/>
                        </a:rPr>
                        <a:t>17</a:t>
                      </a:r>
                      <a:r>
                        <a:rPr lang="en-US" sz="1200" b="0" baseline="30000">
                          <a:effectLst/>
                        </a:rPr>
                        <a:t>th</a:t>
                      </a:r>
                      <a:r>
                        <a:rPr lang="en-US" sz="1200" b="0">
                          <a:effectLst/>
                        </a:rPr>
                        <a:t>-23</a:t>
                      </a:r>
                      <a:r>
                        <a:rPr lang="en-US" sz="1200" b="0" baseline="30000">
                          <a:effectLst/>
                        </a:rPr>
                        <a:t>th</a:t>
                      </a:r>
                      <a:r>
                        <a:rPr lang="en-US" sz="1200" b="0">
                          <a:effectLst/>
                        </a:rPr>
                        <a:t> Feb </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Practice </a:t>
                      </a:r>
                      <a:endParaRPr lang="nb-NO" sz="1200">
                        <a:effectLst/>
                      </a:endParaRPr>
                    </a:p>
                    <a:p>
                      <a:pPr>
                        <a:lnSpc>
                          <a:spcPct val="107000"/>
                        </a:lnSpc>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Practice </a:t>
                      </a:r>
                      <a:endParaRPr lang="nb-NO" sz="1200">
                        <a:effectLst/>
                      </a:endParaRPr>
                    </a:p>
                    <a:p>
                      <a:pPr>
                        <a:lnSpc>
                          <a:spcPct val="107000"/>
                        </a:lnSpc>
                        <a:spcAft>
                          <a:spcPts val="0"/>
                        </a:spcAft>
                      </a:pPr>
                      <a:r>
                        <a:rPr lang="en-US" sz="1200">
                          <a:effectLst/>
                        </a:rPr>
                        <a:t>Advisory visit by supervisor prof. Sam Govender at Steenberg and Lourier</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Practice </a:t>
                      </a:r>
                      <a:endParaRPr lang="nb-NO" sz="1200">
                        <a:effectLst/>
                      </a:endParaRPr>
                    </a:p>
                    <a:p>
                      <a:pPr>
                        <a:lnSpc>
                          <a:spcPct val="107000"/>
                        </a:lnSpc>
                        <a:spcAft>
                          <a:spcPts val="0"/>
                        </a:spcAft>
                      </a:pPr>
                      <a:r>
                        <a:rPr lang="en-US" sz="1200">
                          <a:effectLst/>
                        </a:rPr>
                        <a:t> </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Studies</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gridSpan="2">
                  <a:txBody>
                    <a:bodyPr/>
                    <a:lstStyle/>
                    <a:p>
                      <a:pPr>
                        <a:lnSpc>
                          <a:spcPct val="107000"/>
                        </a:lnSpc>
                        <a:spcAft>
                          <a:spcPts val="0"/>
                        </a:spcAft>
                      </a:pPr>
                      <a:r>
                        <a:rPr lang="en-US" sz="1200" b="0">
                          <a:effectLst/>
                        </a:rPr>
                        <a:t> Studies</a:t>
                      </a:r>
                      <a:endParaRPr lang="nb-NO" sz="1200" b="0">
                        <a:effectLst/>
                      </a:endParaRPr>
                    </a:p>
                    <a:p>
                      <a:pPr>
                        <a:lnSpc>
                          <a:spcPct val="107000"/>
                        </a:lnSpc>
                        <a:spcAft>
                          <a:spcPts val="0"/>
                        </a:spcAft>
                      </a:pPr>
                      <a:r>
                        <a:rPr lang="en-US" sz="1200" b="0">
                          <a:effectLst/>
                        </a:rPr>
                        <a:t> </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hMerge="1">
                  <a:txBody>
                    <a:bodyPr/>
                    <a:lstStyle/>
                    <a:p>
                      <a:endParaRPr lang="nb-NO"/>
                    </a:p>
                  </a:txBody>
                  <a:tcPr/>
                </a:tc>
                <a:extLst>
                  <a:ext uri="{0D108BD9-81ED-4DB2-BD59-A6C34878D82A}">
                    <a16:rowId xmlns:a16="http://schemas.microsoft.com/office/drawing/2014/main" val="162399686"/>
                  </a:ext>
                </a:extLst>
              </a:tr>
              <a:tr h="713446">
                <a:tc>
                  <a:txBody>
                    <a:bodyPr/>
                    <a:lstStyle/>
                    <a:p>
                      <a:pPr>
                        <a:lnSpc>
                          <a:spcPct val="107000"/>
                        </a:lnSpc>
                        <a:spcAft>
                          <a:spcPts val="0"/>
                        </a:spcAft>
                      </a:pPr>
                      <a:r>
                        <a:rPr lang="en-US" sz="1200" b="0">
                          <a:effectLst/>
                        </a:rPr>
                        <a:t>24</a:t>
                      </a:r>
                      <a:r>
                        <a:rPr lang="en-US" sz="1200" b="0" baseline="30000">
                          <a:effectLst/>
                        </a:rPr>
                        <a:t>th</a:t>
                      </a:r>
                      <a:r>
                        <a:rPr lang="en-US" sz="1200" b="0">
                          <a:effectLst/>
                        </a:rPr>
                        <a:t> -1</a:t>
                      </a:r>
                      <a:r>
                        <a:rPr lang="en-US" sz="1200" b="0" baseline="30000">
                          <a:effectLst/>
                        </a:rPr>
                        <a:t>st</a:t>
                      </a:r>
                      <a:r>
                        <a:rPr lang="en-US" sz="1200" b="0">
                          <a:effectLst/>
                        </a:rPr>
                        <a:t> Feb/March</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Practice</a:t>
                      </a:r>
                      <a:endParaRPr lang="nb-NO" sz="1200">
                        <a:effectLst/>
                      </a:endParaRPr>
                    </a:p>
                    <a:p>
                      <a:pPr>
                        <a:lnSpc>
                          <a:spcPct val="107000"/>
                        </a:lnSpc>
                        <a:spcAft>
                          <a:spcPts val="0"/>
                        </a:spcAft>
                      </a:pPr>
                      <a:r>
                        <a:rPr lang="en-US" sz="1200">
                          <a:effectLst/>
                        </a:rPr>
                        <a:t> </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dirty="0">
                          <a:effectLst/>
                        </a:rPr>
                        <a:t>Practice </a:t>
                      </a:r>
                      <a:br>
                        <a:rPr lang="en-US" sz="1200" dirty="0">
                          <a:effectLst/>
                        </a:rPr>
                      </a:br>
                      <a:endParaRPr lang="nb-N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Practice: </a:t>
                      </a:r>
                      <a:br>
                        <a:rPr lang="en-US" sz="1200">
                          <a:effectLst/>
                        </a:rPr>
                      </a:b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Studies</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gridSpan="2">
                  <a:txBody>
                    <a:bodyPr/>
                    <a:lstStyle/>
                    <a:p>
                      <a:pPr>
                        <a:lnSpc>
                          <a:spcPct val="107000"/>
                        </a:lnSpc>
                        <a:spcAft>
                          <a:spcPts val="0"/>
                        </a:spcAft>
                      </a:pPr>
                      <a:r>
                        <a:rPr lang="en-US" sz="1200" b="0">
                          <a:effectLst/>
                        </a:rPr>
                        <a:t>Studies</a:t>
                      </a:r>
                      <a:br>
                        <a:rPr lang="en-US" sz="1200" b="0">
                          <a:effectLst/>
                        </a:rPr>
                      </a:br>
                      <a:r>
                        <a:rPr lang="en-US" sz="1200" b="0">
                          <a:effectLst/>
                        </a:rPr>
                        <a:t>TWB session with Karen Collett at UWC.</a:t>
                      </a:r>
                      <a:endParaRPr lang="nb-NO" sz="1200" b="0">
                        <a:effectLst/>
                      </a:endParaRPr>
                    </a:p>
                    <a:p>
                      <a:pPr>
                        <a:lnSpc>
                          <a:spcPct val="107000"/>
                        </a:lnSpc>
                        <a:spcAft>
                          <a:spcPts val="0"/>
                        </a:spcAft>
                      </a:pPr>
                      <a:r>
                        <a:rPr lang="en-US" sz="1200" b="0">
                          <a:effectLst/>
                        </a:rPr>
                        <a:t> </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hMerge="1">
                  <a:txBody>
                    <a:bodyPr/>
                    <a:lstStyle/>
                    <a:p>
                      <a:endParaRPr lang="nb-NO"/>
                    </a:p>
                  </a:txBody>
                  <a:tcPr/>
                </a:tc>
                <a:extLst>
                  <a:ext uri="{0D108BD9-81ED-4DB2-BD59-A6C34878D82A}">
                    <a16:rowId xmlns:a16="http://schemas.microsoft.com/office/drawing/2014/main" val="3227099068"/>
                  </a:ext>
                </a:extLst>
              </a:tr>
              <a:tr h="651253">
                <a:tc>
                  <a:txBody>
                    <a:bodyPr/>
                    <a:lstStyle/>
                    <a:p>
                      <a:pPr>
                        <a:lnSpc>
                          <a:spcPct val="107000"/>
                        </a:lnSpc>
                        <a:spcAft>
                          <a:spcPts val="0"/>
                        </a:spcAft>
                      </a:pPr>
                      <a:r>
                        <a:rPr lang="en-US" sz="1200" b="0">
                          <a:effectLst/>
                        </a:rPr>
                        <a:t>2</a:t>
                      </a:r>
                      <a:r>
                        <a:rPr lang="en-US" sz="1200" b="0" baseline="30000">
                          <a:effectLst/>
                        </a:rPr>
                        <a:t>th</a:t>
                      </a:r>
                      <a:r>
                        <a:rPr lang="en-US" sz="1200" b="0">
                          <a:effectLst/>
                        </a:rPr>
                        <a:t>-8</a:t>
                      </a:r>
                      <a:r>
                        <a:rPr lang="en-US" sz="1200" b="0" baseline="30000">
                          <a:effectLst/>
                        </a:rPr>
                        <a:t>th</a:t>
                      </a:r>
                      <a:r>
                        <a:rPr lang="en-US" sz="1200" b="0">
                          <a:effectLst/>
                        </a:rPr>
                        <a:t> March</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dirty="0">
                          <a:effectLst/>
                        </a:rPr>
                        <a:t>Practice </a:t>
                      </a:r>
                      <a:endParaRPr lang="nb-N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dirty="0">
                          <a:effectLst/>
                        </a:rPr>
                        <a:t>Practice</a:t>
                      </a:r>
                      <a:endParaRPr lang="nb-NO" sz="1200" dirty="0">
                        <a:effectLst/>
                      </a:endParaRPr>
                    </a:p>
                    <a:p>
                      <a:pPr>
                        <a:lnSpc>
                          <a:spcPct val="107000"/>
                        </a:lnSpc>
                        <a:spcAft>
                          <a:spcPts val="0"/>
                        </a:spcAft>
                      </a:pPr>
                      <a:r>
                        <a:rPr lang="en-US" sz="1200" dirty="0">
                          <a:effectLst/>
                        </a:rPr>
                        <a:t>Observation by supervisor prof. Sam Govender at Steenberg</a:t>
                      </a:r>
                      <a:endParaRPr lang="nb-NO" sz="1200" dirty="0">
                        <a:effectLst/>
                      </a:endParaRPr>
                    </a:p>
                  </a:txBody>
                  <a:tcPr marL="25530" marR="25530" marT="0" marB="0"/>
                </a:tc>
                <a:tc>
                  <a:txBody>
                    <a:bodyPr/>
                    <a:lstStyle/>
                    <a:p>
                      <a:pPr>
                        <a:lnSpc>
                          <a:spcPct val="107000"/>
                        </a:lnSpc>
                        <a:spcAft>
                          <a:spcPts val="0"/>
                        </a:spcAft>
                      </a:pPr>
                      <a:r>
                        <a:rPr lang="en-US" sz="1200">
                          <a:effectLst/>
                        </a:rPr>
                        <a:t>Practice</a:t>
                      </a:r>
                      <a:endParaRPr lang="nb-NO" sz="1200">
                        <a:effectLst/>
                      </a:endParaRPr>
                    </a:p>
                    <a:p>
                      <a:pPr>
                        <a:lnSpc>
                          <a:spcPct val="107000"/>
                        </a:lnSpc>
                        <a:spcAft>
                          <a:spcPts val="0"/>
                        </a:spcAft>
                      </a:pPr>
                      <a:r>
                        <a:rPr lang="en-US" sz="1200">
                          <a:effectLst/>
                        </a:rPr>
                        <a:t>Observation by supervisor prof. Sam Govender at Lourier</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Studies</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gridSpan="2">
                  <a:txBody>
                    <a:bodyPr/>
                    <a:lstStyle/>
                    <a:p>
                      <a:pPr>
                        <a:lnSpc>
                          <a:spcPct val="107000"/>
                        </a:lnSpc>
                        <a:spcAft>
                          <a:spcPts val="0"/>
                        </a:spcAft>
                      </a:pPr>
                      <a:r>
                        <a:rPr lang="en-US" sz="1200" b="0">
                          <a:effectLst/>
                        </a:rPr>
                        <a:t>Studies</a:t>
                      </a:r>
                      <a:endParaRPr lang="nb-NO" sz="1200" b="0">
                        <a:effectLst/>
                      </a:endParaRPr>
                    </a:p>
                    <a:p>
                      <a:pPr>
                        <a:lnSpc>
                          <a:spcPct val="107000"/>
                        </a:lnSpc>
                        <a:spcAft>
                          <a:spcPts val="0"/>
                        </a:spcAft>
                      </a:pPr>
                      <a:r>
                        <a:rPr lang="en-US" sz="1200" b="0">
                          <a:effectLst/>
                        </a:rPr>
                        <a:t> </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hMerge="1">
                  <a:txBody>
                    <a:bodyPr/>
                    <a:lstStyle/>
                    <a:p>
                      <a:endParaRPr lang="nb-NO"/>
                    </a:p>
                  </a:txBody>
                  <a:tcPr/>
                </a:tc>
                <a:extLst>
                  <a:ext uri="{0D108BD9-81ED-4DB2-BD59-A6C34878D82A}">
                    <a16:rowId xmlns:a16="http://schemas.microsoft.com/office/drawing/2014/main" val="691106831"/>
                  </a:ext>
                </a:extLst>
              </a:tr>
              <a:tr h="276333">
                <a:tc>
                  <a:txBody>
                    <a:bodyPr/>
                    <a:lstStyle/>
                    <a:p>
                      <a:pPr>
                        <a:lnSpc>
                          <a:spcPct val="107000"/>
                        </a:lnSpc>
                        <a:spcAft>
                          <a:spcPts val="0"/>
                        </a:spcAft>
                      </a:pPr>
                      <a:r>
                        <a:rPr lang="en-US" sz="1200" b="0" dirty="0">
                          <a:effectLst/>
                        </a:rPr>
                        <a:t>9</a:t>
                      </a:r>
                      <a:r>
                        <a:rPr lang="en-US" sz="1200" b="0" baseline="30000" dirty="0">
                          <a:effectLst/>
                        </a:rPr>
                        <a:t>th</a:t>
                      </a:r>
                      <a:r>
                        <a:rPr lang="en-US" sz="1200" b="0" dirty="0">
                          <a:effectLst/>
                        </a:rPr>
                        <a:t>-15</a:t>
                      </a:r>
                      <a:r>
                        <a:rPr lang="en-US" sz="1200" b="0" baseline="30000" dirty="0">
                          <a:effectLst/>
                        </a:rPr>
                        <a:t>th</a:t>
                      </a:r>
                      <a:r>
                        <a:rPr lang="nb-NO" sz="1200" b="0" baseline="30000" dirty="0">
                          <a:effectLst/>
                        </a:rPr>
                        <a:t> </a:t>
                      </a:r>
                      <a:r>
                        <a:rPr lang="en-US" sz="1200" b="0" dirty="0">
                          <a:effectLst/>
                        </a:rPr>
                        <a:t>March</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Practice</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dirty="0">
                          <a:effectLst/>
                        </a:rPr>
                        <a:t>Practice</a:t>
                      </a:r>
                      <a:endParaRPr lang="nb-N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Practice</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Studies</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gridSpan="2">
                  <a:txBody>
                    <a:bodyPr/>
                    <a:lstStyle/>
                    <a:p>
                      <a:pPr>
                        <a:lnSpc>
                          <a:spcPct val="107000"/>
                        </a:lnSpc>
                        <a:spcAft>
                          <a:spcPts val="0"/>
                        </a:spcAft>
                      </a:pPr>
                      <a:r>
                        <a:rPr lang="en-US" sz="1200" b="0">
                          <a:effectLst/>
                        </a:rPr>
                        <a:t>Studies</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hMerge="1">
                  <a:txBody>
                    <a:bodyPr/>
                    <a:lstStyle/>
                    <a:p>
                      <a:endParaRPr lang="nb-NO"/>
                    </a:p>
                  </a:txBody>
                  <a:tcPr/>
                </a:tc>
                <a:extLst>
                  <a:ext uri="{0D108BD9-81ED-4DB2-BD59-A6C34878D82A}">
                    <a16:rowId xmlns:a16="http://schemas.microsoft.com/office/drawing/2014/main" val="507219518"/>
                  </a:ext>
                </a:extLst>
              </a:tr>
              <a:tr h="403958">
                <a:tc>
                  <a:txBody>
                    <a:bodyPr/>
                    <a:lstStyle/>
                    <a:p>
                      <a:pPr>
                        <a:lnSpc>
                          <a:spcPct val="107000"/>
                        </a:lnSpc>
                        <a:spcAft>
                          <a:spcPts val="0"/>
                        </a:spcAft>
                      </a:pPr>
                      <a:r>
                        <a:rPr lang="en-US" sz="1200" b="0" dirty="0">
                          <a:effectLst/>
                        </a:rPr>
                        <a:t>16</a:t>
                      </a:r>
                      <a:r>
                        <a:rPr lang="en-US" sz="1200" b="0" baseline="30000" dirty="0">
                          <a:effectLst/>
                        </a:rPr>
                        <a:t>th</a:t>
                      </a:r>
                      <a:r>
                        <a:rPr lang="en-US" sz="1200" b="0" dirty="0">
                          <a:effectLst/>
                        </a:rPr>
                        <a:t>-22</a:t>
                      </a:r>
                      <a:r>
                        <a:rPr lang="en-US" sz="1200" b="0" baseline="30000" dirty="0">
                          <a:effectLst/>
                        </a:rPr>
                        <a:t>nd </a:t>
                      </a:r>
                      <a:r>
                        <a:rPr lang="nb-NO" sz="1200" b="0" baseline="30000" dirty="0">
                          <a:effectLst/>
                        </a:rPr>
                        <a:t> </a:t>
                      </a:r>
                      <a:r>
                        <a:rPr lang="en-US" sz="1200" b="0" dirty="0">
                          <a:effectLst/>
                        </a:rPr>
                        <a:t>March</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Studies</a:t>
                      </a:r>
                      <a:endParaRPr lang="nb-NO" sz="1200">
                        <a:effectLst/>
                      </a:endParaRPr>
                    </a:p>
                    <a:p>
                      <a:pPr>
                        <a:lnSpc>
                          <a:spcPct val="107000"/>
                        </a:lnSpc>
                        <a:spcAft>
                          <a:spcPts val="0"/>
                        </a:spcAft>
                      </a:pPr>
                      <a:r>
                        <a:rPr lang="en-US" sz="1200">
                          <a:effectLst/>
                        </a:rPr>
                        <a:t>La Provence Vineyards B&amp;B</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Studies</a:t>
                      </a:r>
                      <a:endParaRPr lang="nb-NO" sz="1200">
                        <a:effectLst/>
                      </a:endParaRPr>
                    </a:p>
                    <a:p>
                      <a:pPr>
                        <a:lnSpc>
                          <a:spcPct val="107000"/>
                        </a:lnSpc>
                        <a:spcAft>
                          <a:spcPts val="0"/>
                        </a:spcAft>
                      </a:pPr>
                      <a:r>
                        <a:rPr lang="en-US" sz="1200">
                          <a:effectLst/>
                        </a:rPr>
                        <a:t>La Provence Vineyards B&amp;B</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Studies</a:t>
                      </a:r>
                      <a:endParaRPr lang="nb-NO" sz="1200">
                        <a:effectLst/>
                      </a:endParaRPr>
                    </a:p>
                    <a:p>
                      <a:pPr>
                        <a:lnSpc>
                          <a:spcPct val="107000"/>
                        </a:lnSpc>
                        <a:spcAft>
                          <a:spcPts val="0"/>
                        </a:spcAft>
                      </a:pPr>
                      <a:r>
                        <a:rPr lang="en-US" sz="1200">
                          <a:effectLst/>
                        </a:rPr>
                        <a:t>La Provence Vineyards B&amp;B</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Studies</a:t>
                      </a:r>
                      <a:endParaRPr lang="nb-NO" sz="1200">
                        <a:effectLst/>
                      </a:endParaRPr>
                    </a:p>
                    <a:p>
                      <a:pPr>
                        <a:lnSpc>
                          <a:spcPct val="107000"/>
                        </a:lnSpc>
                        <a:spcAft>
                          <a:spcPts val="0"/>
                        </a:spcAft>
                      </a:pPr>
                      <a:r>
                        <a:rPr lang="en-US" sz="1200">
                          <a:effectLst/>
                        </a:rPr>
                        <a:t>La Provence Vineyards B&amp;B</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gridSpan="2">
                  <a:txBody>
                    <a:bodyPr/>
                    <a:lstStyle/>
                    <a:p>
                      <a:pPr>
                        <a:lnSpc>
                          <a:spcPct val="107000"/>
                        </a:lnSpc>
                        <a:spcAft>
                          <a:spcPts val="0"/>
                        </a:spcAft>
                      </a:pPr>
                      <a:r>
                        <a:rPr lang="en-US" sz="1200" b="0">
                          <a:effectLst/>
                        </a:rPr>
                        <a:t>Studies</a:t>
                      </a:r>
                      <a:endParaRPr lang="nb-NO" sz="1200" b="0">
                        <a:effectLst/>
                      </a:endParaRPr>
                    </a:p>
                    <a:p>
                      <a:pPr>
                        <a:lnSpc>
                          <a:spcPct val="107000"/>
                        </a:lnSpc>
                        <a:spcAft>
                          <a:spcPts val="0"/>
                        </a:spcAft>
                      </a:pPr>
                      <a:r>
                        <a:rPr lang="en-US" sz="1200" b="0">
                          <a:effectLst/>
                        </a:rPr>
                        <a:t>La Provence Vineyards B&amp;B</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hMerge="1">
                  <a:txBody>
                    <a:bodyPr/>
                    <a:lstStyle/>
                    <a:p>
                      <a:endParaRPr lang="nb-NO"/>
                    </a:p>
                  </a:txBody>
                  <a:tcPr/>
                </a:tc>
                <a:extLst>
                  <a:ext uri="{0D108BD9-81ED-4DB2-BD59-A6C34878D82A}">
                    <a16:rowId xmlns:a16="http://schemas.microsoft.com/office/drawing/2014/main" val="3291509295"/>
                  </a:ext>
                </a:extLst>
              </a:tr>
              <a:tr h="531975">
                <a:tc>
                  <a:txBody>
                    <a:bodyPr/>
                    <a:lstStyle/>
                    <a:p>
                      <a:pPr>
                        <a:lnSpc>
                          <a:spcPct val="107000"/>
                        </a:lnSpc>
                        <a:spcAft>
                          <a:spcPts val="0"/>
                        </a:spcAft>
                      </a:pPr>
                      <a:r>
                        <a:rPr lang="en-US" sz="1200" b="0" dirty="0">
                          <a:effectLst/>
                        </a:rPr>
                        <a:t>23</a:t>
                      </a:r>
                      <a:r>
                        <a:rPr lang="en-US" sz="1200" b="0" baseline="30000" dirty="0">
                          <a:effectLst/>
                        </a:rPr>
                        <a:t>th</a:t>
                      </a:r>
                      <a:r>
                        <a:rPr lang="en-US" sz="1200" b="0" dirty="0">
                          <a:effectLst/>
                        </a:rPr>
                        <a:t>-29</a:t>
                      </a:r>
                      <a:r>
                        <a:rPr lang="en-US" sz="1200" b="0" baseline="30000" dirty="0">
                          <a:effectLst/>
                        </a:rPr>
                        <a:t>nd</a:t>
                      </a:r>
                      <a:r>
                        <a:rPr lang="nb-NO" sz="1200" b="0" baseline="30000" dirty="0">
                          <a:effectLst/>
                        </a:rPr>
                        <a:t> </a:t>
                      </a:r>
                      <a:r>
                        <a:rPr lang="en-US" sz="1200" b="0" dirty="0">
                          <a:effectLst/>
                        </a:rPr>
                        <a:t>March </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OsloMet </a:t>
                      </a:r>
                      <a:endParaRPr lang="nb-NO" sz="1200">
                        <a:effectLst/>
                      </a:endParaRPr>
                    </a:p>
                    <a:p>
                      <a:pPr>
                        <a:lnSpc>
                          <a:spcPct val="107000"/>
                        </a:lnSpc>
                        <a:spcAft>
                          <a:spcPts val="0"/>
                        </a:spcAft>
                      </a:pPr>
                      <a:r>
                        <a:rPr lang="en-US" sz="1200">
                          <a:effectLst/>
                        </a:rPr>
                        <a:t>Student workshop</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OsloMet visit</a:t>
                      </a:r>
                      <a:endParaRPr lang="nb-NO" sz="1200">
                        <a:effectLst/>
                      </a:endParaRPr>
                    </a:p>
                    <a:p>
                      <a:pPr>
                        <a:lnSpc>
                          <a:spcPct val="107000"/>
                        </a:lnSpc>
                        <a:spcAft>
                          <a:spcPts val="0"/>
                        </a:spcAft>
                      </a:pPr>
                      <a:r>
                        <a:rPr lang="en-US" sz="1200">
                          <a:effectLst/>
                        </a:rPr>
                        <a:t>Practice Steenberg</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dirty="0">
                          <a:effectLst/>
                        </a:rPr>
                        <a:t>OsloMet visit </a:t>
                      </a:r>
                      <a:endParaRPr lang="nb-NO" sz="1200" dirty="0">
                        <a:effectLst/>
                      </a:endParaRPr>
                    </a:p>
                    <a:p>
                      <a:pPr>
                        <a:lnSpc>
                          <a:spcPct val="107000"/>
                        </a:lnSpc>
                        <a:spcAft>
                          <a:spcPts val="0"/>
                        </a:spcAft>
                      </a:pPr>
                      <a:r>
                        <a:rPr lang="en-US" sz="1200" dirty="0">
                          <a:effectLst/>
                        </a:rPr>
                        <a:t>Practice </a:t>
                      </a:r>
                      <a:r>
                        <a:rPr lang="en-US" sz="1200" dirty="0" err="1">
                          <a:effectLst/>
                        </a:rPr>
                        <a:t>Lourier</a:t>
                      </a:r>
                      <a:endParaRPr lang="nb-NO" sz="1200" dirty="0">
                        <a:effectLst/>
                      </a:endParaRPr>
                    </a:p>
                    <a:p>
                      <a:pPr>
                        <a:lnSpc>
                          <a:spcPct val="107000"/>
                        </a:lnSpc>
                        <a:spcAft>
                          <a:spcPts val="0"/>
                        </a:spcAft>
                      </a:pPr>
                      <a:r>
                        <a:rPr lang="en-US" sz="1200" dirty="0">
                          <a:effectLst/>
                        </a:rPr>
                        <a:t> </a:t>
                      </a:r>
                      <a:endParaRPr lang="nb-N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OsloMet student workshop </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gridSpan="2">
                  <a:txBody>
                    <a:bodyPr/>
                    <a:lstStyle/>
                    <a:p>
                      <a:pPr>
                        <a:lnSpc>
                          <a:spcPct val="107000"/>
                        </a:lnSpc>
                        <a:spcAft>
                          <a:spcPts val="0"/>
                        </a:spcAft>
                      </a:pPr>
                      <a:r>
                        <a:rPr lang="en-US" sz="1200" b="0" dirty="0">
                          <a:effectLst/>
                        </a:rPr>
                        <a:t>OsloMet workshop for teachers and students?</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hMerge="1">
                  <a:txBody>
                    <a:bodyPr/>
                    <a:lstStyle/>
                    <a:p>
                      <a:endParaRPr lang="nb-NO"/>
                    </a:p>
                  </a:txBody>
                  <a:tcPr/>
                </a:tc>
                <a:extLst>
                  <a:ext uri="{0D108BD9-81ED-4DB2-BD59-A6C34878D82A}">
                    <a16:rowId xmlns:a16="http://schemas.microsoft.com/office/drawing/2014/main" val="860772571"/>
                  </a:ext>
                </a:extLst>
              </a:tr>
              <a:tr h="403958">
                <a:tc>
                  <a:txBody>
                    <a:bodyPr/>
                    <a:lstStyle/>
                    <a:p>
                      <a:pPr>
                        <a:lnSpc>
                          <a:spcPct val="107000"/>
                        </a:lnSpc>
                        <a:spcAft>
                          <a:spcPts val="0"/>
                        </a:spcAft>
                      </a:pPr>
                      <a:r>
                        <a:rPr lang="en-US" sz="1200" b="0" dirty="0">
                          <a:effectLst/>
                        </a:rPr>
                        <a:t>30</a:t>
                      </a:r>
                      <a:r>
                        <a:rPr lang="en-US" sz="1200" b="0" baseline="30000" dirty="0">
                          <a:effectLst/>
                        </a:rPr>
                        <a:t>th</a:t>
                      </a:r>
                      <a:r>
                        <a:rPr lang="en-US" sz="1200" b="0" dirty="0">
                          <a:effectLst/>
                        </a:rPr>
                        <a:t>-5</a:t>
                      </a:r>
                      <a:r>
                        <a:rPr lang="en-US" sz="1200" b="0" baseline="30000" dirty="0">
                          <a:effectLst/>
                        </a:rPr>
                        <a:t>th</a:t>
                      </a:r>
                      <a:r>
                        <a:rPr lang="en-US" sz="1200" b="0" dirty="0">
                          <a:effectLst/>
                        </a:rPr>
                        <a:t>  </a:t>
                      </a:r>
                      <a:r>
                        <a:rPr lang="nb-NO" sz="1200" b="0" dirty="0">
                          <a:effectLst/>
                        </a:rPr>
                        <a:t> </a:t>
                      </a:r>
                      <a:r>
                        <a:rPr lang="en-US" sz="1200" b="0" dirty="0">
                          <a:effectLst/>
                        </a:rPr>
                        <a:t>March/Apr.</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Day at own disposal/study day</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Day at own disposal/study day</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Day at own disposal/study day</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Day at own disposal/study day</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gridSpan="2">
                  <a:txBody>
                    <a:bodyPr/>
                    <a:lstStyle/>
                    <a:p>
                      <a:pPr>
                        <a:lnSpc>
                          <a:spcPct val="107000"/>
                        </a:lnSpc>
                        <a:spcAft>
                          <a:spcPts val="0"/>
                        </a:spcAft>
                      </a:pPr>
                      <a:r>
                        <a:rPr lang="en-US" sz="1200" b="0">
                          <a:effectLst/>
                        </a:rPr>
                        <a:t> Day at own disposal/study day</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hMerge="1">
                  <a:txBody>
                    <a:bodyPr/>
                    <a:lstStyle/>
                    <a:p>
                      <a:endParaRPr lang="nb-NO"/>
                    </a:p>
                  </a:txBody>
                  <a:tcPr/>
                </a:tc>
                <a:extLst>
                  <a:ext uri="{0D108BD9-81ED-4DB2-BD59-A6C34878D82A}">
                    <a16:rowId xmlns:a16="http://schemas.microsoft.com/office/drawing/2014/main" val="2999024651"/>
                  </a:ext>
                </a:extLst>
              </a:tr>
              <a:tr h="400478">
                <a:tc>
                  <a:txBody>
                    <a:bodyPr/>
                    <a:lstStyle/>
                    <a:p>
                      <a:pPr>
                        <a:lnSpc>
                          <a:spcPct val="107000"/>
                        </a:lnSpc>
                        <a:spcAft>
                          <a:spcPts val="0"/>
                        </a:spcAft>
                      </a:pPr>
                      <a:r>
                        <a:rPr lang="en-US" sz="1200" b="0" dirty="0">
                          <a:effectLst/>
                        </a:rPr>
                        <a:t>6</a:t>
                      </a:r>
                      <a:r>
                        <a:rPr lang="en-US" sz="1200" b="0" baseline="30000" dirty="0">
                          <a:effectLst/>
                        </a:rPr>
                        <a:t>th</a:t>
                      </a:r>
                      <a:r>
                        <a:rPr lang="en-US" sz="1200" b="0" dirty="0">
                          <a:effectLst/>
                        </a:rPr>
                        <a:t>-12</a:t>
                      </a:r>
                      <a:r>
                        <a:rPr lang="en-US" sz="1200" b="0" baseline="30000" dirty="0">
                          <a:effectLst/>
                        </a:rPr>
                        <a:t>th </a:t>
                      </a:r>
                      <a:r>
                        <a:rPr lang="en-US" sz="1200" b="0" dirty="0">
                          <a:effectLst/>
                        </a:rPr>
                        <a:t>April</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Day at own disposal/study day</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Day at own disposal/study day</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Day at own disposal/study day</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Day at own disposal/study day</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gridSpan="2">
                  <a:txBody>
                    <a:bodyPr/>
                    <a:lstStyle/>
                    <a:p>
                      <a:pPr>
                        <a:lnSpc>
                          <a:spcPct val="107000"/>
                        </a:lnSpc>
                        <a:spcAft>
                          <a:spcPts val="0"/>
                        </a:spcAft>
                      </a:pPr>
                      <a:r>
                        <a:rPr lang="en-US" sz="1200" b="0" dirty="0">
                          <a:effectLst/>
                        </a:rPr>
                        <a:t>Day at own disposal/study day</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hMerge="1">
                  <a:txBody>
                    <a:bodyPr/>
                    <a:lstStyle/>
                    <a:p>
                      <a:endParaRPr lang="nb-NO"/>
                    </a:p>
                  </a:txBody>
                  <a:tcPr/>
                </a:tc>
                <a:extLst>
                  <a:ext uri="{0D108BD9-81ED-4DB2-BD59-A6C34878D82A}">
                    <a16:rowId xmlns:a16="http://schemas.microsoft.com/office/drawing/2014/main" val="1024028216"/>
                  </a:ext>
                </a:extLst>
              </a:tr>
              <a:tr h="540867">
                <a:tc>
                  <a:txBody>
                    <a:bodyPr/>
                    <a:lstStyle/>
                    <a:p>
                      <a:pPr>
                        <a:lnSpc>
                          <a:spcPct val="107000"/>
                        </a:lnSpc>
                        <a:spcAft>
                          <a:spcPts val="0"/>
                        </a:spcAft>
                      </a:pPr>
                      <a:r>
                        <a:rPr lang="en-US" sz="1200" b="0" dirty="0">
                          <a:effectLst/>
                        </a:rPr>
                        <a:t>13</a:t>
                      </a:r>
                      <a:r>
                        <a:rPr lang="en-US" sz="1200" b="0" baseline="30000" dirty="0">
                          <a:effectLst/>
                        </a:rPr>
                        <a:t>th</a:t>
                      </a:r>
                      <a:r>
                        <a:rPr lang="en-US" sz="1200" b="0" dirty="0">
                          <a:effectLst/>
                        </a:rPr>
                        <a:t>-19</a:t>
                      </a:r>
                      <a:r>
                        <a:rPr lang="en-US" sz="1200" b="0" baseline="30000" dirty="0">
                          <a:effectLst/>
                        </a:rPr>
                        <a:t>th</a:t>
                      </a:r>
                      <a:r>
                        <a:rPr lang="en-US" sz="1200" b="0" dirty="0">
                          <a:effectLst/>
                        </a:rPr>
                        <a:t> April</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Practice </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Practice </a:t>
                      </a:r>
                      <a:endParaRPr lang="nb-NO" sz="1200">
                        <a:effectLst/>
                      </a:endParaRPr>
                    </a:p>
                    <a:p>
                      <a:pPr>
                        <a:lnSpc>
                          <a:spcPct val="107000"/>
                        </a:lnSpc>
                        <a:spcAft>
                          <a:spcPts val="0"/>
                        </a:spcAft>
                      </a:pPr>
                      <a:r>
                        <a:rPr lang="en-US" sz="1200">
                          <a:effectLst/>
                        </a:rPr>
                        <a:t> </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a:effectLst/>
                        </a:rPr>
                        <a:t>Practice </a:t>
                      </a:r>
                      <a:endParaRPr lang="nb-NO" sz="1200">
                        <a:effectLst/>
                      </a:endParaRPr>
                    </a:p>
                    <a:p>
                      <a:pPr>
                        <a:lnSpc>
                          <a:spcPct val="107000"/>
                        </a:lnSpc>
                        <a:spcAft>
                          <a:spcPts val="0"/>
                        </a:spcAft>
                      </a:pPr>
                      <a:r>
                        <a:rPr lang="en-US" sz="1200">
                          <a:effectLst/>
                        </a:rPr>
                        <a:t> </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gridSpan="2">
                  <a:txBody>
                    <a:bodyPr/>
                    <a:lstStyle/>
                    <a:p>
                      <a:pPr>
                        <a:lnSpc>
                          <a:spcPct val="107000"/>
                        </a:lnSpc>
                        <a:spcAft>
                          <a:spcPts val="0"/>
                        </a:spcAft>
                      </a:pPr>
                      <a:r>
                        <a:rPr lang="en-US" sz="1200" dirty="0">
                          <a:effectLst/>
                        </a:rPr>
                        <a:t>Studies</a:t>
                      </a:r>
                      <a:endParaRPr lang="nb-NO" sz="1200" dirty="0">
                        <a:effectLst/>
                      </a:endParaRPr>
                    </a:p>
                    <a:p>
                      <a:pPr>
                        <a:lnSpc>
                          <a:spcPct val="107000"/>
                        </a:lnSpc>
                        <a:spcAft>
                          <a:spcPts val="0"/>
                        </a:spcAft>
                      </a:pPr>
                      <a:r>
                        <a:rPr lang="en-US" sz="1200" dirty="0">
                          <a:effectLst/>
                        </a:rPr>
                        <a:t>TWB session with Karen Collett at UWC.</a:t>
                      </a:r>
                      <a:endParaRPr lang="nb-N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hMerge="1">
                  <a:txBody>
                    <a:bodyPr/>
                    <a:lstStyle/>
                    <a:p>
                      <a:endParaRPr lang="nb-NO"/>
                    </a:p>
                  </a:txBody>
                  <a:tcPr/>
                </a:tc>
                <a:tc>
                  <a:txBody>
                    <a:bodyPr/>
                    <a:lstStyle/>
                    <a:p>
                      <a:pPr>
                        <a:lnSpc>
                          <a:spcPct val="107000"/>
                        </a:lnSpc>
                        <a:spcAft>
                          <a:spcPts val="0"/>
                        </a:spcAft>
                      </a:pPr>
                      <a:r>
                        <a:rPr lang="en-US" sz="1200" b="0">
                          <a:effectLst/>
                        </a:rPr>
                        <a:t>Studies</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extLst>
                  <a:ext uri="{0D108BD9-81ED-4DB2-BD59-A6C34878D82A}">
                    <a16:rowId xmlns:a16="http://schemas.microsoft.com/office/drawing/2014/main" val="1678765214"/>
                  </a:ext>
                </a:extLst>
              </a:tr>
              <a:tr h="713446">
                <a:tc>
                  <a:txBody>
                    <a:bodyPr/>
                    <a:lstStyle/>
                    <a:p>
                      <a:pPr>
                        <a:lnSpc>
                          <a:spcPct val="107000"/>
                        </a:lnSpc>
                        <a:spcAft>
                          <a:spcPts val="0"/>
                        </a:spcAft>
                      </a:pPr>
                      <a:r>
                        <a:rPr lang="en-US" sz="1200" b="0" dirty="0">
                          <a:effectLst/>
                        </a:rPr>
                        <a:t>20</a:t>
                      </a:r>
                      <a:r>
                        <a:rPr lang="en-US" sz="1200" b="0" baseline="30000" dirty="0">
                          <a:effectLst/>
                        </a:rPr>
                        <a:t>th</a:t>
                      </a:r>
                      <a:r>
                        <a:rPr lang="en-US" sz="1200" b="0" dirty="0">
                          <a:effectLst/>
                        </a:rPr>
                        <a:t>- 26</a:t>
                      </a:r>
                      <a:r>
                        <a:rPr lang="en-US" sz="1200" b="0" baseline="30000" dirty="0">
                          <a:effectLst/>
                        </a:rPr>
                        <a:t>th</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b="0">
                          <a:effectLst/>
                        </a:rPr>
                        <a:t>Practice </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b="0" dirty="0">
                          <a:effectLst/>
                        </a:rPr>
                        <a:t>Practice </a:t>
                      </a:r>
                      <a:br>
                        <a:rPr lang="en-US" sz="1200" b="0" dirty="0">
                          <a:effectLst/>
                        </a:rPr>
                      </a:br>
                      <a:r>
                        <a:rPr lang="en-US" sz="1200" b="0" dirty="0">
                          <a:effectLst/>
                        </a:rPr>
                        <a:t>Observation by supervisor prof. Sam Govender at Steenberg</a:t>
                      </a:r>
                      <a:endParaRPr lang="nb-NO" sz="1200" b="0" dirty="0">
                        <a:effectLst/>
                      </a:endParaRPr>
                    </a:p>
                    <a:p>
                      <a:pPr>
                        <a:lnSpc>
                          <a:spcPct val="107000"/>
                        </a:lnSpc>
                        <a:spcAft>
                          <a:spcPts val="0"/>
                        </a:spcAft>
                      </a:pPr>
                      <a:r>
                        <a:rPr lang="en-US" sz="1200" b="0" dirty="0">
                          <a:effectLst/>
                        </a:rPr>
                        <a:t> </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b="0">
                          <a:effectLst/>
                        </a:rPr>
                        <a:t>Practice </a:t>
                      </a:r>
                      <a:br>
                        <a:rPr lang="en-US" sz="1200" b="0">
                          <a:effectLst/>
                        </a:rPr>
                      </a:br>
                      <a:r>
                        <a:rPr lang="en-US" sz="1200" b="0">
                          <a:effectLst/>
                        </a:rPr>
                        <a:t>Observation by supervisor prof. Sam Govender at Steenberg</a:t>
                      </a:r>
                      <a:endParaRPr lang="nb-NO" sz="1200" b="0">
                        <a:effectLst/>
                      </a:endParaRPr>
                    </a:p>
                    <a:p>
                      <a:pPr>
                        <a:lnSpc>
                          <a:spcPct val="107000"/>
                        </a:lnSpc>
                        <a:spcAft>
                          <a:spcPts val="0"/>
                        </a:spcAft>
                      </a:pPr>
                      <a:r>
                        <a:rPr lang="en-US" sz="1200" b="0">
                          <a:effectLst/>
                        </a:rPr>
                        <a:t> </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gridSpan="2">
                  <a:txBody>
                    <a:bodyPr/>
                    <a:lstStyle/>
                    <a:p>
                      <a:pPr>
                        <a:lnSpc>
                          <a:spcPct val="107000"/>
                        </a:lnSpc>
                        <a:spcAft>
                          <a:spcPts val="0"/>
                        </a:spcAft>
                      </a:pPr>
                      <a:r>
                        <a:rPr lang="en-US" sz="1200">
                          <a:effectLst/>
                        </a:rPr>
                        <a:t>Studies</a:t>
                      </a:r>
                      <a:endParaRPr lang="nb-N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hMerge="1">
                  <a:txBody>
                    <a:bodyPr/>
                    <a:lstStyle/>
                    <a:p>
                      <a:endParaRPr lang="nb-NO"/>
                    </a:p>
                  </a:txBody>
                  <a:tcPr/>
                </a:tc>
                <a:tc>
                  <a:txBody>
                    <a:bodyPr/>
                    <a:lstStyle/>
                    <a:p>
                      <a:pPr>
                        <a:lnSpc>
                          <a:spcPct val="107000"/>
                        </a:lnSpc>
                        <a:spcAft>
                          <a:spcPts val="0"/>
                        </a:spcAft>
                      </a:pPr>
                      <a:r>
                        <a:rPr lang="en-US" sz="1200" b="0" dirty="0">
                          <a:effectLst/>
                        </a:rPr>
                        <a:t>Studies</a:t>
                      </a:r>
                      <a:endParaRPr lang="nb-NO" sz="1200" b="0" dirty="0">
                        <a:effectLst/>
                      </a:endParaRPr>
                    </a:p>
                    <a:p>
                      <a:pPr>
                        <a:lnSpc>
                          <a:spcPct val="107000"/>
                        </a:lnSpc>
                        <a:spcAft>
                          <a:spcPts val="0"/>
                        </a:spcAft>
                      </a:pPr>
                      <a:r>
                        <a:rPr lang="en-US" sz="1200" b="0" dirty="0">
                          <a:effectLst/>
                        </a:rPr>
                        <a:t>TWB session with Karen Collett at UWC.</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extLst>
                  <a:ext uri="{0D108BD9-81ED-4DB2-BD59-A6C34878D82A}">
                    <a16:rowId xmlns:a16="http://schemas.microsoft.com/office/drawing/2014/main" val="680802013"/>
                  </a:ext>
                </a:extLst>
              </a:tr>
              <a:tr h="267049">
                <a:tc>
                  <a:txBody>
                    <a:bodyPr/>
                    <a:lstStyle/>
                    <a:p>
                      <a:pPr>
                        <a:lnSpc>
                          <a:spcPct val="107000"/>
                        </a:lnSpc>
                        <a:spcAft>
                          <a:spcPts val="0"/>
                        </a:spcAft>
                      </a:pPr>
                      <a:r>
                        <a:rPr lang="en-US" sz="1200" b="0">
                          <a:effectLst/>
                        </a:rPr>
                        <a:t>27</a:t>
                      </a:r>
                      <a:r>
                        <a:rPr lang="en-US" sz="1200" b="0" baseline="30000">
                          <a:effectLst/>
                        </a:rPr>
                        <a:t> th</a:t>
                      </a:r>
                      <a:r>
                        <a:rPr lang="en-US" sz="1200" b="0">
                          <a:effectLst/>
                        </a:rPr>
                        <a:t>-3</a:t>
                      </a:r>
                      <a:r>
                        <a:rPr lang="en-US" sz="1200" b="0" baseline="30000">
                          <a:effectLst/>
                        </a:rPr>
                        <a:t>rd</a:t>
                      </a:r>
                      <a:r>
                        <a:rPr lang="en-US" sz="1200" b="0">
                          <a:effectLst/>
                        </a:rPr>
                        <a:t> April/May </a:t>
                      </a:r>
                      <a:endParaRPr lang="nb-NO"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b="0" dirty="0">
                          <a:effectLst/>
                        </a:rPr>
                        <a:t>Practice</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b="0" dirty="0">
                          <a:effectLst/>
                        </a:rPr>
                        <a:t>Practice</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a:txBody>
                    <a:bodyPr/>
                    <a:lstStyle/>
                    <a:p>
                      <a:pPr>
                        <a:lnSpc>
                          <a:spcPct val="107000"/>
                        </a:lnSpc>
                        <a:spcAft>
                          <a:spcPts val="0"/>
                        </a:spcAft>
                      </a:pPr>
                      <a:r>
                        <a:rPr lang="en-US" sz="1200" b="0" dirty="0">
                          <a:effectLst/>
                        </a:rPr>
                        <a:t>Practice</a:t>
                      </a:r>
                      <a:endParaRPr lang="nb-NO"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gridSpan="2">
                  <a:txBody>
                    <a:bodyPr/>
                    <a:lstStyle/>
                    <a:p>
                      <a:pPr>
                        <a:lnSpc>
                          <a:spcPct val="107000"/>
                        </a:lnSpc>
                        <a:spcAft>
                          <a:spcPts val="0"/>
                        </a:spcAft>
                      </a:pPr>
                      <a:r>
                        <a:rPr lang="en-US" sz="1200" dirty="0">
                          <a:effectLst/>
                        </a:rPr>
                        <a:t> </a:t>
                      </a:r>
                      <a:endParaRPr lang="nb-N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tc hMerge="1">
                  <a:txBody>
                    <a:bodyPr/>
                    <a:lstStyle/>
                    <a:p>
                      <a:endParaRPr lang="nb-NO"/>
                    </a:p>
                  </a:txBody>
                  <a:tcPr/>
                </a:tc>
                <a:tc>
                  <a:txBody>
                    <a:bodyPr/>
                    <a:lstStyle/>
                    <a:p>
                      <a:pPr>
                        <a:lnSpc>
                          <a:spcPct val="107000"/>
                        </a:lnSpc>
                        <a:spcAft>
                          <a:spcPts val="0"/>
                        </a:spcAft>
                      </a:pPr>
                      <a:r>
                        <a:rPr lang="en-US" sz="1200" dirty="0">
                          <a:effectLst/>
                        </a:rPr>
                        <a:t> </a:t>
                      </a:r>
                      <a:endParaRPr lang="nb-N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530" marR="25530" marT="0" marB="0"/>
                </a:tc>
                <a:extLst>
                  <a:ext uri="{0D108BD9-81ED-4DB2-BD59-A6C34878D82A}">
                    <a16:rowId xmlns:a16="http://schemas.microsoft.com/office/drawing/2014/main" val="2202239968"/>
                  </a:ext>
                </a:extLst>
              </a:tr>
            </a:tbl>
          </a:graphicData>
        </a:graphic>
      </p:graphicFrame>
    </p:spTree>
    <p:extLst>
      <p:ext uri="{BB962C8B-B14F-4D97-AF65-F5344CB8AC3E}">
        <p14:creationId xmlns:p14="http://schemas.microsoft.com/office/powerpoint/2010/main" val="374220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F82F786-C1BE-4A7B-8347-A774FA878598}"/>
              </a:ext>
            </a:extLst>
          </p:cNvPr>
          <p:cNvGraphicFramePr>
            <a:graphicFrameLocks noGrp="1"/>
          </p:cNvGraphicFramePr>
          <p:nvPr>
            <p:ph idx="1"/>
            <p:extLst>
              <p:ext uri="{D42A27DB-BD31-4B8C-83A1-F6EECF244321}">
                <p14:modId xmlns:p14="http://schemas.microsoft.com/office/powerpoint/2010/main" val="3696483410"/>
              </p:ext>
            </p:extLst>
          </p:nvPr>
        </p:nvGraphicFramePr>
        <p:xfrm>
          <a:off x="1190013" y="2619196"/>
          <a:ext cx="14381310" cy="5868420"/>
        </p:xfrm>
        <a:graphic>
          <a:graphicData uri="http://schemas.openxmlformats.org/drawingml/2006/table">
            <a:tbl>
              <a:tblPr firstRow="1" firstCol="1" bandRow="1">
                <a:tableStyleId>{5F0DDD49-8066-4352-B6B5-FC1A8E5854EA}</a:tableStyleId>
              </a:tblPr>
              <a:tblGrid>
                <a:gridCol w="10686785">
                  <a:extLst>
                    <a:ext uri="{9D8B030D-6E8A-4147-A177-3AD203B41FA5}">
                      <a16:colId xmlns:a16="http://schemas.microsoft.com/office/drawing/2014/main" val="923277863"/>
                    </a:ext>
                  </a:extLst>
                </a:gridCol>
                <a:gridCol w="3694525">
                  <a:extLst>
                    <a:ext uri="{9D8B030D-6E8A-4147-A177-3AD203B41FA5}">
                      <a16:colId xmlns:a16="http://schemas.microsoft.com/office/drawing/2014/main" val="1943185517"/>
                    </a:ext>
                  </a:extLst>
                </a:gridCol>
              </a:tblGrid>
              <a:tr h="264947">
                <a:tc>
                  <a:txBody>
                    <a:bodyPr/>
                    <a:lstStyle/>
                    <a:p>
                      <a:pPr algn="l">
                        <a:spcAft>
                          <a:spcPts val="0"/>
                        </a:spcAft>
                      </a:pPr>
                      <a:r>
                        <a:rPr lang="en-GB" sz="2400" noProof="0">
                          <a:effectLst/>
                        </a:rPr>
                        <a:t>Activity </a:t>
                      </a:r>
                      <a:endParaRPr lang="en-GB" sz="2400" noProof="0">
                        <a:solidFill>
                          <a:srgbClr val="000000"/>
                        </a:solidFill>
                        <a:effectLst/>
                        <a:latin typeface="Helvetica" panose="020B0604020202020204" pitchFamily="34" charset="0"/>
                        <a:ea typeface="Arial Unicode MS"/>
                        <a:cs typeface="Times New Roman" panose="02020603050405020304" pitchFamily="18" charset="0"/>
                      </a:endParaRPr>
                    </a:p>
                  </a:txBody>
                  <a:tcPr marL="69908" marR="69908" marT="0" marB="0"/>
                </a:tc>
                <a:tc>
                  <a:txBody>
                    <a:bodyPr/>
                    <a:lstStyle/>
                    <a:p>
                      <a:pPr algn="l">
                        <a:lnSpc>
                          <a:spcPct val="107000"/>
                        </a:lnSpc>
                        <a:spcAft>
                          <a:spcPts val="0"/>
                        </a:spcAft>
                      </a:pPr>
                      <a:r>
                        <a:rPr lang="nb-NO" sz="2400">
                          <a:effectLst/>
                        </a:rPr>
                        <a:t> </a:t>
                      </a:r>
                      <a:endParaRPr lang="nb-NO" sz="2400">
                        <a:effectLst/>
                        <a:latin typeface="Calibri" panose="020F0502020204030204" pitchFamily="34" charset="0"/>
                        <a:ea typeface="Calibri" panose="020F0502020204030204" pitchFamily="34" charset="0"/>
                        <a:cs typeface="Times New Roman" panose="02020603050405020304" pitchFamily="18" charset="0"/>
                      </a:endParaRPr>
                    </a:p>
                  </a:txBody>
                  <a:tcPr marL="69908" marR="69908" marT="0" marB="0"/>
                </a:tc>
                <a:extLst>
                  <a:ext uri="{0D108BD9-81ED-4DB2-BD59-A6C34878D82A}">
                    <a16:rowId xmlns:a16="http://schemas.microsoft.com/office/drawing/2014/main" val="561932907"/>
                  </a:ext>
                </a:extLst>
              </a:tr>
              <a:tr h="0">
                <a:tc gridSpan="2">
                  <a:txBody>
                    <a:bodyPr/>
                    <a:lstStyle/>
                    <a:p>
                      <a:pPr marL="0" lvl="0" indent="0" algn="l">
                        <a:spcAft>
                          <a:spcPts val="0"/>
                        </a:spcAft>
                        <a:buFont typeface="Symbol" panose="05050102010706020507" pitchFamily="18" charset="2"/>
                        <a:buNone/>
                      </a:pPr>
                      <a:endParaRPr lang="en-GB" sz="2400" noProof="0" dirty="0">
                        <a:effectLst/>
                        <a:latin typeface="+mn-lt"/>
                      </a:endParaRPr>
                    </a:p>
                    <a:p>
                      <a:pPr marL="0" lvl="0" indent="0" algn="l">
                        <a:spcAft>
                          <a:spcPts val="0"/>
                        </a:spcAft>
                        <a:buFont typeface="Symbol" panose="05050102010706020507" pitchFamily="18" charset="2"/>
                        <a:buNone/>
                      </a:pPr>
                      <a:r>
                        <a:rPr lang="en-GB" sz="2400" noProof="0" dirty="0">
                          <a:effectLst/>
                          <a:latin typeface="+mn-lt"/>
                        </a:rPr>
                        <a:t>OsloMet central: </a:t>
                      </a:r>
                      <a:r>
                        <a:rPr lang="en-GB" sz="2400" u="sng" noProof="0" dirty="0" err="1">
                          <a:effectLst/>
                          <a:latin typeface="+mn-lt"/>
                          <a:hlinkClick r:id="rId2"/>
                        </a:rPr>
                        <a:t>Feltforberedende</a:t>
                      </a:r>
                      <a:r>
                        <a:rPr lang="en-GB" sz="2400" u="sng" noProof="0" dirty="0">
                          <a:effectLst/>
                          <a:latin typeface="+mn-lt"/>
                          <a:hlinkClick r:id="rId2"/>
                        </a:rPr>
                        <a:t> </a:t>
                      </a:r>
                      <a:r>
                        <a:rPr lang="en-GB" sz="2400" u="sng" noProof="0" dirty="0" err="1">
                          <a:effectLst/>
                          <a:latin typeface="+mn-lt"/>
                          <a:hlinkClick r:id="rId2"/>
                        </a:rPr>
                        <a:t>kurs</a:t>
                      </a:r>
                      <a:endParaRPr lang="en-GB" sz="2400" u="sng" noProof="0" dirty="0">
                        <a:effectLst/>
                        <a:latin typeface="+mn-lt"/>
                      </a:endParaRPr>
                    </a:p>
                    <a:p>
                      <a:pPr marL="0" lvl="0" indent="0" algn="l">
                        <a:spcAft>
                          <a:spcPts val="0"/>
                        </a:spcAft>
                        <a:buFont typeface="Symbol" panose="05050102010706020507" pitchFamily="18" charset="2"/>
                        <a:buNone/>
                      </a:pPr>
                      <a:endParaRPr lang="en-GB" sz="2400" u="sng" noProof="0" dirty="0">
                        <a:effectLst/>
                        <a:latin typeface="+mn-lt"/>
                      </a:endParaRPr>
                    </a:p>
                  </a:txBody>
                  <a:tcPr marL="69908" marR="69908" marT="0" marB="0"/>
                </a:tc>
                <a:tc hMerge="1">
                  <a:txBody>
                    <a:bodyPr/>
                    <a:lstStyle/>
                    <a:p>
                      <a:pPr algn="l">
                        <a:lnSpc>
                          <a:spcPct val="107000"/>
                        </a:lnSpc>
                        <a:spcAft>
                          <a:spcPts val="800"/>
                        </a:spcAft>
                      </a:pPr>
                      <a:r>
                        <a:rPr lang="nb-NO" sz="2400" dirty="0">
                          <a:effectLst/>
                        </a:rPr>
                        <a:t> </a:t>
                      </a:r>
                    </a:p>
                    <a:p>
                      <a:pPr algn="l">
                        <a:lnSpc>
                          <a:spcPct val="107000"/>
                        </a:lnSpc>
                        <a:spcAft>
                          <a:spcPts val="0"/>
                        </a:spcAft>
                      </a:pPr>
                      <a:r>
                        <a:rPr lang="nb-NO" sz="2400" dirty="0">
                          <a:effectLst/>
                          <a:highlight>
                            <a:srgbClr val="FFFF00"/>
                          </a:highlight>
                        </a:rPr>
                        <a:t> </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9908" marR="69908" marT="0" marB="0"/>
                </a:tc>
                <a:extLst>
                  <a:ext uri="{0D108BD9-81ED-4DB2-BD59-A6C34878D82A}">
                    <a16:rowId xmlns:a16="http://schemas.microsoft.com/office/drawing/2014/main" val="375554548"/>
                  </a:ext>
                </a:extLst>
              </a:tr>
              <a:tr h="879643">
                <a:tc gridSpan="2">
                  <a:txBody>
                    <a:bodyPr/>
                    <a:lstStyle/>
                    <a:p>
                      <a:pPr marL="0" marR="0" lvl="0" indent="0" algn="l" defTabSz="13002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noProof="0" dirty="0">
                          <a:effectLst/>
                          <a:latin typeface="+mn-lt"/>
                        </a:rPr>
                        <a:t>Information among history, school system and -context 2+2 per country </a:t>
                      </a:r>
                    </a:p>
                  </a:txBody>
                  <a:tcPr marL="69908" marR="69908" marT="0" marB="0"/>
                </a:tc>
                <a:tc hMerge="1">
                  <a:txBody>
                    <a:bodyPr/>
                    <a:lstStyle/>
                    <a:p>
                      <a:pPr algn="l">
                        <a:lnSpc>
                          <a:spcPct val="107000"/>
                        </a:lnSpc>
                        <a:spcAft>
                          <a:spcPts val="800"/>
                        </a:spcAft>
                      </a:pP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9908" marR="69908" marT="0" marB="0"/>
                </a:tc>
                <a:extLst>
                  <a:ext uri="{0D108BD9-81ED-4DB2-BD59-A6C34878D82A}">
                    <a16:rowId xmlns:a16="http://schemas.microsoft.com/office/drawing/2014/main" val="3716745366"/>
                  </a:ext>
                </a:extLst>
              </a:tr>
              <a:tr h="611486">
                <a:tc gridSpan="2">
                  <a:txBody>
                    <a:bodyPr/>
                    <a:lstStyle/>
                    <a:p>
                      <a:pPr marL="0" marR="0" lvl="0" indent="0" algn="l" defTabSz="13002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noProof="0" dirty="0">
                          <a:effectLst/>
                          <a:latin typeface="+mn-lt"/>
                        </a:rPr>
                        <a:t>Lectures</a:t>
                      </a:r>
                    </a:p>
                    <a:p>
                      <a:pPr marL="0" marR="0" lvl="0" indent="0" algn="l" defTabSz="13002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noProof="0" dirty="0">
                          <a:effectLst/>
                          <a:latin typeface="+mn-lt"/>
                        </a:rPr>
                        <a:t>Intercultural competence with</a:t>
                      </a:r>
                      <a:r>
                        <a:rPr lang="en-GB" sz="2400" b="1" kern="1200" dirty="0">
                          <a:solidFill>
                            <a:schemeClr val="dk1"/>
                          </a:solidFill>
                          <a:effectLst/>
                          <a:latin typeface="+mn-lt"/>
                          <a:ea typeface="+mn-ea"/>
                          <a:cs typeface="+mn-cs"/>
                        </a:rPr>
                        <a:t>Tonje Myrebøe</a:t>
                      </a:r>
                      <a:endParaRPr lang="en-GB" sz="2400" noProof="0" dirty="0">
                        <a:effectLst/>
                        <a:latin typeface="+mn-lt"/>
                      </a:endParaRPr>
                    </a:p>
                    <a:p>
                      <a:pPr marL="0" marR="0" lvl="0" indent="0" algn="l" defTabSz="13002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noProof="0" dirty="0">
                          <a:effectLst/>
                          <a:latin typeface="+mn-lt"/>
                        </a:rPr>
                        <a:t>Global consciousness with Mette Helleve</a:t>
                      </a:r>
                      <a:endParaRPr lang="en-GB" sz="2400" noProof="0" dirty="0">
                        <a:effectLst/>
                        <a:latin typeface="+mn-lt"/>
                        <a:ea typeface="Calibri" panose="020F0502020204030204" pitchFamily="34" charset="0"/>
                        <a:cs typeface="Times New Roman" panose="02020603050405020304" pitchFamily="18" charset="0"/>
                      </a:endParaRPr>
                    </a:p>
                    <a:p>
                      <a:pPr marL="0" marR="0" lvl="0" indent="0" algn="l" defTabSz="13002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noProof="0">
                          <a:effectLst/>
                          <a:latin typeface="+mn-lt"/>
                        </a:rPr>
                        <a:t>Ethics </a:t>
                      </a:r>
                      <a:r>
                        <a:rPr lang="en-GB" sz="2400" noProof="0" dirty="0">
                          <a:effectLst/>
                          <a:latin typeface="+mn-lt"/>
                        </a:rPr>
                        <a:t>with </a:t>
                      </a:r>
                      <a:r>
                        <a:rPr lang="en-GB" sz="2400" noProof="0" dirty="0" err="1">
                          <a:effectLst/>
                          <a:latin typeface="+mn-lt"/>
                        </a:rPr>
                        <a:t>Agnethe</a:t>
                      </a:r>
                      <a:r>
                        <a:rPr lang="en-GB" sz="2400" noProof="0" dirty="0">
                          <a:effectLst/>
                          <a:latin typeface="+mn-lt"/>
                        </a:rPr>
                        <a:t> Elisabeth </a:t>
                      </a:r>
                      <a:r>
                        <a:rPr lang="en-GB" sz="2400" noProof="0" dirty="0" err="1">
                          <a:effectLst/>
                          <a:latin typeface="+mn-lt"/>
                        </a:rPr>
                        <a:t>Steineger</a:t>
                      </a:r>
                      <a:endParaRPr lang="en-GB" sz="2400" noProof="0" dirty="0">
                        <a:effectLst/>
                        <a:latin typeface="+mn-lt"/>
                      </a:endParaRPr>
                    </a:p>
                    <a:p>
                      <a:pPr marL="0" marR="0" lvl="0" indent="0" algn="l" defTabSz="13002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noProof="0" dirty="0">
                        <a:effectLst/>
                        <a:latin typeface="+mn-lt"/>
                        <a:ea typeface="Calibri" panose="020F0502020204030204" pitchFamily="34" charset="0"/>
                        <a:cs typeface="Times New Roman" panose="02020603050405020304" pitchFamily="18" charset="0"/>
                      </a:endParaRPr>
                    </a:p>
                  </a:txBody>
                  <a:tcPr marL="69908" marR="69908" marT="0" marB="0"/>
                </a:tc>
                <a:tc hMerge="1">
                  <a:txBody>
                    <a:bodyPr/>
                    <a:lstStyle/>
                    <a:p>
                      <a:pPr algn="l">
                        <a:lnSpc>
                          <a:spcPct val="107000"/>
                        </a:lnSpc>
                        <a:spcAft>
                          <a:spcPts val="0"/>
                        </a:spcAft>
                      </a:pP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9908" marR="69908" marT="0" marB="0"/>
                </a:tc>
                <a:extLst>
                  <a:ext uri="{0D108BD9-81ED-4DB2-BD59-A6C34878D82A}">
                    <a16:rowId xmlns:a16="http://schemas.microsoft.com/office/drawing/2014/main" val="2354767350"/>
                  </a:ext>
                </a:extLst>
              </a:tr>
              <a:tr h="1691031">
                <a:tc gridSpan="2">
                  <a:txBody>
                    <a:bodyPr/>
                    <a:lstStyle/>
                    <a:p>
                      <a:pPr algn="l">
                        <a:lnSpc>
                          <a:spcPct val="107000"/>
                        </a:lnSpc>
                        <a:spcAft>
                          <a:spcPts val="0"/>
                        </a:spcAft>
                      </a:pPr>
                      <a:endParaRPr lang="nb-NO" sz="2400" dirty="0">
                        <a:effectLst/>
                        <a:latin typeface="Calibri" panose="020F0502020204030204" pitchFamily="34" charset="0"/>
                        <a:cs typeface="Times New Roman" panose="02020603050405020304" pitchFamily="18" charset="0"/>
                      </a:endParaRPr>
                    </a:p>
                    <a:p>
                      <a:pPr marL="0" marR="0" lvl="0" indent="0" algn="l" defTabSz="130027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noProof="0" dirty="0">
                          <a:effectLst/>
                          <a:latin typeface="+mn-lt"/>
                        </a:rPr>
                        <a:t>OsloMet central: </a:t>
                      </a:r>
                      <a:r>
                        <a:rPr lang="en-GB" sz="2400" u="sng" noProof="0" dirty="0" err="1">
                          <a:effectLst/>
                          <a:latin typeface="+mn-lt"/>
                          <a:hlinkClick r:id="rId3"/>
                        </a:rPr>
                        <a:t>utreiseseminar</a:t>
                      </a:r>
                      <a:r>
                        <a:rPr lang="en-GB" sz="2400" noProof="0" dirty="0">
                          <a:effectLst/>
                          <a:latin typeface="+mn-lt"/>
                        </a:rPr>
                        <a:t> in December</a:t>
                      </a:r>
                      <a:endParaRPr lang="en-GB" sz="2400" noProof="0" dirty="0">
                        <a:solidFill>
                          <a:srgbClr val="000000"/>
                        </a:solidFill>
                        <a:effectLst/>
                        <a:latin typeface="+mn-lt"/>
                        <a:ea typeface="Arial Unicode MS"/>
                        <a:cs typeface="Times New Roman" panose="02020603050405020304" pitchFamily="18" charset="0"/>
                      </a:endParaRPr>
                    </a:p>
                    <a:p>
                      <a:pPr marL="0" marR="0" lvl="0" indent="0" algn="l" defTabSz="130027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noProof="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endParaRPr lang="nb-NO" sz="2400" dirty="0">
                        <a:effectLst/>
                        <a:latin typeface="Calibri" panose="020F0502020204030204" pitchFamily="34" charset="0"/>
                        <a:cs typeface="Times New Roman" panose="02020603050405020304" pitchFamily="18" charset="0"/>
                      </a:endParaRPr>
                    </a:p>
                  </a:txBody>
                  <a:tcPr marL="69908" marR="69908" marT="0" marB="0"/>
                </a:tc>
                <a:tc hMerge="1">
                  <a:txBody>
                    <a:bodyPr/>
                    <a:lstStyle/>
                    <a:p>
                      <a:pPr algn="l">
                        <a:lnSpc>
                          <a:spcPct val="107000"/>
                        </a:lnSpc>
                        <a:spcAft>
                          <a:spcPts val="0"/>
                        </a:spcAft>
                      </a:pP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9908" marR="69908" marT="0" marB="0"/>
                </a:tc>
                <a:extLst>
                  <a:ext uri="{0D108BD9-81ED-4DB2-BD59-A6C34878D82A}">
                    <a16:rowId xmlns:a16="http://schemas.microsoft.com/office/drawing/2014/main" val="3711885168"/>
                  </a:ext>
                </a:extLst>
              </a:tr>
            </a:tbl>
          </a:graphicData>
        </a:graphic>
      </p:graphicFrame>
      <p:sp>
        <p:nvSpPr>
          <p:cNvPr id="3" name="Title 2">
            <a:extLst>
              <a:ext uri="{FF2B5EF4-FFF2-40B4-BE49-F238E27FC236}">
                <a16:creationId xmlns:a16="http://schemas.microsoft.com/office/drawing/2014/main" id="{005C60A7-38D8-D396-4AEA-B7C6B5FF312D}"/>
              </a:ext>
            </a:extLst>
          </p:cNvPr>
          <p:cNvSpPr>
            <a:spLocks noGrp="1"/>
          </p:cNvSpPr>
          <p:nvPr>
            <p:ph type="title"/>
          </p:nvPr>
        </p:nvSpPr>
        <p:spPr>
          <a:xfrm>
            <a:off x="1190013" y="1713590"/>
            <a:ext cx="15373922" cy="664797"/>
          </a:xfrm>
        </p:spPr>
        <p:txBody>
          <a:bodyPr/>
          <a:lstStyle/>
          <a:p>
            <a:r>
              <a:rPr lang="en-GB" dirty="0"/>
              <a:t>Preparations autumn</a:t>
            </a:r>
          </a:p>
        </p:txBody>
      </p:sp>
    </p:spTree>
    <p:extLst>
      <p:ext uri="{BB962C8B-B14F-4D97-AF65-F5344CB8AC3E}">
        <p14:creationId xmlns:p14="http://schemas.microsoft.com/office/powerpoint/2010/main" val="177312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E2E055-FC86-4CDA-9379-FE4605BCFB09}"/>
              </a:ext>
            </a:extLst>
          </p:cNvPr>
          <p:cNvPicPr>
            <a:picLocks noChangeAspect="1"/>
          </p:cNvPicPr>
          <p:nvPr/>
        </p:nvPicPr>
        <p:blipFill>
          <a:blip r:embed="rId2"/>
          <a:stretch>
            <a:fillRect/>
          </a:stretch>
        </p:blipFill>
        <p:spPr>
          <a:xfrm>
            <a:off x="716617" y="2624486"/>
            <a:ext cx="14790056" cy="6111310"/>
          </a:xfrm>
          <a:prstGeom prst="rect">
            <a:avLst/>
          </a:prstGeom>
        </p:spPr>
      </p:pic>
      <p:sp>
        <p:nvSpPr>
          <p:cNvPr id="6" name="Titel 1">
            <a:extLst>
              <a:ext uri="{FF2B5EF4-FFF2-40B4-BE49-F238E27FC236}">
                <a16:creationId xmlns:a16="http://schemas.microsoft.com/office/drawing/2014/main" id="{429F1A04-B845-4F4B-96B1-18FB279BAE1C}"/>
              </a:ext>
            </a:extLst>
          </p:cNvPr>
          <p:cNvSpPr>
            <a:spLocks noGrp="1"/>
          </p:cNvSpPr>
          <p:nvPr>
            <p:ph type="title"/>
          </p:nvPr>
        </p:nvSpPr>
        <p:spPr>
          <a:xfrm>
            <a:off x="1146460" y="2624486"/>
            <a:ext cx="15052103" cy="664797"/>
          </a:xfrm>
        </p:spPr>
        <p:txBody>
          <a:bodyPr>
            <a:normAutofit fontScale="90000"/>
          </a:bodyPr>
          <a:lstStyle/>
          <a:p>
            <a:pPr algn="ctr"/>
            <a:r>
              <a:rPr lang="nb-NO" sz="5119" dirty="0"/>
              <a:t>Faculty of Education and International Studies – </a:t>
            </a:r>
            <a:br>
              <a:rPr lang="nb-NO" sz="5119" dirty="0"/>
            </a:br>
            <a:r>
              <a:rPr lang="nb-NO" sz="5119" dirty="0"/>
              <a:t>LUI: </a:t>
            </a:r>
            <a:r>
              <a:rPr lang="nl-BE" sz="5119" dirty="0"/>
              <a:t>OsloMet</a:t>
            </a:r>
          </a:p>
        </p:txBody>
      </p:sp>
    </p:spTree>
    <p:extLst>
      <p:ext uri="{BB962C8B-B14F-4D97-AF65-F5344CB8AC3E}">
        <p14:creationId xmlns:p14="http://schemas.microsoft.com/office/powerpoint/2010/main" val="2065529095"/>
      </p:ext>
    </p:extLst>
  </p:cSld>
  <p:clrMapOvr>
    <a:masterClrMapping/>
  </p:clrMapOvr>
</p:sld>
</file>

<file path=ppt/theme/theme1.xml><?xml version="1.0" encoding="utf-8"?>
<a:theme xmlns:a="http://schemas.openxmlformats.org/drawingml/2006/main" name="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OsloMet aug_18_KT.pptx" id="{66418114-050C-4BD5-91AF-67DA0740E559}" vid="{D94F6DA4-6853-4800-B116-2FBC99922182}"/>
    </a:ext>
  </a:extLst>
</a:theme>
</file>

<file path=ppt/theme/theme2.xml><?xml version="1.0" encoding="utf-8"?>
<a:theme xmlns:a="http://schemas.openxmlformats.org/drawingml/2006/main" name="1_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OsloMet aug_18_KT.pptx" id="{66418114-050C-4BD5-91AF-67DA0740E559}" vid="{5C7B8DFB-0EBB-406B-963F-4269C08023A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F3951D730B584AB15B97B4F4B1F22E" ma:contentTypeVersion="2" ma:contentTypeDescription="Create a new document." ma:contentTypeScope="" ma:versionID="70de479a56c3062a9eef6461bb62bc78">
  <xsd:schema xmlns:xsd="http://www.w3.org/2001/XMLSchema" xmlns:xs="http://www.w3.org/2001/XMLSchema" xmlns:p="http://schemas.microsoft.com/office/2006/metadata/properties" xmlns:ns2="48b449a9-b154-4262-b2c7-68687a678234" targetNamespace="http://schemas.microsoft.com/office/2006/metadata/properties" ma:root="true" ma:fieldsID="4fda1cec7e6176a190ccde2fd444b8f7" ns2:_="">
    <xsd:import namespace="48b449a9-b154-4262-b2c7-68687a67823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449a9-b154-4262-b2c7-68687a6782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7C205B-9025-4EA9-888B-C2A0F10944C9}"/>
</file>

<file path=customXml/itemProps2.xml><?xml version="1.0" encoding="utf-8"?>
<ds:datastoreItem xmlns:ds="http://schemas.openxmlformats.org/officeDocument/2006/customXml" ds:itemID="{67D10CEF-C07C-4787-8A2F-35BA6124E300}">
  <ds:schemaRefs>
    <ds:schemaRef ds:uri="http://schemas.microsoft.com/office/infopath/2007/PartnerControls"/>
    <ds:schemaRef ds:uri="http://schemas.microsoft.com/office/2006/documentManagement/types"/>
    <ds:schemaRef ds:uri="228ccc78-36fd-48c8-bea7-9c1f627215d7"/>
    <ds:schemaRef ds:uri="http://www.w3.org/XML/1998/namespace"/>
    <ds:schemaRef ds:uri="http://purl.org/dc/terms/"/>
    <ds:schemaRef ds:uri="http://schemas.microsoft.com/office/2006/metadata/properties"/>
    <ds:schemaRef ds:uri="http://purl.org/dc/dcmitype/"/>
    <ds:schemaRef ds:uri="http://schemas.microsoft.com/sharepoint/v3"/>
    <ds:schemaRef ds:uri="http://schemas.openxmlformats.org/package/2006/metadata/core-properties"/>
    <ds:schemaRef ds:uri="64daf880-2b31-41e1-8842-90d100fd454f"/>
    <ds:schemaRef ds:uri="http://purl.org/dc/elements/1.1/"/>
  </ds:schemaRefs>
</ds:datastoreItem>
</file>

<file path=customXml/itemProps3.xml><?xml version="1.0" encoding="utf-8"?>
<ds:datastoreItem xmlns:ds="http://schemas.openxmlformats.org/officeDocument/2006/customXml" ds:itemID="{4BF65F74-7FC6-4D95-B8C6-060F6AE555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 OsloMet aug_18_KT</Template>
  <TotalTime>625</TotalTime>
  <Words>875</Words>
  <Application>Microsoft Office PowerPoint</Application>
  <PresentationFormat>Custom</PresentationFormat>
  <Paragraphs>171</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Helvetica</vt:lpstr>
      <vt:lpstr>Symbol</vt:lpstr>
      <vt:lpstr>Times New Roman</vt:lpstr>
      <vt:lpstr>Office-tema</vt:lpstr>
      <vt:lpstr>1_Office-tema</vt:lpstr>
      <vt:lpstr>  Student teachers practicum in the Global South </vt:lpstr>
      <vt:lpstr>  Early childhood teachers  practicum in the Global South </vt:lpstr>
      <vt:lpstr>Where?</vt:lpstr>
      <vt:lpstr>Structure</vt:lpstr>
      <vt:lpstr>Where?</vt:lpstr>
      <vt:lpstr>Structure</vt:lpstr>
      <vt:lpstr>Example</vt:lpstr>
      <vt:lpstr>Preparations autumn</vt:lpstr>
      <vt:lpstr>Faculty of Education and International Studies –  LUI: OsloMet</vt:lpstr>
      <vt:lpstr>Research</vt:lpstr>
      <vt:lpstr>  COIL: EX. DIGITAL STORIES  -  in corporation with UWC </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Oppstartsmøte - 3 måneders praksis- og studieopphold</dc:title>
  <dc:creator>Hege Knudsmoen</dc:creator>
  <dc:description>template by officeconsult.no</dc:description>
  <cp:lastModifiedBy>Hege Knudsmoen</cp:lastModifiedBy>
  <cp:revision>28</cp:revision>
  <dcterms:created xsi:type="dcterms:W3CDTF">2019-08-29T15:40:02Z</dcterms:created>
  <dcterms:modified xsi:type="dcterms:W3CDTF">2022-10-03T16:15:31Z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0x010100F7F3951D730B584AB15B97B4F4B1F22E</vt:lpwstr>
  </property>
</Properties>
</file>