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80" r:id="rId5"/>
    <p:sldMasterId id="2147483686" r:id="rId6"/>
    <p:sldMasterId id="2147483690" r:id="rId7"/>
  </p:sldMasterIdLst>
  <p:notesMasterIdLst>
    <p:notesMasterId r:id="rId18"/>
  </p:notesMasterIdLst>
  <p:sldIdLst>
    <p:sldId id="257" r:id="rId8"/>
    <p:sldId id="467" r:id="rId9"/>
    <p:sldId id="420" r:id="rId10"/>
    <p:sldId id="270" r:id="rId11"/>
    <p:sldId id="462" r:id="rId12"/>
    <p:sldId id="463" r:id="rId13"/>
    <p:sldId id="464" r:id="rId14"/>
    <p:sldId id="465" r:id="rId15"/>
    <p:sldId id="466" r:id="rId16"/>
    <p:sldId id="456" r:id="rId17"/>
  </p:sldIdLst>
  <p:sldSz cx="12192000" cy="6858000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4AD0C89-A93A-4610-97F7-A2B0B50A0BAF}">
          <p14:sldIdLst>
            <p14:sldId id="257"/>
            <p14:sldId id="467"/>
            <p14:sldId id="420"/>
            <p14:sldId id="270"/>
            <p14:sldId id="462"/>
            <p14:sldId id="463"/>
            <p14:sldId id="464"/>
            <p14:sldId id="465"/>
            <p14:sldId id="466"/>
            <p14:sldId id="4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i H. Pitkänen" initials="SHP" lastIdx="1" clrIdx="0">
    <p:extLst>
      <p:ext uri="{19B8F6BF-5375-455C-9EA6-DF929625EA0E}">
        <p15:presenceInfo xmlns:p15="http://schemas.microsoft.com/office/powerpoint/2012/main" userId="Sari H. Pitkä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5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96A5-4609-41E8-B16F-C39012A6176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72654-A599-4379-B1D9-E4BA057BE7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6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2600" y="4180905"/>
            <a:ext cx="9946800" cy="777600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22600" y="4943558"/>
            <a:ext cx="99468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id="{A88F4322-563B-45DF-87E1-6F35E5782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0" y="489600"/>
            <a:ext cx="3076892" cy="28656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E8480DC-CE60-4890-A24A-CEDDEE30EF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199492" y="489600"/>
            <a:ext cx="6917308" cy="2866548"/>
          </a:xfrm>
          <a:noFill/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98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4" y="5157192"/>
            <a:ext cx="4591691" cy="800212"/>
          </a:xfrm>
          <a:prstGeom prst="rect">
            <a:avLst/>
          </a:prstGeom>
        </p:spPr>
      </p:pic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09C61F45-4798-446A-A9B7-7349F63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8A333B41-FDFE-4FC0-93F7-A55BCC13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id="{1D1E0B84-9D6A-4C78-B3B3-804BF4D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6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D07C-07C0-4D45-9224-5FBA089EA2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660" y="3246240"/>
            <a:ext cx="362027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4" y="5157192"/>
            <a:ext cx="4591691" cy="800212"/>
          </a:xfrm>
          <a:prstGeom prst="rect">
            <a:avLst/>
          </a:prstGeom>
        </p:spPr>
      </p:pic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EE9659A-710D-4760-83F5-68295FA3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5148D6BD-19CB-414A-8280-391ECCD7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0E7782B-AF02-4E7A-9503-7C85DFB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6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artta_InTheMiddleOf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340" y="328882"/>
            <a:ext cx="10922400" cy="66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Where are we?</a:t>
            </a:r>
          </a:p>
        </p:txBody>
      </p:sp>
      <p:pic>
        <p:nvPicPr>
          <p:cNvPr id="6" name="Kuva 5" descr="Kuva, joka sisältää kartan. Suomi on kartassa nostettu esille. Suomen kartalla merkattu yliopistokaupungit Kuopio ja Joensuu. Kuvassa lukee We are in the middle of knowhe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588"/>
            <a:ext cx="8138294" cy="482188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30054E-F686-4112-A31B-E74E4F4F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EA09F70-CBF1-4DF4-B8EE-6C566990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FCC2CF-CBDD-490E-B0C9-1B021D3E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62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7851D-072C-409F-A5F1-F345B7D1D1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0AF355-A196-4F1C-BA2D-5D8801B56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C9C550-A97F-4AEC-9833-7AC346454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3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9" y="657227"/>
            <a:ext cx="9245599" cy="1008064"/>
          </a:xfrm>
        </p:spPr>
        <p:txBody>
          <a:bodyPr/>
          <a:lstStyle/>
          <a:p>
            <a:r>
              <a:rPr lang="fi-FI">
                <a:solidFill>
                  <a:schemeClr val="accent2"/>
                </a:solidFill>
              </a:rPr>
              <a:t>Muokkaa ots. perustyyl. napsautt.</a:t>
            </a:r>
            <a:endParaRPr lang="en-GB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487488" y="1966590"/>
            <a:ext cx="92456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taulukko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C50E90-32EB-4CBA-A8F3-83006E93AB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3D2C4A-16F0-4848-BB9D-DA160C57C6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309431-DD0C-4D2A-BAC4-1F3A2E240F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8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1D233D-3920-49B6-A29A-5685CE19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AB789C-D4A1-4A32-A931-765C494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27.10.2020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C8ECA6-DFFD-45DF-AA85-1C699877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14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2CC4B301-C62E-43FD-9623-049936F99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2">
            <a:extLst>
              <a:ext uri="{FF2B5EF4-FFF2-40B4-BE49-F238E27FC236}">
                <a16:creationId xmlns:a16="http://schemas.microsoft.com/office/drawing/2014/main" id="{F4C05D23-BBA2-40A4-B8A6-303773F6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048938FD-D3DA-4C04-AA89-E9EFC032B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0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25A81C3C-1157-4F65-9167-ED9BFD17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07191858-096A-41D3-BD93-DFC5ABFB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7679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F4C8B460-E831-4B6D-A564-C8E52472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</p:spTree>
    <p:extLst>
      <p:ext uri="{BB962C8B-B14F-4D97-AF65-F5344CB8AC3E}">
        <p14:creationId xmlns:p14="http://schemas.microsoft.com/office/powerpoint/2010/main" val="90500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A6D9210E-3E3B-4AAC-8A0C-5D61F3EB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33EC432F-F923-4322-9274-E6B3C210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7679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8DB9423B-51A8-42B9-98A5-3794BD54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/>
              <a:t>Lisää alaotsikko napsauttamalla</a:t>
            </a:r>
          </a:p>
          <a:p>
            <a:pPr lvl="1"/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1E5D6C09-F3A9-420B-B448-B85AAA5B1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957F3E19-E77D-4318-BF6D-496D848AB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7679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D491A9F6-52F6-4122-B356-154772967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1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E0EA2588-7BFD-4A9C-96CE-BD964104F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37A7B40-92AA-40E4-84F7-C76A216E9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0487806-5692-4D39-AE50-81E4B1F27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48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7" y="657227"/>
            <a:ext cx="101772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98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200"/>
            <a:ext cx="104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27.10.2020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4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92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68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loneria.jatileni@uef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E3786-B41B-4C66-BC5C-1DEA90469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14" y="3603401"/>
            <a:ext cx="6625940" cy="1394570"/>
          </a:xfrm>
        </p:spPr>
        <p:txBody>
          <a:bodyPr/>
          <a:lstStyle/>
          <a:p>
            <a:r>
              <a:rPr lang="en-US" sz="3200" dirty="0"/>
              <a:t>GLOSS</a:t>
            </a:r>
            <a:endParaRPr lang="fi-FI" sz="3200" dirty="0"/>
          </a:p>
        </p:txBody>
      </p:sp>
      <p:pic>
        <p:nvPicPr>
          <p:cNvPr id="1034" name="Picture 10" descr="Fortum ja Joensuunkaupunki kehittämisyhteistyöhön 17 12 2018">
            <a:extLst>
              <a:ext uri="{FF2B5EF4-FFF2-40B4-BE49-F238E27FC236}">
                <a16:creationId xmlns:a16="http://schemas.microsoft.com/office/drawing/2014/main" id="{C186686E-66B1-4DE4-81C1-5620B873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3" y="500223"/>
            <a:ext cx="7615797" cy="28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0B903A8-8207-4A3A-84CA-55E49065E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40" y="3383443"/>
            <a:ext cx="5505119" cy="293285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352DAB8-7164-4440-9609-B636E3B86879}"/>
              </a:ext>
            </a:extLst>
          </p:cNvPr>
          <p:cNvSpPr txBox="1"/>
          <p:nvPr/>
        </p:nvSpPr>
        <p:spPr>
          <a:xfrm>
            <a:off x="10021060" y="4997971"/>
            <a:ext cx="159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Kuopio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DF4FA17-A80C-4703-B3D5-11BA5D357990}"/>
              </a:ext>
            </a:extLst>
          </p:cNvPr>
          <p:cNvSpPr txBox="1"/>
          <p:nvPr/>
        </p:nvSpPr>
        <p:spPr>
          <a:xfrm>
            <a:off x="10923927" y="5367303"/>
            <a:ext cx="133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Joensuu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D4A7AC-4E1B-4B90-A064-7F3C7BE9A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14" y="5367303"/>
            <a:ext cx="9946800" cy="777600"/>
          </a:xfrm>
        </p:spPr>
        <p:txBody>
          <a:bodyPr/>
          <a:lstStyle/>
          <a:p>
            <a:r>
              <a:rPr lang="fi-FI" sz="2000" dirty="0"/>
              <a:t>Kaisa Pihlainen, Calkin Suero Montero, Lotta Aavikko, UEF</a:t>
            </a:r>
          </a:p>
        </p:txBody>
      </p:sp>
    </p:spTree>
    <p:extLst>
      <p:ext uri="{BB962C8B-B14F-4D97-AF65-F5344CB8AC3E}">
        <p14:creationId xmlns:p14="http://schemas.microsoft.com/office/powerpoint/2010/main" val="49457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ierre tulo, jossa lemons ja lehdet">
            <a:extLst>
              <a:ext uri="{FF2B5EF4-FFF2-40B4-BE49-F238E27FC236}">
                <a16:creationId xmlns:a16="http://schemas.microsoft.com/office/drawing/2014/main" id="{952B1099-4925-44D7-A62C-3B0D0718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9" y="80010"/>
            <a:ext cx="6858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F0CCEA-9701-4321-91F0-B2A97947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155" y="2457450"/>
            <a:ext cx="5949687" cy="2901000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b="1" dirty="0" err="1"/>
              <a:t>Tack</a:t>
            </a:r>
            <a:br>
              <a:rPr lang="fi-FI" sz="4000" b="1" dirty="0"/>
            </a:br>
            <a:r>
              <a:rPr lang="fi-FI" sz="4000" b="1" dirty="0" err="1"/>
              <a:t>Thank</a:t>
            </a:r>
            <a:r>
              <a:rPr lang="fi-FI" sz="4000" b="1" dirty="0"/>
              <a:t> </a:t>
            </a:r>
            <a:r>
              <a:rPr lang="fi-FI" sz="4000" b="1" dirty="0" err="1"/>
              <a:t>you</a:t>
            </a:r>
            <a:br>
              <a:rPr lang="fi-FI" sz="4000" b="1" dirty="0"/>
            </a:br>
            <a:r>
              <a:rPr lang="fi-FI" sz="4000" b="1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10737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E411E74A-4060-4119-ADD4-454C81847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8192" r="9406" b="13482"/>
          <a:stretch/>
        </p:blipFill>
        <p:spPr>
          <a:xfrm rot="5400000">
            <a:off x="3590900" y="1114833"/>
            <a:ext cx="5157630" cy="4099221"/>
          </a:xfrm>
        </p:spPr>
      </p:pic>
    </p:spTree>
    <p:extLst>
      <p:ext uri="{BB962C8B-B14F-4D97-AF65-F5344CB8AC3E}">
        <p14:creationId xmlns:p14="http://schemas.microsoft.com/office/powerpoint/2010/main" val="136392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931B26-1AE8-ED41-A7F7-DC980194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10" y="112876"/>
            <a:ext cx="9893489" cy="1325563"/>
          </a:xfrm>
        </p:spPr>
        <p:txBody>
          <a:bodyPr/>
          <a:lstStyle/>
          <a:p>
            <a:r>
              <a:rPr lang="en-GB" b="1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UEF’s </a:t>
            </a:r>
            <a:r>
              <a:rPr lang="en-GB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figures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8F580ED-3294-F14D-B6CD-0FCAB8D0C2F5}"/>
              </a:ext>
            </a:extLst>
          </p:cNvPr>
          <p:cNvSpPr txBox="1"/>
          <p:nvPr/>
        </p:nvSpPr>
        <p:spPr>
          <a:xfrm>
            <a:off x="1363716" y="1214667"/>
            <a:ext cx="1883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faculties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2E391A5-D79A-0E40-9183-92FA67C40983}"/>
              </a:ext>
            </a:extLst>
          </p:cNvPr>
          <p:cNvCxnSpPr/>
          <p:nvPr/>
        </p:nvCxnSpPr>
        <p:spPr>
          <a:xfrm>
            <a:off x="838200" y="1172624"/>
            <a:ext cx="10660117" cy="0"/>
          </a:xfrm>
          <a:prstGeom prst="line">
            <a:avLst/>
          </a:prstGeom>
          <a:ln w="31750">
            <a:solidFill>
              <a:srgbClr val="077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20A13ED8-7DB7-5142-AC44-820A5B346E84}"/>
              </a:ext>
            </a:extLst>
          </p:cNvPr>
          <p:cNvSpPr txBox="1"/>
          <p:nvPr/>
        </p:nvSpPr>
        <p:spPr>
          <a:xfrm>
            <a:off x="4717831" y="1214667"/>
            <a:ext cx="2283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13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fields of study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69F51D4-C622-6143-9040-0DCB127B76AA}"/>
              </a:ext>
            </a:extLst>
          </p:cNvPr>
          <p:cNvSpPr txBox="1"/>
          <p:nvPr/>
        </p:nvSpPr>
        <p:spPr>
          <a:xfrm>
            <a:off x="8569872" y="1214667"/>
            <a:ext cx="2283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100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subjects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23C8DB1-7D7E-3B4F-81E2-730F62FD4710}"/>
              </a:ext>
            </a:extLst>
          </p:cNvPr>
          <p:cNvSpPr txBox="1"/>
          <p:nvPr/>
        </p:nvSpPr>
        <p:spPr>
          <a:xfrm>
            <a:off x="964326" y="2883664"/>
            <a:ext cx="275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2,700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 of staff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4FC0A02-F46B-2943-9CF6-9B4D2596759E}"/>
              </a:ext>
            </a:extLst>
          </p:cNvPr>
          <p:cNvCxnSpPr/>
          <p:nvPr/>
        </p:nvCxnSpPr>
        <p:spPr>
          <a:xfrm>
            <a:off x="838200" y="2770196"/>
            <a:ext cx="10660117" cy="0"/>
          </a:xfrm>
          <a:prstGeom prst="line">
            <a:avLst/>
          </a:prstGeom>
          <a:ln w="31750">
            <a:solidFill>
              <a:srgbClr val="077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1ECD2B0-ACD1-7740-86C2-87E6EACA110C}"/>
              </a:ext>
            </a:extLst>
          </p:cNvPr>
          <p:cNvSpPr txBox="1"/>
          <p:nvPr/>
        </p:nvSpPr>
        <p:spPr>
          <a:xfrm>
            <a:off x="4360480" y="2883664"/>
            <a:ext cx="2998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15,500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 students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3B522C4-5EB2-C549-822B-718FD55E7841}"/>
              </a:ext>
            </a:extLst>
          </p:cNvPr>
          <p:cNvSpPr txBox="1"/>
          <p:nvPr/>
        </p:nvSpPr>
        <p:spPr>
          <a:xfrm>
            <a:off x="7798676" y="2883664"/>
            <a:ext cx="3825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17,700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adult education students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AF61859-918A-AA48-9BE5-5404272E16DD}"/>
              </a:ext>
            </a:extLst>
          </p:cNvPr>
          <p:cNvCxnSpPr/>
          <p:nvPr/>
        </p:nvCxnSpPr>
        <p:spPr>
          <a:xfrm>
            <a:off x="838200" y="4409810"/>
            <a:ext cx="10660117" cy="0"/>
          </a:xfrm>
          <a:prstGeom prst="line">
            <a:avLst/>
          </a:prstGeom>
          <a:ln w="31750">
            <a:solidFill>
              <a:srgbClr val="077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A8B9583-06BB-044A-B6F3-692934BA640A}"/>
              </a:ext>
            </a:extLst>
          </p:cNvPr>
          <p:cNvSpPr txBox="1"/>
          <p:nvPr/>
        </p:nvSpPr>
        <p:spPr>
          <a:xfrm>
            <a:off x="838200" y="4550738"/>
            <a:ext cx="2935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1,200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 students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75F4D86-E9FF-0A45-89A1-9B2B991ACE72}"/>
              </a:ext>
            </a:extLst>
          </p:cNvPr>
          <p:cNvSpPr txBox="1"/>
          <p:nvPr/>
        </p:nvSpPr>
        <p:spPr>
          <a:xfrm>
            <a:off x="4392010" y="4550738"/>
            <a:ext cx="2935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3,167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degrees awarded</a:t>
            </a:r>
          </a:p>
          <a:p>
            <a:pPr algn="ctr"/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2019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9C11ED4-94D5-984B-B50D-DC4C4E142C5C}"/>
              </a:ext>
            </a:extLst>
          </p:cNvPr>
          <p:cNvSpPr txBox="1"/>
          <p:nvPr/>
        </p:nvSpPr>
        <p:spPr>
          <a:xfrm>
            <a:off x="7809186" y="4550738"/>
            <a:ext cx="380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2,644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publications in 2019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8C059D5F-53D1-C44F-8C73-42BF08663D51}"/>
              </a:ext>
            </a:extLst>
          </p:cNvPr>
          <p:cNvCxnSpPr/>
          <p:nvPr/>
        </p:nvCxnSpPr>
        <p:spPr>
          <a:xfrm>
            <a:off x="4046483" y="1424873"/>
            <a:ext cx="0" cy="10630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682C7DE7-DB0A-7F4F-9FC0-232072C5FD30}"/>
              </a:ext>
            </a:extLst>
          </p:cNvPr>
          <p:cNvCxnSpPr/>
          <p:nvPr/>
        </p:nvCxnSpPr>
        <p:spPr>
          <a:xfrm>
            <a:off x="4046483" y="3074997"/>
            <a:ext cx="0" cy="10630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0837E012-A6B3-4C4E-BC18-A84382F6D1DA}"/>
              </a:ext>
            </a:extLst>
          </p:cNvPr>
          <p:cNvCxnSpPr>
            <a:cxnSpLocks/>
          </p:cNvCxnSpPr>
          <p:nvPr/>
        </p:nvCxnSpPr>
        <p:spPr>
          <a:xfrm>
            <a:off x="4046483" y="4788183"/>
            <a:ext cx="0" cy="14098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1E395057-606E-3E4E-9767-11A9B10B367C}"/>
              </a:ext>
            </a:extLst>
          </p:cNvPr>
          <p:cNvCxnSpPr/>
          <p:nvPr/>
        </p:nvCxnSpPr>
        <p:spPr>
          <a:xfrm>
            <a:off x="7575652" y="1424873"/>
            <a:ext cx="0" cy="10630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6381B4F8-2DB1-3E49-8FAC-5B2D800AC1DF}"/>
              </a:ext>
            </a:extLst>
          </p:cNvPr>
          <p:cNvCxnSpPr/>
          <p:nvPr/>
        </p:nvCxnSpPr>
        <p:spPr>
          <a:xfrm>
            <a:off x="7575652" y="3074997"/>
            <a:ext cx="0" cy="10630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5E5CABAE-9213-BB46-ACD1-0BA18AC2B6A6}"/>
              </a:ext>
            </a:extLst>
          </p:cNvPr>
          <p:cNvCxnSpPr>
            <a:cxnSpLocks/>
          </p:cNvCxnSpPr>
          <p:nvPr/>
        </p:nvCxnSpPr>
        <p:spPr>
          <a:xfrm>
            <a:off x="7575652" y="4788183"/>
            <a:ext cx="0" cy="14098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 21">
            <a:extLst>
              <a:ext uri="{FF2B5EF4-FFF2-40B4-BE49-F238E27FC236}">
                <a16:creationId xmlns:a16="http://schemas.microsoft.com/office/drawing/2014/main" id="{47AF5D76-4645-714C-BE0A-CD58F4C95A77}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02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D3960E67-6AAD-DD4B-B996-270B9EDCD84C}"/>
              </a:ext>
            </a:extLst>
          </p:cNvPr>
          <p:cNvSpPr/>
          <p:nvPr/>
        </p:nvSpPr>
        <p:spPr>
          <a:xfrm>
            <a:off x="3767191" y="1530629"/>
            <a:ext cx="2674333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4A8A479-3C4F-6F44-BDB7-4588860AAE7F}"/>
              </a:ext>
            </a:extLst>
          </p:cNvPr>
          <p:cNvSpPr/>
          <p:nvPr/>
        </p:nvSpPr>
        <p:spPr>
          <a:xfrm>
            <a:off x="6540502" y="1530629"/>
            <a:ext cx="2190904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F98395E-2C26-644C-B01D-D5F00AE9C45A}"/>
              </a:ext>
            </a:extLst>
          </p:cNvPr>
          <p:cNvSpPr/>
          <p:nvPr/>
        </p:nvSpPr>
        <p:spPr>
          <a:xfrm>
            <a:off x="8830381" y="1530628"/>
            <a:ext cx="2878399" cy="641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9E82E00-102F-0541-9A19-F7F20DCE336C}"/>
              </a:ext>
            </a:extLst>
          </p:cNvPr>
          <p:cNvSpPr/>
          <p:nvPr/>
        </p:nvSpPr>
        <p:spPr>
          <a:xfrm>
            <a:off x="0" y="0"/>
            <a:ext cx="1131216" cy="11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13D065-9E5E-424B-A833-249FC829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1" y="288106"/>
            <a:ext cx="503614" cy="555003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E81E2461-2746-0D4D-9622-CD91B5051425}"/>
              </a:ext>
            </a:extLst>
          </p:cNvPr>
          <p:cNvSpPr/>
          <p:nvPr/>
        </p:nvSpPr>
        <p:spPr>
          <a:xfrm>
            <a:off x="817415" y="1530629"/>
            <a:ext cx="2826728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B759C785-D0E0-BB45-95D7-BD3FB8AA2BDA}"/>
              </a:ext>
            </a:extLst>
          </p:cNvPr>
          <p:cNvSpPr txBox="1"/>
          <p:nvPr/>
        </p:nvSpPr>
        <p:spPr>
          <a:xfrm>
            <a:off x="817414" y="1646402"/>
            <a:ext cx="2826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Philosophical Faculty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58C8A68F-FE52-0047-A698-932118BF88D3}"/>
              </a:ext>
            </a:extLst>
          </p:cNvPr>
          <p:cNvSpPr txBox="1"/>
          <p:nvPr/>
        </p:nvSpPr>
        <p:spPr>
          <a:xfrm>
            <a:off x="3767192" y="1558790"/>
            <a:ext cx="267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Science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Forestry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C8D5AFE1-83D9-0E4C-9B9E-28DEB56771C0}"/>
              </a:ext>
            </a:extLst>
          </p:cNvPr>
          <p:cNvSpPr txBox="1"/>
          <p:nvPr/>
        </p:nvSpPr>
        <p:spPr>
          <a:xfrm>
            <a:off x="6540500" y="1558790"/>
            <a:ext cx="219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Health Sciences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38F0C-5A08-BE4F-97E1-6D5D584B6FB4}"/>
              </a:ext>
            </a:extLst>
          </p:cNvPr>
          <p:cNvSpPr txBox="1"/>
          <p:nvPr/>
        </p:nvSpPr>
        <p:spPr>
          <a:xfrm>
            <a:off x="8830382" y="1558790"/>
            <a:ext cx="287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Social Sciences and Business Studies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C7BAE19-14BF-8642-B902-F9BB0B8E0A0E}"/>
              </a:ext>
            </a:extLst>
          </p:cNvPr>
          <p:cNvSpPr txBox="1"/>
          <p:nvPr/>
        </p:nvSpPr>
        <p:spPr>
          <a:xfrm>
            <a:off x="817413" y="2227632"/>
            <a:ext cx="2826729" cy="3693319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Humanities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Educational Sciences and Psychology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Educational Science and Teacher Education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Theology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training school of the University of Eastern Finland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69B4C6B-16CB-0843-B458-5C3EBD404E4B}"/>
              </a:ext>
            </a:extLst>
          </p:cNvPr>
          <p:cNvSpPr txBox="1"/>
          <p:nvPr/>
        </p:nvSpPr>
        <p:spPr>
          <a:xfrm>
            <a:off x="3743114" y="2227632"/>
            <a:ext cx="2698410" cy="42473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Physics and Mathematics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Applied Physics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Chemistry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Forest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Environmental and Biological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SIB Labs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C7A8B23D-229C-3B4A-B1FA-44B16DFF133A}"/>
              </a:ext>
            </a:extLst>
          </p:cNvPr>
          <p:cNvSpPr txBox="1"/>
          <p:nvPr/>
        </p:nvSpPr>
        <p:spPr>
          <a:xfrm>
            <a:off x="6540500" y="2227632"/>
            <a:ext cx="219090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A.I. Virtanen Institute for Molecular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Pharmacy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Nursing Science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Medicine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A1A3B57E-B2D2-1944-AC38-259FCFF1277C}"/>
              </a:ext>
            </a:extLst>
          </p:cNvPr>
          <p:cNvSpPr txBox="1"/>
          <p:nvPr/>
        </p:nvSpPr>
        <p:spPr>
          <a:xfrm>
            <a:off x="8830381" y="2227632"/>
            <a:ext cx="2786995" cy="36625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Geographical and Historical Studies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Health and Social Management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Social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Karelian Institute</a:t>
            </a:r>
          </a:p>
          <a:p>
            <a:endParaRPr lang="fi-F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8F970DD-3053-CB4D-8B17-B35A23FC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17" y="247012"/>
            <a:ext cx="9393024" cy="509047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Organisation of the University of Eastern Finland</a:t>
            </a:r>
          </a:p>
        </p:txBody>
      </p:sp>
    </p:spTree>
    <p:extLst>
      <p:ext uri="{BB962C8B-B14F-4D97-AF65-F5344CB8AC3E}">
        <p14:creationId xmlns:p14="http://schemas.microsoft.com/office/powerpoint/2010/main" val="97315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D3960E67-6AAD-DD4B-B996-270B9EDCD84C}"/>
              </a:ext>
            </a:extLst>
          </p:cNvPr>
          <p:cNvSpPr/>
          <p:nvPr/>
        </p:nvSpPr>
        <p:spPr>
          <a:xfrm>
            <a:off x="3767191" y="1530629"/>
            <a:ext cx="2674333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4A8A479-3C4F-6F44-BDB7-4588860AAE7F}"/>
              </a:ext>
            </a:extLst>
          </p:cNvPr>
          <p:cNvSpPr/>
          <p:nvPr/>
        </p:nvSpPr>
        <p:spPr>
          <a:xfrm>
            <a:off x="6540502" y="1530629"/>
            <a:ext cx="2190904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F98395E-2C26-644C-B01D-D5F00AE9C45A}"/>
              </a:ext>
            </a:extLst>
          </p:cNvPr>
          <p:cNvSpPr/>
          <p:nvPr/>
        </p:nvSpPr>
        <p:spPr>
          <a:xfrm>
            <a:off x="8830381" y="1530628"/>
            <a:ext cx="2878399" cy="641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9E82E00-102F-0541-9A19-F7F20DCE336C}"/>
              </a:ext>
            </a:extLst>
          </p:cNvPr>
          <p:cNvSpPr/>
          <p:nvPr/>
        </p:nvSpPr>
        <p:spPr>
          <a:xfrm>
            <a:off x="0" y="0"/>
            <a:ext cx="1131216" cy="11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13D065-9E5E-424B-A833-249FC829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1" y="288106"/>
            <a:ext cx="503614" cy="555003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E81E2461-2746-0D4D-9622-CD91B5051425}"/>
              </a:ext>
            </a:extLst>
          </p:cNvPr>
          <p:cNvSpPr/>
          <p:nvPr/>
        </p:nvSpPr>
        <p:spPr>
          <a:xfrm>
            <a:off x="817415" y="1530629"/>
            <a:ext cx="2826728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B759C785-D0E0-BB45-95D7-BD3FB8AA2BDA}"/>
              </a:ext>
            </a:extLst>
          </p:cNvPr>
          <p:cNvSpPr txBox="1"/>
          <p:nvPr/>
        </p:nvSpPr>
        <p:spPr>
          <a:xfrm>
            <a:off x="817414" y="1646402"/>
            <a:ext cx="2826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Philosophical Faculty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58C8A68F-FE52-0047-A698-932118BF88D3}"/>
              </a:ext>
            </a:extLst>
          </p:cNvPr>
          <p:cNvSpPr txBox="1"/>
          <p:nvPr/>
        </p:nvSpPr>
        <p:spPr>
          <a:xfrm>
            <a:off x="3767192" y="1558790"/>
            <a:ext cx="267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Science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Forestry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C8D5AFE1-83D9-0E4C-9B9E-28DEB56771C0}"/>
              </a:ext>
            </a:extLst>
          </p:cNvPr>
          <p:cNvSpPr txBox="1"/>
          <p:nvPr/>
        </p:nvSpPr>
        <p:spPr>
          <a:xfrm>
            <a:off x="6540500" y="1558790"/>
            <a:ext cx="219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Health Sciences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38F0C-5A08-BE4F-97E1-6D5D584B6FB4}"/>
              </a:ext>
            </a:extLst>
          </p:cNvPr>
          <p:cNvSpPr txBox="1"/>
          <p:nvPr/>
        </p:nvSpPr>
        <p:spPr>
          <a:xfrm>
            <a:off x="8830382" y="1558790"/>
            <a:ext cx="287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Social Sciences and Business Studies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C7BAE19-14BF-8642-B902-F9BB0B8E0A0E}"/>
              </a:ext>
            </a:extLst>
          </p:cNvPr>
          <p:cNvSpPr txBox="1"/>
          <p:nvPr/>
        </p:nvSpPr>
        <p:spPr>
          <a:xfrm>
            <a:off x="817413" y="2227632"/>
            <a:ext cx="2826729" cy="3693319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Humanities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Educational Sciences and Psychology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Educational Science and Teacher Education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Theology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training school of the University of Eastern Finland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69B4C6B-16CB-0843-B458-5C3EBD404E4B}"/>
              </a:ext>
            </a:extLst>
          </p:cNvPr>
          <p:cNvSpPr txBox="1"/>
          <p:nvPr/>
        </p:nvSpPr>
        <p:spPr>
          <a:xfrm>
            <a:off x="3743114" y="2227632"/>
            <a:ext cx="2698410" cy="42473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Physics and Mathematics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Applied Physics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Chemistry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Forest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Environmental and Biological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SIB Labs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C7A8B23D-229C-3B4A-B1FA-44B16DFF133A}"/>
              </a:ext>
            </a:extLst>
          </p:cNvPr>
          <p:cNvSpPr txBox="1"/>
          <p:nvPr/>
        </p:nvSpPr>
        <p:spPr>
          <a:xfrm>
            <a:off x="6540500" y="2227632"/>
            <a:ext cx="219090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A.I. Virtanen Institute for Molecular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Pharmacy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Nursing Science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Medicine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A1A3B57E-B2D2-1944-AC38-259FCFF1277C}"/>
              </a:ext>
            </a:extLst>
          </p:cNvPr>
          <p:cNvSpPr txBox="1"/>
          <p:nvPr/>
        </p:nvSpPr>
        <p:spPr>
          <a:xfrm>
            <a:off x="8830381" y="2227632"/>
            <a:ext cx="2786995" cy="36625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Geographical and Historical Studies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Health and Social Management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Social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Karelian Institute</a:t>
            </a:r>
          </a:p>
          <a:p>
            <a:endParaRPr lang="fi-F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8F970DD-3053-CB4D-8B17-B35A23FC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17" y="247012"/>
            <a:ext cx="9393024" cy="509047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Organisation of the University of Eastern Finland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7407B5BE-B81A-4C50-AF4D-545375F91E39}"/>
              </a:ext>
            </a:extLst>
          </p:cNvPr>
          <p:cNvSpPr/>
          <p:nvPr/>
        </p:nvSpPr>
        <p:spPr>
          <a:xfrm>
            <a:off x="1046285" y="2532185"/>
            <a:ext cx="2532184" cy="896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25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D3960E67-6AAD-DD4B-B996-270B9EDCD84C}"/>
              </a:ext>
            </a:extLst>
          </p:cNvPr>
          <p:cNvSpPr/>
          <p:nvPr/>
        </p:nvSpPr>
        <p:spPr>
          <a:xfrm>
            <a:off x="3767191" y="1530629"/>
            <a:ext cx="2674333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4A8A479-3C4F-6F44-BDB7-4588860AAE7F}"/>
              </a:ext>
            </a:extLst>
          </p:cNvPr>
          <p:cNvSpPr/>
          <p:nvPr/>
        </p:nvSpPr>
        <p:spPr>
          <a:xfrm>
            <a:off x="6540502" y="1530629"/>
            <a:ext cx="2190904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F98395E-2C26-644C-B01D-D5F00AE9C45A}"/>
              </a:ext>
            </a:extLst>
          </p:cNvPr>
          <p:cNvSpPr/>
          <p:nvPr/>
        </p:nvSpPr>
        <p:spPr>
          <a:xfrm>
            <a:off x="8830381" y="1530628"/>
            <a:ext cx="2878399" cy="641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9E82E00-102F-0541-9A19-F7F20DCE336C}"/>
              </a:ext>
            </a:extLst>
          </p:cNvPr>
          <p:cNvSpPr/>
          <p:nvPr/>
        </p:nvSpPr>
        <p:spPr>
          <a:xfrm>
            <a:off x="0" y="0"/>
            <a:ext cx="1131216" cy="11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13D065-9E5E-424B-A833-249FC829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1" y="288106"/>
            <a:ext cx="503614" cy="555003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E81E2461-2746-0D4D-9622-CD91B5051425}"/>
              </a:ext>
            </a:extLst>
          </p:cNvPr>
          <p:cNvSpPr/>
          <p:nvPr/>
        </p:nvSpPr>
        <p:spPr>
          <a:xfrm>
            <a:off x="817415" y="1530629"/>
            <a:ext cx="2826728" cy="64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B759C785-D0E0-BB45-95D7-BD3FB8AA2BDA}"/>
              </a:ext>
            </a:extLst>
          </p:cNvPr>
          <p:cNvSpPr txBox="1"/>
          <p:nvPr/>
        </p:nvSpPr>
        <p:spPr>
          <a:xfrm>
            <a:off x="817414" y="1646402"/>
            <a:ext cx="2826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Philosophical Faculty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58C8A68F-FE52-0047-A698-932118BF88D3}"/>
              </a:ext>
            </a:extLst>
          </p:cNvPr>
          <p:cNvSpPr txBox="1"/>
          <p:nvPr/>
        </p:nvSpPr>
        <p:spPr>
          <a:xfrm>
            <a:off x="3767192" y="1558790"/>
            <a:ext cx="267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Science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Forestry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C8D5AFE1-83D9-0E4C-9B9E-28DEB56771C0}"/>
              </a:ext>
            </a:extLst>
          </p:cNvPr>
          <p:cNvSpPr txBox="1"/>
          <p:nvPr/>
        </p:nvSpPr>
        <p:spPr>
          <a:xfrm>
            <a:off x="6540500" y="1558790"/>
            <a:ext cx="219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Health Sciences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38F0C-5A08-BE4F-97E1-6D5D584B6FB4}"/>
              </a:ext>
            </a:extLst>
          </p:cNvPr>
          <p:cNvSpPr txBox="1"/>
          <p:nvPr/>
        </p:nvSpPr>
        <p:spPr>
          <a:xfrm>
            <a:off x="8830382" y="1558790"/>
            <a:ext cx="287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Social Sciences and Business Studies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C7BAE19-14BF-8642-B902-F9BB0B8E0A0E}"/>
              </a:ext>
            </a:extLst>
          </p:cNvPr>
          <p:cNvSpPr txBox="1"/>
          <p:nvPr/>
        </p:nvSpPr>
        <p:spPr>
          <a:xfrm>
            <a:off x="817413" y="2227632"/>
            <a:ext cx="2826729" cy="3693319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Humanities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Educational Sciences and Psychology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Educational Science and Teacher Education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Theology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training school of the University of Eastern Finland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69B4C6B-16CB-0843-B458-5C3EBD404E4B}"/>
              </a:ext>
            </a:extLst>
          </p:cNvPr>
          <p:cNvSpPr txBox="1"/>
          <p:nvPr/>
        </p:nvSpPr>
        <p:spPr>
          <a:xfrm>
            <a:off x="3743114" y="2227632"/>
            <a:ext cx="2698410" cy="42473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Physics and Mathematics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Applied Physics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Chemistry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Forest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Environmental and Biological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SIB Labs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C7A8B23D-229C-3B4A-B1FA-44B16DFF133A}"/>
              </a:ext>
            </a:extLst>
          </p:cNvPr>
          <p:cNvSpPr txBox="1"/>
          <p:nvPr/>
        </p:nvSpPr>
        <p:spPr>
          <a:xfrm>
            <a:off x="6540500" y="2227632"/>
            <a:ext cx="219090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A.I. Virtanen Institute for Molecular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Pharmacy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Nursing Science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Medicine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A1A3B57E-B2D2-1944-AC38-259FCFF1277C}"/>
              </a:ext>
            </a:extLst>
          </p:cNvPr>
          <p:cNvSpPr txBox="1"/>
          <p:nvPr/>
        </p:nvSpPr>
        <p:spPr>
          <a:xfrm>
            <a:off x="8830381" y="2227632"/>
            <a:ext cx="2786995" cy="36625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Geographical and Historical Studies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 School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Health and Social Management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Social Sciences</a:t>
            </a: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77E9E"/>
              </a:buClr>
              <a:buFont typeface="Wingdings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Karelian Institute</a:t>
            </a:r>
          </a:p>
          <a:p>
            <a:endParaRPr lang="fi-F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8F970DD-3053-CB4D-8B17-B35A23FC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17" y="247012"/>
            <a:ext cx="9393024" cy="509047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Organisation of the University of Eastern Finland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7407B5BE-B81A-4C50-AF4D-545375F91E39}"/>
              </a:ext>
            </a:extLst>
          </p:cNvPr>
          <p:cNvSpPr/>
          <p:nvPr/>
        </p:nvSpPr>
        <p:spPr>
          <a:xfrm>
            <a:off x="1046285" y="2532185"/>
            <a:ext cx="2532184" cy="896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CE81AA34-90F4-4CDD-A64F-2C16E4CC8A7E}"/>
              </a:ext>
            </a:extLst>
          </p:cNvPr>
          <p:cNvSpPr/>
          <p:nvPr/>
        </p:nvSpPr>
        <p:spPr>
          <a:xfrm>
            <a:off x="1040295" y="3429001"/>
            <a:ext cx="2532184" cy="1105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45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0C4C203-1D91-4B6E-A5AF-B57634B7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106107"/>
            <a:ext cx="10818812" cy="6004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09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D50AF2A-E2F8-4F1A-9A37-6ED2E65EF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200771"/>
            <a:ext cx="10818812" cy="5815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75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157B08-7B74-4BA4-9B32-7ADE07BD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GINTL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E93BDD-94B9-4C41-AAEF-32AC96C21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Helvetica Now"/>
              </a:rPr>
              <a:t>The Global Innovation Network for Teaching and Learning (GINTL) brings together dedicated researchers and practitioners from Finland and our partners from China, India and the African continent. </a:t>
            </a:r>
          </a:p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Helvetica Now"/>
              </a:rPr>
              <a:t>We want to contribute towards achieving the Sustainable Development Goal 4: “Ensuring inclusive and equitable quality education and promote lifelong learning opportunities for all”.</a:t>
            </a:r>
          </a:p>
          <a:p>
            <a:pPr algn="l"/>
            <a:r>
              <a:rPr lang="en-US" dirty="0">
                <a:solidFill>
                  <a:srgbClr val="505050"/>
                </a:solidFill>
                <a:latin typeface="Helvetica Now"/>
              </a:rPr>
              <a:t>More information: </a:t>
            </a:r>
            <a:r>
              <a:rPr lang="en-US" dirty="0">
                <a:solidFill>
                  <a:srgbClr val="505050"/>
                </a:solidFill>
                <a:latin typeface="Helvetica Now"/>
                <a:hlinkClick r:id="rId2"/>
              </a:rPr>
              <a:t>cloneria.jatileni@uef.fi</a:t>
            </a:r>
            <a:r>
              <a:rPr lang="en-US" dirty="0">
                <a:solidFill>
                  <a:srgbClr val="505050"/>
                </a:solidFill>
                <a:latin typeface="Helvetica Now"/>
              </a:rPr>
              <a:t> </a:t>
            </a:r>
            <a:endParaRPr lang="en-US" b="0" i="0" dirty="0">
              <a:solidFill>
                <a:srgbClr val="505050"/>
              </a:solidFill>
              <a:effectLst/>
              <a:latin typeface="Helvetica Now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3187914"/>
      </p:ext>
    </p:extLst>
  </p:cSld>
  <p:clrMapOvr>
    <a:masterClrMapping/>
  </p:clrMapOvr>
</p:sld>
</file>

<file path=ppt/theme/theme1.xml><?xml version="1.0" encoding="utf-8"?>
<a:theme xmlns:a="http://schemas.openxmlformats.org/drawingml/2006/main" name="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4" id="{B53A52FC-A6FC-4A6C-AD2B-34438F1C3995}" vid="{B799C3A0-8ED7-4A45-9A7F-6FE07CB0A861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4" id="{B53A52FC-A6FC-4A6C-AD2B-34438F1C3995}" vid="{10439365-C910-4DF2-91B1-2BA27EEBFC69}"/>
    </a:ext>
  </a:extLst>
</a:theme>
</file>

<file path=ppt/theme/theme3.xml><?xml version="1.0" encoding="utf-8"?>
<a:theme xmlns:a="http://schemas.openxmlformats.org/drawingml/2006/main" name="Välilehdet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4" id="{B53A52FC-A6FC-4A6C-AD2B-34438F1C3995}" vid="{A85B80DE-D066-4A63-AEFE-19C975D4A823}"/>
    </a:ext>
  </a:extLst>
</a:theme>
</file>

<file path=ppt/theme/theme4.xml><?xml version="1.0" encoding="utf-8"?>
<a:theme xmlns:a="http://schemas.openxmlformats.org/drawingml/2006/main" name="Lope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4" id="{B53A52FC-A6FC-4A6C-AD2B-34438F1C3995}" vid="{E555C603-51E7-482C-8AF4-AA2DBD252130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EAD66-CB46-4768-8F7C-D45A632FD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823AE-6207-4116-84CC-D9FAAD03B7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15efd0-94a8-403b-ac33-e2733e8848c6"/>
    <ds:schemaRef ds:uri="c3771eab-bf73-4ff0-9ade-c27aeab3d2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4CDD03-2E6A-4B30-BD03-B4C89972A706}"/>
</file>

<file path=docProps/app.xml><?xml version="1.0" encoding="utf-8"?>
<Properties xmlns="http://schemas.openxmlformats.org/officeDocument/2006/extended-properties" xmlns:vt="http://schemas.openxmlformats.org/officeDocument/2006/docPropsVTypes">
  <TotalTime>6362</TotalTime>
  <Words>492</Words>
  <Application>Microsoft Office PowerPoint</Application>
  <PresentationFormat>Laajakuva</PresentationFormat>
  <Paragraphs>124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22" baseType="lpstr">
      <vt:lpstr>Arial</vt:lpstr>
      <vt:lpstr>Calibri</vt:lpstr>
      <vt:lpstr>Helvetica Now</vt:lpstr>
      <vt:lpstr>Open Sans</vt:lpstr>
      <vt:lpstr>Open Sans ExtraBold</vt:lpstr>
      <vt:lpstr>Open Sans SemiBold</vt:lpstr>
      <vt:lpstr>Palatino Linotype</vt:lpstr>
      <vt:lpstr>Wingdings</vt:lpstr>
      <vt:lpstr>Aloitus</vt:lpstr>
      <vt:lpstr>Basic</vt:lpstr>
      <vt:lpstr>Välilehdet</vt:lpstr>
      <vt:lpstr>Lopetus</vt:lpstr>
      <vt:lpstr>GLOSS</vt:lpstr>
      <vt:lpstr>PowerPoint-esitys</vt:lpstr>
      <vt:lpstr>UEF’s key figures</vt:lpstr>
      <vt:lpstr>Organisation of the University of Eastern Finland</vt:lpstr>
      <vt:lpstr>Organisation of the University of Eastern Finland</vt:lpstr>
      <vt:lpstr>Organisation of the University of Eastern Finland</vt:lpstr>
      <vt:lpstr>PowerPoint-esitys</vt:lpstr>
      <vt:lpstr>PowerPoint-esitys</vt:lpstr>
      <vt:lpstr>GINTL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STeWDUBS Finland</dc:title>
  <dc:creator>Kaisa Pihlainen</dc:creator>
  <cp:lastModifiedBy>Kaisa Pihlainen</cp:lastModifiedBy>
  <cp:revision>6</cp:revision>
  <cp:lastPrinted>2021-10-12T10:19:09Z</cp:lastPrinted>
  <dcterms:created xsi:type="dcterms:W3CDTF">2020-11-04T11:06:20Z</dcterms:created>
  <dcterms:modified xsi:type="dcterms:W3CDTF">2022-09-29T06:24:09Z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0x010100F7F3951D730B584AB15B97B4F4B1F22E</vt:lpwstr>
  </property>
</Properties>
</file>