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1" r:id="rId5"/>
  </p:sldMasterIdLst>
  <p:notesMasterIdLst>
    <p:notesMasterId r:id="rId12"/>
  </p:notesMasterIdLst>
  <p:handoutMasterIdLst>
    <p:handoutMasterId r:id="rId13"/>
  </p:handoutMasterIdLst>
  <p:sldIdLst>
    <p:sldId id="268" r:id="rId6"/>
    <p:sldId id="264" r:id="rId7"/>
    <p:sldId id="266" r:id="rId8"/>
    <p:sldId id="267" r:id="rId9"/>
    <p:sldId id="265" r:id="rId10"/>
    <p:sldId id="26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A97E9B99-408B-8341-AA8F-9B966F805ABA}">
          <p14:sldIdLst/>
        </p14:section>
        <p14:section name="Instructions" id="{DE60F47D-3D7B-D249-9D7D-6B5930D3A7E5}">
          <p14:sldIdLst>
            <p14:sldId id="268"/>
            <p14:sldId id="264"/>
            <p14:sldId id="266"/>
            <p14:sldId id="267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i Ovaskainen" initials="PO" lastIdx="3" clrIdx="0">
    <p:extLst>
      <p:ext uri="{19B8F6BF-5375-455C-9EA6-DF929625EA0E}">
        <p15:presenceInfo xmlns:p15="http://schemas.microsoft.com/office/powerpoint/2012/main" userId="S::povaskai@univ.yo.oulu.fi::cecde4e8-c554-48c0-9eba-94d8bf2fb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BBCAA"/>
    <a:srgbClr val="01AEF0"/>
    <a:srgbClr val="000000"/>
    <a:srgbClr val="23418F"/>
    <a:srgbClr val="FEF200"/>
    <a:srgbClr val="BCBDC0"/>
    <a:srgbClr val="C49A6C"/>
    <a:srgbClr val="FF94A7"/>
    <a:srgbClr val="652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3" autoAdjust="0"/>
    <p:restoredTop sz="86468"/>
  </p:normalViewPr>
  <p:slideViewPr>
    <p:cSldViewPr snapToGrid="0">
      <p:cViewPr varScale="1">
        <p:scale>
          <a:sx n="67" d="100"/>
          <a:sy n="67" d="100"/>
        </p:scale>
        <p:origin x="740" y="44"/>
      </p:cViewPr>
      <p:guideLst>
        <p:guide orient="horz" pos="2160"/>
        <p:guide pos="3840"/>
        <p:guide pos="855"/>
        <p:guide pos="987"/>
        <p:guide pos="3909"/>
        <p:guide pos="3772"/>
        <p:guide pos="7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4" d="100"/>
          <a:sy n="104" d="100"/>
        </p:scale>
        <p:origin x="408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4DF430F-3DCE-B848-9B70-F9C6AF828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08304F-6EBE-8349-ADA8-FF0EEE4AB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F5AB-3C25-496B-B5D2-D7FDA7AEC854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06/10/2022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3FAB21-5E0A-6C46-9875-7FD5D179C7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81849-ACA6-6B46-96A1-9D932CAA9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7937-D2A0-7F47-9A5A-D18101150B0C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53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2662-888C-451A-B8C0-6AB5AC37CE24}" type="datetime1">
              <a:rPr lang="en-GB" smtClean="0"/>
              <a:t>06/10/2022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A9843-4B20-4852-82CF-3B465AE842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Date &amp;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4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91694F22-65CC-6C48-8809-DCFD8FC7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3E8A-1437-4F5A-9E90-34FC8420582F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085BFC6C-6D67-4043-AD0B-7767B31B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7B0CB1-AB90-8940-9298-3C95304C0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3408F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05C298-B655-764D-9E12-EFBEAEC275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5E05D7E6-6710-5F4A-8D37-4F863946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8F9F-2DEF-40CB-A4CE-021C35B98005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AC766585-01CE-9445-9523-2B9F0A5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8FEB8BC7-6897-B14F-9FD9-285AD70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136B94-42AC-F44A-BE16-F1F56785C6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EA1629-C529-4C0E-9B74-C312F51FFAEB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852FFC-B20F-0446-BD6A-096292B859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214901-BF9B-0E4A-9383-D2F64B9F96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E30F2E7B-A0EF-0947-B2CE-BAF73A0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2C1-CC25-4CD1-A3F8-002618F7E914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1A063C4A-4135-7243-A912-B151E426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81584BC7-D357-5046-B15C-542937F9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F89B89-A197-8C47-9A3B-DDAC4A12AD9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10298" y="1544320"/>
            <a:ext cx="5637213" cy="4772072"/>
          </a:xfr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Insert chart</a:t>
            </a:r>
          </a:p>
        </p:txBody>
      </p:sp>
      <p:grpSp>
        <p:nvGrpSpPr>
          <p:cNvPr id="16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3A7FF5-0050-44E0-B67E-BCD316DE3286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48BE2BA-C9CD-9B4E-B828-F30A5AB4C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9CF55A-0C9B-1449-80EC-E0F228B2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8268B8-BC4E-487A-92D1-02B70BCDB560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1569BF-F5FA-CA41-8F49-5FA850C952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1EA7783-2E4C-5041-8BE0-E52808FD1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8977F8-1AA2-474A-8BC7-6026C33B8FA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FBADC-77B1-421B-8B2C-E5F8AD0170EA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chart</a:t>
            </a:r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5FBA58-0BCD-B143-9FD1-31F6775FAA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9DEDA13-5D38-9142-884C-06B5FF48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C992-6B85-7E40-A833-2A30FE4A7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92" r="411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2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2D0C234-08E8-C548-8B9E-3EB746ABA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7C165F-0CF4-C64B-961B-4486C87E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49E02-A198-694D-9AEA-E76AFD24F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9" r="7714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3B2CBB-D469-9C4E-B56F-54EA6EB40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8290564F-0CCC-DF4A-94B6-7FF54BDB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05287-43D4-0C45-BD45-AAD58FEA8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45" r="3148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3408F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BBBA819B-4E73-9149-896D-D531BD5B21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rgbClr val="23418F"/>
                </a:solidFill>
              </a:defRPr>
            </a:lvl1pPr>
            <a:lvl2pPr>
              <a:defRPr sz="2800">
                <a:solidFill>
                  <a:srgbClr val="23418F"/>
                </a:solidFill>
              </a:defRPr>
            </a:lvl2pPr>
            <a:lvl3pPr>
              <a:defRPr sz="2400">
                <a:solidFill>
                  <a:srgbClr val="23418F"/>
                </a:solidFill>
              </a:defRPr>
            </a:lvl3pPr>
            <a:lvl4pPr>
              <a:defRPr sz="2000">
                <a:solidFill>
                  <a:srgbClr val="23418F"/>
                </a:solidFill>
              </a:defRPr>
            </a:lvl4pPr>
            <a:lvl5pPr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EADA54-B9D7-B848-BDC0-3D2065A777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9CB66E-098E-47DE-B01C-4EC83058ECE1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C5E76107-D17F-094C-9243-ED00A769A3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DF103A3-8107-494D-B7CB-E30CD2B5739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37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Date &amp;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397C27-9B86-2F45-A845-77A35D0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E992-8715-4155-9BC2-2B8AF20B55B8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C8F757F-197E-5E42-8AFC-F7CFFA37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44DB4CD-524A-EA49-9910-8BD0940B01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14AAE248-60AD-3D4B-826E-E5F8A337B5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1AADCA-3EF5-4F8C-84DA-F1A7632BFE5C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04246A-7644-7D40-8694-EDA16E529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DB5745-90B1-41CD-9C49-B048C776E7F6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B20213-50D5-3442-8778-DB7CC1B4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4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4DAE9-27BE-4117-A017-8D7235EB6D4F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F67B85-120B-7E44-AE13-E141FF0A3F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27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39B54A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00AEE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764817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021634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662D91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7307635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23408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57418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grpSp>
        <p:nvGrpSpPr>
          <p:cNvPr id="2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D64013-E967-1E42-BBB7-40206306A8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4631EA-2AFA-4028-BB33-2B0234499FF2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603DA4F-FE9B-C842-A1EF-0456D3B7037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07E21E84-4456-FA44-A33B-6414DF847E1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8688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589001"/>
            <a:ext cx="5751512" cy="86793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40603D6F-D404-8440-B774-89DD6C38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4320"/>
            <a:ext cx="57515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D40FC309-8CED-7C49-B3E7-FC7BB52653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5239" y="589001"/>
            <a:ext cx="4884854" cy="5727662"/>
          </a:xfrm>
          <a:noFill/>
        </p:spPr>
        <p:txBody>
          <a:bodyPr/>
          <a:lstStyle>
            <a:lvl1pPr marL="360363" marR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 lang="fi-FI" b="1" smtClean="0">
                <a:effectLst/>
              </a:defRPr>
            </a:lvl1pPr>
          </a:lstStyle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en-GB" noProof="0" dirty="0"/>
              <a:t>Click to add sub-brand logo 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endParaRPr lang="en-GB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455CC4-ADD7-434C-9A30-87374A811381}" type="datetime1">
              <a:rPr lang="en-GB" noProof="0" smtClean="0"/>
              <a:t>06/10/2022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491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66" userDrawn="1">
          <p15:clr>
            <a:srgbClr val="FBAE40"/>
          </p15:clr>
        </p15:guide>
        <p15:guide id="2" orient="horz" pos="368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23408F"/>
          </a:solidFill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Date &amp;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7CE81F-A924-5244-9E82-D8E239FA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A6A-8055-48B7-BC54-ED016D3A36B1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631E5A1-931A-594F-AB5F-B75DAF0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BE3C3D0-1CFC-DB44-B072-3BCA5293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3900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Date &amp;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A057CE-D9AE-9544-8BB9-A8F54A8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52AA-07CF-49B2-9E04-BEA60BA51C01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1A5D250-AE32-A746-9873-D4F5090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5BFFD0-2AD1-F64F-ADCC-6787A1B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71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Date &amp;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0C9553-AE33-FE4E-B669-30805859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9F6E-7B3C-4123-856E-93D0F7359CF3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77156-7272-5B48-B941-4C41AA0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936234D-37BC-344F-A4F3-3C33957064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FE3B94-9027-DF45-B6C8-4D3CE1528E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10D13-E726-468A-8AFE-2AD5D742EAC6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E09993-8C70-6746-B152-C4FBDE269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39D7FB-B27A-3B42-957E-510CB2477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70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603BFB-38EA-D545-99D2-2559A304F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B939B-7C0C-479E-B49D-4A876031C1A4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5A8AA0-E26A-2845-869F-C8CCE14B1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D4DA19-0641-2A47-A16F-E5BF70152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6094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8" r="6846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4BBCAA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0704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pic>
        <p:nvPicPr>
          <p:cNvPr id="19" name="Picture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10" r="3632"/>
          <a:stretch/>
        </p:blipFill>
        <p:spPr>
          <a:xfrm>
            <a:off x="6207760" y="0"/>
            <a:ext cx="598424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2D0C-CA12-BC4F-97AA-BE44B6B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8218-A010-4480-AFC4-93930F1CB185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BE814-9713-1A4F-889A-32EF3AC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48D92-09BE-034A-A1F1-8136D5D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4130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63AF82F4-893F-7F42-88BD-48B7079E5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DE21E4A1-87B8-B547-BC73-E2B710E8A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56756F-E58A-40A4-9D92-F809D303D8BA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D8ADC39-52A2-1D4E-B757-606263C6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grpSp>
        <p:nvGrpSpPr>
          <p:cNvPr id="20" name="Rays">
            <a:extLst>
              <a:ext uri="{FF2B5EF4-FFF2-40B4-BE49-F238E27FC236}">
                <a16:creationId xmlns:a16="http://schemas.microsoft.com/office/drawing/2014/main" id="{D29C396B-C476-AB4B-9436-AF3E6D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77D797-2222-1D4A-A5A3-78796FC7C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B8AE7EB-97C4-4648-9930-140F8710B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F16594-1226-B541-A580-1BFE443D12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0246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>
            <a:extLst>
              <a:ext uri="{FF2B5EF4-FFF2-40B4-BE49-F238E27FC236}">
                <a16:creationId xmlns:a16="http://schemas.microsoft.com/office/drawing/2014/main" id="{EC82911F-0A5B-C044-B6F8-BE62706B5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26C601F6-5B92-5946-891D-100AD8984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00A8D-06DF-4397-9BD7-12026CC140C6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3A658C7-2CA7-AE47-801F-A76DB6B80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grpSp>
        <p:nvGrpSpPr>
          <p:cNvPr id="21" name="Rays">
            <a:extLst>
              <a:ext uri="{FF2B5EF4-FFF2-40B4-BE49-F238E27FC236}">
                <a16:creationId xmlns:a16="http://schemas.microsoft.com/office/drawing/2014/main" id="{71E9F30A-083D-E940-92CD-89A073D5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D0729C-C794-8E44-80A5-ADC3C1B02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BAA87D-C426-A549-BBA5-24E6AA69D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7EF79F2-5F90-CC43-9DE8-ED96DD4531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5836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50AAE-E605-4934-B4B3-34595745CC83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8247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BF2C4578-2F05-9448-B097-70A27E4297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CFB6A-27DD-4D3D-A2BC-89D64ED689B1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BA2695B-241B-6346-AE9E-3D47DDC8CB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416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CF050E93-6054-984D-AD52-C7AAF991F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 sz="2000"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3E7D1-D3BC-4DD0-91F0-DAA23DA5930F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CBF7B44-4A2B-2444-9756-E8D1AB596B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8323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FF223D0-D15D-2D42-A35D-CF7458F1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4D665F83-A477-474C-AE78-F193FF7818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24B0F-AB7D-4A9E-A418-D0A139BAFFB4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0C3643-8108-F948-AE17-D0CC985414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211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0566FFFB-DCB0-AE48-AD49-F31415B2CB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5CB0F8-02D4-46E9-AF11-2512D30A3B73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89D33559-35CE-6244-AFEA-34E4263E6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93EB959D-90FD-F444-B54F-CB32040AE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2003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A6E1FE9D-2F77-004E-B5D7-FBB1D1E1B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5EC1CD9C-548F-5E43-AAE8-1F561B07CD5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89AFD-F784-4671-A172-3A62BB4FBFAF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AC6CD9-6834-A44F-87FD-CDC145C316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20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5A3CF416-1A49-794C-991E-F68E5FE5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1/2</a:t>
            </a:r>
            <a:br>
              <a:rPr lang="fi-FI" dirty="0"/>
            </a:br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2/2</a:t>
            </a:r>
            <a:endParaRPr lang="en-GB" dirty="0"/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A33D0261-1C3F-D649-A3C3-57401EAF32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en-US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0DF80-4B69-4750-8385-6F22FB658A05}" type="datetime1">
              <a:rPr lang="en-GB" smtClean="0"/>
              <a:t>06/10/2022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075C51-55D3-2A4B-BC5E-DBFE224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0860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DB652E0D-7C7B-E042-9761-2B89A416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2" r="1481"/>
          <a:stretch/>
        </p:blipFill>
        <p:spPr>
          <a:xfrm>
            <a:off x="1" y="0"/>
            <a:ext cx="5994400" cy="6858000"/>
          </a:xfrm>
          <a:prstGeom prst="rect">
            <a:avLst/>
          </a:prstGeom>
        </p:spPr>
      </p:pic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8728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622970E6-0DB7-1546-A730-947A6B29F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59D4F4E7-4FCE-AC4C-A913-CFC29F4A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B3BD53FC-23C7-D843-964F-4830C6A72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741"/>
          <a:stretch/>
        </p:blipFill>
        <p:spPr>
          <a:xfrm>
            <a:off x="0" y="0"/>
            <a:ext cx="598424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728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3A3598B7-5A5E-574E-B984-576868F9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 1/2</a:t>
            </a:r>
            <a:br>
              <a:rPr lang="en-GB" noProof="0" dirty="0"/>
            </a:br>
            <a:r>
              <a:rPr lang="en-GB" noProof="0" dirty="0"/>
              <a:t>Click to add title 2/2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57AB2E86-322E-354B-A41B-15F977BE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A39057EF-E037-D747-BBEE-27932852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r="1482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82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10CF6B-9E8A-4889-93FC-50B177D7DC47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9455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C51FB890-5D7B-254A-A01A-B895EAB4AA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41A5C2-8C9C-4A81-9010-EAE1DC3FDE00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B4B5C-D42C-2A42-BD9F-9BAEFE14B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8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EAB9F54A-96BB-2D43-A560-C445DB851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293642-B6D1-47B9-B5D8-9967BDF4225A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77F4E2-6610-BF47-A6C9-6A2988FC1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5308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s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C49A6C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B4A8B9A-1B81-FF4D-8727-C49840616DD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2E30B1-34F8-44A9-A770-92CFC624A856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CC4AB-A35E-0C4B-A9FD-9255DAC855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3C50B28-E3E3-3B43-9DE2-9EF1CC66326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8359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5818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5AC5D3C-37C0-2148-95F3-62ECD45238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DB1EC-949D-4938-A456-523655239463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470B67B-A6CB-1846-8D3F-CE5AC61630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16793E01-5E8F-4C41-BCBF-4E99F8C3A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8474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5436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778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  <a:noFill/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10" r="3632"/>
          <a:stretch/>
        </p:blipFill>
        <p:spPr>
          <a:xfrm>
            <a:off x="6207760" y="0"/>
            <a:ext cx="598424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06518DD-4A0B-374A-B95A-B2D70E85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EE0C-CDE7-4BE8-9C81-617CF91C95CE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7FD2FCA-366A-6C47-860B-18983629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54512610-0643-F246-8937-6F8D3CA1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28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8" r="6846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55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grpSp>
        <p:nvGrpSpPr>
          <p:cNvPr id="4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4BE703-EF51-7D44-8E0F-8E3FEBB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4380-BDBD-4C70-840B-73D32E741835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BB5D6E17-BABA-9F48-8E39-6238D277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C7832556-8166-254C-A19F-B185822118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subtitle</a:t>
            </a:r>
          </a:p>
        </p:txBody>
      </p:sp>
      <p:grpSp>
        <p:nvGrpSpPr>
          <p:cNvPr id="4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BFBCBF-1951-484A-A7D0-B97733E4F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BD03-6478-427F-9F0F-890BFC9BE730}" type="datetime1">
              <a:rPr lang="en-GB" noProof="0" smtClean="0"/>
              <a:t>06/10/2022</a:t>
            </a:fld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FF0CB8-88A8-4743-B951-1F3DFAD6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C630A0F-9180-7B48-A5A9-FD157AE23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10300" y="579600"/>
            <a:ext cx="5637212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B3BE4D91-3E6B-427E-9162-90DA282BF153}" type="datetime1">
              <a:rPr lang="en-GB" noProof="0" smtClean="0"/>
              <a:t>06/10/2022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>
                <a:solidFill>
                  <a:schemeClr val="tx1"/>
                </a:solidFill>
              </a:rPr>
              <a:t>University of Oulu</a:t>
            </a: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1" r:id="rId3"/>
    <p:sldLayoutId id="2147483733" r:id="rId4"/>
    <p:sldLayoutId id="2147483734" r:id="rId5"/>
    <p:sldLayoutId id="2147483805" r:id="rId6"/>
    <p:sldLayoutId id="2147483804" r:id="rId7"/>
    <p:sldLayoutId id="2147483659" r:id="rId8"/>
    <p:sldLayoutId id="2147483684" r:id="rId9"/>
    <p:sldLayoutId id="2147483650" r:id="rId10"/>
    <p:sldLayoutId id="2147483689" r:id="rId11"/>
    <p:sldLayoutId id="2147483690" r:id="rId12"/>
    <p:sldLayoutId id="2147483704" r:id="rId13"/>
    <p:sldLayoutId id="2147483706" r:id="rId14"/>
    <p:sldLayoutId id="2147483707" r:id="rId15"/>
    <p:sldLayoutId id="2147483660" r:id="rId16"/>
    <p:sldLayoutId id="2147483665" r:id="rId17"/>
    <p:sldLayoutId id="2147483666" r:id="rId18"/>
    <p:sldLayoutId id="2147483709" r:id="rId19"/>
    <p:sldLayoutId id="2147483712" r:id="rId20"/>
    <p:sldLayoutId id="2147483713" r:id="rId21"/>
    <p:sldLayoutId id="2147483806" r:id="rId22"/>
    <p:sldLayoutId id="2147483730" r:id="rId23"/>
    <p:sldLayoutId id="2147483809" r:id="rId24"/>
    <p:sldLayoutId id="2147483656" r:id="rId25"/>
    <p:sldLayoutId id="2147483670" r:id="rId26"/>
    <p:sldLayoutId id="2147483671" r:id="rId27"/>
  </p:sldLayoutIdLst>
  <p:hf sldNum="0"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  <p15:guide id="9" orient="horz" pos="368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Otsikko tähän </a:t>
            </a:r>
            <a:br>
              <a:rPr lang="en-GB" noProof="0"/>
            </a:br>
            <a:r>
              <a:rPr lang="en-GB" noProof="0"/>
              <a:t>näin lyhyt on</a:t>
            </a:r>
            <a:br>
              <a:rPr lang="en-GB" noProof="0"/>
            </a:br>
            <a:r>
              <a:rPr lang="en-GB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napsauttamalla</a:t>
            </a:r>
            <a:endParaRPr lang="en-GB" noProof="0" dirty="0"/>
          </a:p>
          <a:p>
            <a:pPr lvl="1"/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2"/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3"/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lvl="4"/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1EF5AA2-DCC1-4BAA-BCA1-5AFF8A002553}" type="datetime1">
              <a:rPr lang="en-GB" noProof="0" smtClean="0"/>
              <a:t>06/10/2022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>
                <a:solidFill>
                  <a:schemeClr val="tx1"/>
                </a:solidFill>
              </a:rPr>
              <a:t>University of Oulu</a:t>
            </a:r>
          </a:p>
        </p:txBody>
      </p:sp>
    </p:spTree>
    <p:extLst>
      <p:ext uri="{BB962C8B-B14F-4D97-AF65-F5344CB8AC3E}">
        <p14:creationId xmlns:p14="http://schemas.microsoft.com/office/powerpoint/2010/main" val="28566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07" r:id="rId2"/>
    <p:sldLayoutId id="2147483746" r:id="rId3"/>
    <p:sldLayoutId id="2147483747" r:id="rId4"/>
    <p:sldLayoutId id="2147483763" r:id="rId5"/>
    <p:sldLayoutId id="2147483764" r:id="rId6"/>
    <p:sldLayoutId id="2147483757" r:id="rId7"/>
    <p:sldLayoutId id="2147483760" r:id="rId8"/>
    <p:sldLayoutId id="2147483767" r:id="rId9"/>
    <p:sldLayoutId id="2147483770" r:id="rId10"/>
    <p:sldLayoutId id="2147483766" r:id="rId11"/>
    <p:sldLayoutId id="2147483774" r:id="rId12"/>
    <p:sldLayoutId id="2147483777" r:id="rId13"/>
    <p:sldLayoutId id="2147483773" r:id="rId14"/>
    <p:sldLayoutId id="2147483780" r:id="rId15"/>
    <p:sldLayoutId id="2147483783" r:id="rId16"/>
    <p:sldLayoutId id="2147483779" r:id="rId17"/>
    <p:sldLayoutId id="2147483786" r:id="rId18"/>
    <p:sldLayoutId id="2147483789" r:id="rId19"/>
    <p:sldLayoutId id="2147483785" r:id="rId20"/>
    <p:sldLayoutId id="2147483808" r:id="rId21"/>
    <p:sldLayoutId id="2147483800" r:id="rId22"/>
    <p:sldLayoutId id="2147483803" r:id="rId23"/>
    <p:sldLayoutId id="2147483799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ultika.oulu.fi/Record/isbn978-952-62-2874-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FAB5-9770-7033-7E24-DD830F990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University of Oulu</a:t>
            </a:r>
            <a:br>
              <a:rPr lang="en-GB" dirty="0"/>
            </a:br>
            <a:r>
              <a:rPr lang="en-GB" dirty="0"/>
              <a:t>GLOSS 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AE437-934E-2DE6-D44C-6AAAB51A1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Prof. Elina Lehtomäki, Johanna Lampinen &amp; </a:t>
            </a:r>
            <a:r>
              <a:rPr lang="fi-FI"/>
              <a:t>Joffy Conolly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55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3F28-8611-394D-9689-52626737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50" y="578841"/>
            <a:ext cx="10396361" cy="735609"/>
          </a:xfrm>
        </p:spPr>
        <p:txBody>
          <a:bodyPr/>
          <a:lstStyle/>
          <a:p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involvement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AC89-DA9F-8C70-B582-72CEB23D2E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51151" y="1390650"/>
            <a:ext cx="10396361" cy="492574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~240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education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Education (Finnish) 120; Music Education (in Finnish) 20; Early Childhood Ed (Finnish) 100; Intercultural Teacher Education (in English) 20</a:t>
            </a:r>
            <a:endParaRPr lang="fi-FI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Mainly Erasmus + programmes (Students get support from university to all countries/places)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GINTL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Namibia, South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gintl.org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eceive ~80 exchange students / year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Length of practicum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Study exchange, one term (September-December or January – May) 3 or 6 months, </a:t>
            </a:r>
            <a:endParaRPr lang="fi-FI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Internship – optional studies for TE students (4th or 5th year)</a:t>
            </a:r>
            <a:endParaRPr lang="fi-FI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Teaching practice (2nd year) / Thematic practice 5 week minimum (support from the University of Erasmus Mobility fund minimum 2 month)</a:t>
            </a:r>
            <a:endParaRPr lang="fi-FI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2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BFF5DF-562D-354B-470D-513DACA9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9" y="255248"/>
            <a:ext cx="3876676" cy="55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011A1B-0349-42D8-C505-300EFADC0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1" y="5714068"/>
            <a:ext cx="11182350" cy="1807318"/>
          </a:xfrm>
        </p:spPr>
        <p:txBody>
          <a:bodyPr/>
          <a:lstStyle/>
          <a:p>
            <a:r>
              <a:rPr lang="fi-FI" sz="3600" dirty="0">
                <a:hlinkClick r:id="rId3"/>
              </a:rPr>
              <a:t>jultika.oulu.fi/</a:t>
            </a:r>
            <a:r>
              <a:rPr lang="fi-FI" sz="3600" dirty="0" err="1">
                <a:hlinkClick r:id="rId3"/>
              </a:rPr>
              <a:t>Record</a:t>
            </a:r>
            <a:r>
              <a:rPr lang="fi-FI" sz="3600" dirty="0">
                <a:hlinkClick r:id="rId3"/>
              </a:rPr>
              <a:t>/isbn978-952-62-2874-7</a:t>
            </a:r>
            <a:endParaRPr lang="fi-FI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240E76-A0F9-5803-FA83-4BD02A1C3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FA3E9-A487-61A1-6DCE-AAAB7679C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1" y="230710"/>
            <a:ext cx="10829925" cy="60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825D71-E388-AE2E-0DFB-8368329A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income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 -</a:t>
            </a:r>
            <a:br>
              <a:rPr lang="fi-FI" dirty="0"/>
            </a:b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issues</a:t>
            </a:r>
            <a:endParaRPr lang="fi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D9680-C08E-90F2-3E3D-22FA7BDE08E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bilateral study agreements 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9/70 Lower income countries are represented. </a:t>
            </a:r>
          </a:p>
          <a:p>
            <a:pPr lvl="2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nly 5/9 unis have agreements with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country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knowledge about these countries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concerns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(of courses)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tar: 32 Points 7">
            <a:extLst>
              <a:ext uri="{FF2B5EF4-FFF2-40B4-BE49-F238E27FC236}">
                <a16:creationId xmlns:a16="http://schemas.microsoft.com/office/drawing/2014/main" id="{51513B1F-9DF4-A4BF-D7B7-0F128BE11B7C}"/>
              </a:ext>
            </a:extLst>
          </p:cNvPr>
          <p:cNvSpPr/>
          <p:nvPr/>
        </p:nvSpPr>
        <p:spPr>
          <a:xfrm>
            <a:off x="952500" y="3048000"/>
            <a:ext cx="3609975" cy="27432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&amp; post-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crucial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FD9C6-ED7C-16F9-E521-2DE17C3E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51" y="578840"/>
            <a:ext cx="4330524" cy="1316635"/>
          </a:xfrm>
        </p:spPr>
        <p:txBody>
          <a:bodyPr>
            <a:normAutofit/>
          </a:bodyPr>
          <a:lstStyle/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aims</a:t>
            </a:r>
            <a:r>
              <a:rPr lang="fi-FI" dirty="0"/>
              <a:t> for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project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BC23EE-96B6-33E0-648C-5CCE3A0171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internationalisation – should we be sending abroad? </a:t>
            </a:r>
          </a:p>
          <a:p>
            <a:pPr marL="703262" lvl="2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issues over airmiles? Virtual vs practical?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Concerns over imbalance / power inequalities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should / do students learn?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03262" lvl="2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/ personal growth / intercultural &amp; decolonial thinking 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E1B2ED79-925A-C07C-24DB-E65E01978C3A}"/>
              </a:ext>
            </a:extLst>
          </p:cNvPr>
          <p:cNvSpPr/>
          <p:nvPr/>
        </p:nvSpPr>
        <p:spPr>
          <a:xfrm>
            <a:off x="952500" y="3048000"/>
            <a:ext cx="3609975" cy="27432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9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75951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ackground">
  <a:themeElements>
    <a:clrScheme name="Vaalea">
      <a:dk1>
        <a:sysClr val="windowText" lastClr="000000"/>
      </a:dk1>
      <a:lt1>
        <a:srgbClr val="FFFFFF"/>
      </a:lt1>
      <a:dk2>
        <a:srgbClr val="23408F"/>
      </a:dk2>
      <a:lt2>
        <a:srgbClr val="BCBDC0"/>
      </a:lt2>
      <a:accent1>
        <a:srgbClr val="23408F"/>
      </a:accent1>
      <a:accent2>
        <a:srgbClr val="67686A"/>
      </a:accent2>
      <a:accent3>
        <a:srgbClr val="662D91"/>
      </a:accent3>
      <a:accent4>
        <a:srgbClr val="00AEEF"/>
      </a:accent4>
      <a:accent5>
        <a:srgbClr val="EB008C"/>
      </a:accent5>
      <a:accent6>
        <a:srgbClr val="39B54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Presentation_template_ENG_2020.pptx" id="{53281E29-8547-4F34-81E2-37D443D54F5D}" vid="{3B5EC3C1-9052-4A8D-B992-05E2A4F21F94}"/>
    </a:ext>
  </a:extLst>
</a:theme>
</file>

<file path=ppt/theme/theme2.xml><?xml version="1.0" encoding="utf-8"?>
<a:theme xmlns:a="http://schemas.openxmlformats.org/drawingml/2006/main" name="Dark background">
  <a:themeElements>
    <a:clrScheme name="Dark background">
      <a:dk1>
        <a:srgbClr val="FFFFFF"/>
      </a:dk1>
      <a:lt1>
        <a:srgbClr val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FF94A7"/>
      </a:accent3>
      <a:accent4>
        <a:srgbClr val="00AEEF"/>
      </a:accent4>
      <a:accent5>
        <a:srgbClr val="BCBDC0"/>
      </a:accent5>
      <a:accent6>
        <a:srgbClr val="4BBCA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Presentation_template_ENG_2020.pptx" id="{53281E29-8547-4F34-81E2-37D443D54F5D}" vid="{14B5EDA9-DC76-49D1-89B7-D949D829160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951D730B584AB15B97B4F4B1F22E" ma:contentTypeVersion="2" ma:contentTypeDescription="Create a new document." ma:contentTypeScope="" ma:versionID="70de479a56c3062a9eef6461bb62bc78">
  <xsd:schema xmlns:xsd="http://www.w3.org/2001/XMLSchema" xmlns:xs="http://www.w3.org/2001/XMLSchema" xmlns:p="http://schemas.microsoft.com/office/2006/metadata/properties" xmlns:ns2="48b449a9-b154-4262-b2c7-68687a678234" targetNamespace="http://schemas.microsoft.com/office/2006/metadata/properties" ma:root="true" ma:fieldsID="4fda1cec7e6176a190ccde2fd444b8f7" ns2:_="">
    <xsd:import namespace="48b449a9-b154-4262-b2c7-68687a678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449a9-b154-4262-b2c7-68687a678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648D2-9BDE-4417-8260-ABE6730FD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4369EF-C76E-4238-9660-4D57403F939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f8f56ef-4cb0-45fe-a0a7-8d8fca1205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83eb33e-29cf-41e8-bfc0-b1a6e6c7c3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746B82-1AB3-4A7D-8CDC-8BFA51BEA1F2}"/>
</file>

<file path=docProps/app.xml><?xml version="1.0" encoding="utf-8"?>
<Properties xmlns="http://schemas.openxmlformats.org/officeDocument/2006/extended-properties" xmlns:vt="http://schemas.openxmlformats.org/officeDocument/2006/docPropsVTypes">
  <Template>Light background</Template>
  <TotalTime>172</TotalTime>
  <Words>257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Light background</vt:lpstr>
      <vt:lpstr>Dark background</vt:lpstr>
      <vt:lpstr>University of Oulu GLOSS </vt:lpstr>
      <vt:lpstr>Current involvement</vt:lpstr>
      <vt:lpstr>jultika.oulu.fi/Record/isbn978-952-62-2874-7</vt:lpstr>
      <vt:lpstr>Lower income countries - key issues</vt:lpstr>
      <vt:lpstr>Our aims for this project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Oulu GLOSS </dc:title>
  <dc:subject/>
  <dc:creator>Elina Lehtomäki</dc:creator>
  <cp:keywords/>
  <dc:description/>
  <cp:lastModifiedBy>Joffy Conolly</cp:lastModifiedBy>
  <cp:revision>5</cp:revision>
  <cp:lastPrinted>2020-06-17T11:52:35Z</cp:lastPrinted>
  <dcterms:created xsi:type="dcterms:W3CDTF">2022-09-28T14:00:06Z</dcterms:created>
  <dcterms:modified xsi:type="dcterms:W3CDTF">2022-10-06T08:10:38Z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0x010100F7F3951D730B584AB15B97B4F4B1F22E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typeTaxonomy">
    <vt:lpwstr>627;#Ohje|62bdb1e9-6a4e-41b7-9f23-a2dfe98f3035</vt:lpwstr>
  </property>
  <property fmtid="{D5CDD505-2E9C-101B-9397-08002B2CF9AE}" pid="5" name="oy_keywords">
    <vt:lpwstr>360;#Dokumenttipohjat|778455bb-615e-47d7-8dbd-5c9cab4aadc7</vt:lpwstr>
  </property>
  <property fmtid="{D5CDD505-2E9C-101B-9397-08002B2CF9AE}" pid="6" name="oy_subject">
    <vt:lpwstr/>
  </property>
</Properties>
</file>