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20"/>
  </p:notesMasterIdLst>
  <p:sldIdLst>
    <p:sldId id="313" r:id="rId7"/>
    <p:sldId id="312" r:id="rId8"/>
    <p:sldId id="306" r:id="rId9"/>
    <p:sldId id="258" r:id="rId10"/>
    <p:sldId id="302" r:id="rId11"/>
    <p:sldId id="305" r:id="rId12"/>
    <p:sldId id="309" r:id="rId13"/>
    <p:sldId id="310" r:id="rId14"/>
    <p:sldId id="257" r:id="rId15"/>
    <p:sldId id="259" r:id="rId16"/>
    <p:sldId id="260" r:id="rId17"/>
    <p:sldId id="261" r:id="rId18"/>
    <p:sldId id="311" r:id="rId1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BFE36-EDEF-6B24-6C71-2F9A2631EC9E}" v="5" dt="2022-09-29T13:14:29.486"/>
    <p1510:client id="{4FDEEB57-F818-4347-D08C-0EA87CCEED3C}" v="3" dt="2022-09-29T04:32:30.842"/>
    <p1510:client id="{6316C7A2-7794-46CC-9060-4D07D7FF81A2}" v="2" dt="2022-09-28T12:18:37.360"/>
    <p1510:client id="{71B5B34F-6C77-5546-C440-88964590B9FD}" v="22" dt="2022-09-28T15:22:22.513"/>
    <p1510:client id="{972A68A6-EF66-DD60-EFFF-584092660331}" v="609" dt="2022-09-28T14:37:02.374"/>
    <p1510:client id="{F423D761-7799-4F8A-B5E8-0CC4DE817DF5}" v="180" dt="2022-09-29T11:38:00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88731-CC0B-4FF9-89F9-9969934D6AFC}" type="datetimeFigureOut">
              <a:rPr lang="nb-NO" smtClean="0"/>
              <a:t>03.10.2022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FFAB-ECAD-40A4-9B18-3CFC20A98A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5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Praksissamarbeid siden 2007</a:t>
            </a:r>
          </a:p>
          <a:p>
            <a:r>
              <a:rPr lang="nb-NO"/>
              <a:t>Startet med en skole, siden utvidet til 7 skoler. </a:t>
            </a:r>
          </a:p>
          <a:p>
            <a:r>
              <a:rPr lang="nb-NO"/>
              <a:t>Svært populær praksis, mange søker. </a:t>
            </a:r>
          </a:p>
          <a:p>
            <a:r>
              <a:rPr lang="nb-NO"/>
              <a:t>5 uker.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0FFAB-ECAD-40A4-9B18-3CFC20A98AE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3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75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75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D937378-229C-1949-B054-BBD9C0C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C91E42C-57DE-0347-977E-6B972EE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CDCCE35-0F13-7E43-B915-27AECD9F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C7D8F5B-4488-624E-9B7E-DA67D487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A4593312-CBE8-2646-A9D3-533DF075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B26063-6A57-B84C-A306-43905FC06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B91E079-BBA0-8E45-BAA3-55605ED0A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7" y="205979"/>
            <a:ext cx="793373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7" y="934065"/>
            <a:ext cx="7933731" cy="400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83438"/>
            <a:ext cx="1151994" cy="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dunn.no/doi/book/10.18261/9788215056180-202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53" y="1677958"/>
            <a:ext cx="4941570" cy="2741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950"/>
              <a:t>Teknisk-naturvitenskapelig hovedprofil</a:t>
            </a:r>
            <a:br>
              <a:rPr lang="nb-NO" sz="1950"/>
            </a:br>
            <a:br>
              <a:rPr lang="nb-NO" sz="1950"/>
            </a:br>
            <a:r>
              <a:rPr lang="nb-NO" sz="1950"/>
              <a:t>Faglig bredde med humaniora, samfunnsvitenskap, medisin, helsevitenskap, utdanningsvitenskap, arkitektur og kunstnerisk virksomhet</a:t>
            </a:r>
            <a:br>
              <a:rPr lang="nb-NO" sz="1950"/>
            </a:br>
            <a:br>
              <a:rPr lang="nb-NO" sz="1950"/>
            </a:br>
            <a:r>
              <a:rPr lang="nb-NO" sz="1950"/>
              <a:t>Hovedsete i Trondheim og campuser i Gjøvik og Ålesund </a:t>
            </a:r>
          </a:p>
        </p:txBody>
      </p:sp>
      <p:pic>
        <p:nvPicPr>
          <p:cNvPr id="4" name="Bilde 1" descr="samf_h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18107"/>
          <a:stretch/>
        </p:blipFill>
        <p:spPr>
          <a:xfrm>
            <a:off x="5857153" y="0"/>
            <a:ext cx="3286847" cy="182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3" y="388940"/>
            <a:ext cx="3750097" cy="956420"/>
          </a:xfrm>
          <a:prstGeom prst="rect">
            <a:avLst/>
          </a:prstGeom>
        </p:spPr>
      </p:pic>
      <p:pic>
        <p:nvPicPr>
          <p:cNvPr id="2" name="Picture 5" descr="Map&#10;&#10;Description automatically generated">
            <a:extLst>
              <a:ext uri="{FF2B5EF4-FFF2-40B4-BE49-F238E27FC236}">
                <a16:creationId xmlns:a16="http://schemas.microsoft.com/office/drawing/2014/main" id="{E29021E2-8EBD-62CD-9233-F14CE3FA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223" y="1743018"/>
            <a:ext cx="2946232" cy="3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3F3574-FF60-0043-5A9D-262BA346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646331"/>
          </a:xfrm>
        </p:spPr>
        <p:txBody>
          <a:bodyPr/>
          <a:lstStyle/>
          <a:p>
            <a:r>
              <a:rPr lang="nb-NO"/>
              <a:t>PRIS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48B9B8-4A7F-64C5-E22A-D7678D24F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/>
              <a:t>Tildelt strategiske forskningsmidler fra SU-fakultetet 2019</a:t>
            </a:r>
          </a:p>
          <a:p>
            <a:pPr lvl="1"/>
            <a:r>
              <a:rPr lang="nb-NO"/>
              <a:t>Konferanse om teori/metode i forskning på praksis i sør (2020)</a:t>
            </a:r>
          </a:p>
          <a:p>
            <a:pPr lvl="1"/>
            <a:r>
              <a:rPr lang="nb-NO"/>
              <a:t>Antologi:</a:t>
            </a:r>
          </a:p>
          <a:p>
            <a:pPr lvl="2"/>
            <a:r>
              <a:rPr lang="nb-NO"/>
              <a:t>Utenlandspraksis for lærerstudenter: Global og interkulturell kompetanse</a:t>
            </a:r>
          </a:p>
          <a:p>
            <a:pPr lvl="2"/>
            <a:r>
              <a:rPr lang="nb-NO">
                <a:hlinkClick r:id="rId2"/>
              </a:rPr>
              <a:t>https://www.idunn.no/doi/book/10.18261/9788215056180-2022</a:t>
            </a: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149A987-011D-AC76-BEA6-624EA4433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0593" y="638412"/>
            <a:ext cx="2800872" cy="39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99F4E17-97F5-77F3-8FAD-0D9B8CCE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1622"/>
            <a:ext cx="3232024" cy="459187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E468FE5-1D6F-42A4-41C6-53E35940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75" y="693754"/>
            <a:ext cx="2922104" cy="43950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BE342D2-E61E-37B1-44BD-CF5797142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942" y="693754"/>
            <a:ext cx="3174058" cy="4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9B862D-33DE-5CBB-BC28-FCBC7853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646331"/>
          </a:xfrm>
        </p:spPr>
        <p:txBody>
          <a:bodyPr/>
          <a:lstStyle/>
          <a:p>
            <a:r>
              <a:rPr lang="nb-NO"/>
              <a:t>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3E3882-95B9-C8B9-2682-AFEB39AC5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Long-term impacts of international practicums (Wikan et al)</a:t>
            </a:r>
          </a:p>
          <a:p>
            <a:r>
              <a:rPr lang="en-US" err="1"/>
              <a:t>Samarbeids-prosjekt</a:t>
            </a:r>
            <a:r>
              <a:rPr lang="en-US"/>
              <a:t> i Zambia</a:t>
            </a:r>
          </a:p>
          <a:p>
            <a:r>
              <a:rPr lang="en-US"/>
              <a:t>GLOSS!</a:t>
            </a:r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410622-FB25-3BE9-E421-3B179AB60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5425" y="1507046"/>
            <a:ext cx="3673475" cy="27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FA2-2DF7-AA1B-046C-3EC72CFD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en-US" err="1"/>
              <a:t>Refleksjoner</a:t>
            </a:r>
            <a:r>
              <a:rPr lang="en-US"/>
              <a:t> </a:t>
            </a:r>
            <a:r>
              <a:rPr lang="en-US" err="1"/>
              <a:t>rundt</a:t>
            </a:r>
            <a:r>
              <a:rPr lang="en-US"/>
              <a:t> </a:t>
            </a:r>
            <a:r>
              <a:rPr lang="en-US" err="1"/>
              <a:t>veien</a:t>
            </a:r>
            <a:r>
              <a:rPr lang="en-US"/>
              <a:t> </a:t>
            </a:r>
            <a:r>
              <a:rPr lang="en-US" err="1"/>
              <a:t>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367E-CD38-7A74-D06C-57476AB1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Internasjonalt</a:t>
            </a:r>
            <a:r>
              <a:rPr lang="en-US" sz="2000"/>
              <a:t> semester </a:t>
            </a:r>
            <a:r>
              <a:rPr lang="en-US" sz="2000" err="1"/>
              <a:t>falt</a:t>
            </a:r>
            <a:r>
              <a:rPr lang="en-US" sz="2000"/>
              <a:t> bort da </a:t>
            </a:r>
            <a:r>
              <a:rPr lang="en-US" sz="2000" err="1"/>
              <a:t>lærerutdanningen</a:t>
            </a:r>
            <a:r>
              <a:rPr lang="en-US" sz="2000"/>
              <a:t> </a:t>
            </a:r>
            <a:r>
              <a:rPr lang="en-US" sz="2000" err="1"/>
              <a:t>ble</a:t>
            </a:r>
            <a:r>
              <a:rPr lang="en-US" sz="2000"/>
              <a:t> 5-årig</a:t>
            </a:r>
          </a:p>
          <a:p>
            <a:pPr lvl="1">
              <a:lnSpc>
                <a:spcPct val="90000"/>
              </a:lnSpc>
            </a:pPr>
            <a:r>
              <a:rPr lang="en-US" sz="1600" err="1"/>
              <a:t>Studentene</a:t>
            </a:r>
            <a:r>
              <a:rPr lang="en-US" sz="1600"/>
              <a:t> </a:t>
            </a:r>
            <a:r>
              <a:rPr lang="en-US" sz="1600" err="1"/>
              <a:t>etterlyser</a:t>
            </a:r>
            <a:r>
              <a:rPr lang="en-US" sz="1600"/>
              <a:t> </a:t>
            </a:r>
            <a:r>
              <a:rPr lang="en-US" sz="1600" err="1"/>
              <a:t>flere</a:t>
            </a:r>
            <a:r>
              <a:rPr lang="en-US" sz="1600"/>
              <a:t> </a:t>
            </a:r>
            <a:r>
              <a:rPr lang="en-US" sz="1600" err="1"/>
              <a:t>muligheter</a:t>
            </a:r>
            <a:r>
              <a:rPr lang="en-US" sz="1600"/>
              <a:t> for </a:t>
            </a:r>
            <a:r>
              <a:rPr lang="en-US" sz="1600" err="1"/>
              <a:t>utveksling</a:t>
            </a:r>
            <a:r>
              <a:rPr lang="en-US" sz="1600"/>
              <a:t>, </a:t>
            </a:r>
            <a:r>
              <a:rPr lang="en-US" sz="1600" err="1"/>
              <a:t>og</a:t>
            </a:r>
            <a:r>
              <a:rPr lang="en-US" sz="1600"/>
              <a:t> det er et </a:t>
            </a:r>
            <a:r>
              <a:rPr lang="en-US" sz="1600" err="1"/>
              <a:t>viktig</a:t>
            </a:r>
            <a:r>
              <a:rPr lang="en-US" sz="1600"/>
              <a:t> </a:t>
            </a:r>
            <a:r>
              <a:rPr lang="en-US" sz="1600" err="1"/>
              <a:t>mål</a:t>
            </a:r>
            <a:r>
              <a:rPr lang="en-US" sz="1600"/>
              <a:t> å </a:t>
            </a:r>
            <a:r>
              <a:rPr lang="en-US" sz="1600" err="1"/>
              <a:t>få</a:t>
            </a:r>
            <a:r>
              <a:rPr lang="en-US" sz="1600"/>
              <a:t> </a:t>
            </a:r>
            <a:r>
              <a:rPr lang="en-US" sz="1600" err="1"/>
              <a:t>dette</a:t>
            </a:r>
            <a:r>
              <a:rPr lang="en-US" sz="1600"/>
              <a:t> </a:t>
            </a:r>
            <a:r>
              <a:rPr lang="en-US" sz="1600" err="1"/>
              <a:t>opp</a:t>
            </a:r>
            <a:r>
              <a:rPr lang="en-US" sz="1600"/>
              <a:t> å </a:t>
            </a:r>
            <a:r>
              <a:rPr lang="en-US" sz="1600" err="1"/>
              <a:t>gå</a:t>
            </a:r>
            <a:r>
              <a:rPr lang="en-US" sz="1600"/>
              <a:t> </a:t>
            </a:r>
            <a:r>
              <a:rPr lang="en-US" sz="1600" err="1"/>
              <a:t>igjen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2000" err="1"/>
              <a:t>Muligheter</a:t>
            </a:r>
            <a:r>
              <a:rPr lang="en-US" sz="2000"/>
              <a:t> for </a:t>
            </a:r>
            <a:r>
              <a:rPr lang="en-US" sz="2000" err="1"/>
              <a:t>utveksling</a:t>
            </a:r>
            <a:r>
              <a:rPr lang="en-US" sz="2000"/>
              <a:t>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syklus</a:t>
            </a:r>
            <a:r>
              <a:rPr lang="en-US" sz="2000"/>
              <a:t> 2 (master)?</a:t>
            </a:r>
          </a:p>
          <a:p>
            <a:pPr>
              <a:lnSpc>
                <a:spcPct val="90000"/>
              </a:lnSpc>
            </a:pPr>
            <a:r>
              <a:rPr lang="en-US" sz="2000" err="1"/>
              <a:t>Mulighet</a:t>
            </a:r>
            <a:r>
              <a:rPr lang="en-US" sz="2000"/>
              <a:t> for </a:t>
            </a:r>
            <a:r>
              <a:rPr lang="en-US" sz="2000" err="1"/>
              <a:t>utveksling</a:t>
            </a:r>
            <a:r>
              <a:rPr lang="en-US" sz="2000"/>
              <a:t> </a:t>
            </a:r>
            <a:r>
              <a:rPr lang="en-US" sz="2000" err="1"/>
              <a:t>fra</a:t>
            </a:r>
            <a:r>
              <a:rPr lang="en-US" sz="2000"/>
              <a:t> </a:t>
            </a:r>
            <a:r>
              <a:rPr lang="en-US" sz="2000" err="1"/>
              <a:t>sør</a:t>
            </a:r>
            <a:r>
              <a:rPr lang="en-US" sz="2000"/>
              <a:t> </a:t>
            </a:r>
            <a:r>
              <a:rPr lang="en-US" sz="2000" err="1"/>
              <a:t>til</a:t>
            </a:r>
            <a:r>
              <a:rPr lang="en-US" sz="2000"/>
              <a:t> </a:t>
            </a:r>
            <a:r>
              <a:rPr lang="en-US" sz="2000" err="1"/>
              <a:t>nord</a:t>
            </a:r>
            <a:r>
              <a:rPr lang="en-US" sz="2000"/>
              <a:t>? </a:t>
            </a:r>
          </a:p>
          <a:p>
            <a:pPr>
              <a:lnSpc>
                <a:spcPct val="90000"/>
              </a:lnSpc>
            </a:pPr>
            <a:r>
              <a:rPr lang="en-US" sz="2000" err="1"/>
              <a:t>Etablere</a:t>
            </a:r>
            <a:r>
              <a:rPr lang="en-US" sz="2000"/>
              <a:t> </a:t>
            </a:r>
            <a:r>
              <a:rPr lang="en-US" sz="2000" err="1"/>
              <a:t>samarbeid</a:t>
            </a:r>
            <a:r>
              <a:rPr lang="en-US" sz="2000"/>
              <a:t> med </a:t>
            </a:r>
            <a:r>
              <a:rPr lang="en-US" sz="2000" err="1"/>
              <a:t>praksis</a:t>
            </a:r>
            <a:r>
              <a:rPr lang="en-US" sz="2000"/>
              <a:t> </a:t>
            </a:r>
            <a:r>
              <a:rPr lang="en-US" sz="2000" err="1"/>
              <a:t>og</a:t>
            </a:r>
            <a:r>
              <a:rPr lang="en-US" sz="2000"/>
              <a:t> DALICE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953716A-FFAC-F222-0C76-29D3B104BB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956" y="1135453"/>
            <a:ext cx="2100510" cy="2100510"/>
          </a:xfrm>
          <a:noFill/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4EEEC714-9ACD-536B-6187-329A2D39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56" y="3553633"/>
            <a:ext cx="4134209" cy="10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14420" y="530306"/>
            <a:ext cx="3445576" cy="69742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2700" b="1"/>
              <a:t>Nøkkeltall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03550" y="1087422"/>
            <a:ext cx="6369038" cy="29675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nb-NO" sz="1950"/>
              <a:t>8 fakulteter, 55 institutter og NTNU Vitenskapsmuseet</a:t>
            </a:r>
          </a:p>
          <a:p>
            <a:pPr>
              <a:lnSpc>
                <a:spcPct val="150000"/>
              </a:lnSpc>
            </a:pPr>
            <a:r>
              <a:rPr lang="nb-NO" sz="1950"/>
              <a:t>7761 årsverk (2020)</a:t>
            </a:r>
          </a:p>
          <a:p>
            <a:pPr>
              <a:lnSpc>
                <a:spcPct val="150000"/>
              </a:lnSpc>
            </a:pPr>
            <a:r>
              <a:rPr lang="nb-NO" sz="1950"/>
              <a:t>Over 42 000 registrerte studenter (H2020)</a:t>
            </a:r>
          </a:p>
          <a:p>
            <a:pPr>
              <a:lnSpc>
                <a:spcPct val="150000"/>
              </a:lnSpc>
            </a:pPr>
            <a:r>
              <a:rPr lang="nb-NO" sz="1950"/>
              <a:t>406 doktorgrader (disputaser) (2020)</a:t>
            </a:r>
            <a:endParaRPr lang="nb-NO"/>
          </a:p>
        </p:txBody>
      </p:sp>
      <p:pic>
        <p:nvPicPr>
          <p:cNvPr id="6" name="Bilde 5" descr="hb_nordly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724" y="884207"/>
            <a:ext cx="1878277" cy="425929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FE3766-84D6-4059-FDD0-5AA0D108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36" y="401774"/>
            <a:ext cx="2743200" cy="19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143000" y="0"/>
            <a:ext cx="690449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27007" y="1063475"/>
            <a:ext cx="6743381" cy="675821"/>
          </a:xfrm>
        </p:spPr>
        <p:txBody>
          <a:bodyPr>
            <a:noAutofit/>
          </a:bodyPr>
          <a:lstStyle/>
          <a:p>
            <a:r>
              <a:rPr lang="nb-NO" sz="3600">
                <a:latin typeface="+mj-lt"/>
              </a:rPr>
              <a:t>Utveksling til  Zambia</a:t>
            </a:r>
            <a:br>
              <a:rPr lang="nb-NO" sz="3000"/>
            </a:br>
            <a:endParaRPr lang="nb-NO" sz="30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20743" y="1944947"/>
            <a:ext cx="1824608" cy="5774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b-NO" sz="4350">
              <a:latin typeface="+mj-lt"/>
            </a:endParaRPr>
          </a:p>
          <a:p>
            <a:endParaRPr lang="nb-NO" sz="3000"/>
          </a:p>
        </p:txBody>
      </p:sp>
      <p:grpSp>
        <p:nvGrpSpPr>
          <p:cNvPr id="6" name="Gruppe 5"/>
          <p:cNvGrpSpPr/>
          <p:nvPr/>
        </p:nvGrpSpPr>
        <p:grpSpPr>
          <a:xfrm>
            <a:off x="6030821" y="269759"/>
            <a:ext cx="1616542" cy="1313494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06" y="223601"/>
            <a:ext cx="2354580" cy="669798"/>
          </a:xfrm>
          <a:prstGeom prst="rect">
            <a:avLst/>
          </a:prstGeom>
        </p:spPr>
      </p:pic>
      <p:sp>
        <p:nvSpPr>
          <p:cNvPr id="7" name="Undertittel 6">
            <a:extLst>
              <a:ext uri="{FF2B5EF4-FFF2-40B4-BE49-F238E27FC236}">
                <a16:creationId xmlns:a16="http://schemas.microsoft.com/office/drawing/2014/main" id="{159EAA44-B3FB-4BB6-94B5-65A01017F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1832" y="2074902"/>
            <a:ext cx="2856704" cy="2481601"/>
          </a:xfr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837B355-985D-7A1B-6E26-0AC476FE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77" y="1618981"/>
            <a:ext cx="4800165" cy="32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D7B890-FDC3-608C-B8B3-E2C9EF3B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Utveksling og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9DC1EB-7FEE-22D0-9591-B92DC269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/>
              <a:t>Samarbeidet startet i 2008</a:t>
            </a:r>
          </a:p>
          <a:p>
            <a:r>
              <a:rPr lang="nb-NO"/>
              <a:t>Samarbeid med seks skoler i Livingstone og to skoler i </a:t>
            </a:r>
            <a:r>
              <a:rPr lang="nb-NO" err="1"/>
              <a:t>Mongu</a:t>
            </a:r>
            <a:r>
              <a:rPr lang="nb-NO"/>
              <a:t> i Zambia om praksis for tredjeårsstudenter ved grunnskolelærerutdanninga (både 1-7 og 5-10, 24 studenter) </a:t>
            </a:r>
          </a:p>
          <a:p>
            <a:r>
              <a:rPr lang="nb-NO"/>
              <a:t>Samarbeid med en skole i Livingstone om praksis for studenter ved lektorprogrammet (12 studenter) </a:t>
            </a:r>
          </a:p>
          <a:p>
            <a:r>
              <a:rPr lang="nb-NO"/>
              <a:t>Tidligere samarbeid med DALICE (David Livingstone College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Education</a:t>
            </a:r>
            <a:r>
              <a:rPr lang="nb-NO"/>
              <a:t>) og MOCE (</a:t>
            </a:r>
            <a:r>
              <a:rPr lang="nb-NO" err="1"/>
              <a:t>Mongu</a:t>
            </a:r>
            <a:r>
              <a:rPr lang="nb-NO"/>
              <a:t> College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Education</a:t>
            </a:r>
            <a:r>
              <a:rPr lang="nb-NO"/>
              <a:t>) om internasjonalt semester for inntil 12  fjerdeårsstudenter ved GLU. 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77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5901" y="205978"/>
            <a:ext cx="2981486" cy="1200329"/>
          </a:xfrm>
        </p:spPr>
        <p:txBody>
          <a:bodyPr/>
          <a:lstStyle/>
          <a:p>
            <a:r>
              <a:rPr lang="nb-NO">
                <a:latin typeface="+mj-lt"/>
                <a:cs typeface="Arial" panose="020B0604020202020204" pitchFamily="34" charset="0"/>
              </a:rPr>
              <a:t>Skoler i Livingstone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85900" y="1224617"/>
            <a:ext cx="61722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350">
                <a:latin typeface="+mj-lt"/>
              </a:rPr>
              <a:t>I Livingstone tilbyr vi inntil 16 plasser på GLU:</a:t>
            </a:r>
          </a:p>
          <a:p>
            <a:pPr marL="0" indent="0">
              <a:buNone/>
            </a:pPr>
            <a:r>
              <a:rPr lang="nb-NO" sz="135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nb-NO" sz="1350" b="1">
                <a:latin typeface="+mj-lt"/>
              </a:rPr>
              <a:t>Linda West </a:t>
            </a:r>
            <a:r>
              <a:rPr lang="nb-NO" sz="1350" b="1" err="1">
                <a:latin typeface="+mj-lt"/>
              </a:rPr>
              <a:t>Combined</a:t>
            </a:r>
            <a:r>
              <a:rPr lang="nb-NO" sz="1350" b="1">
                <a:latin typeface="+mj-lt"/>
              </a:rPr>
              <a:t> </a:t>
            </a:r>
            <a:r>
              <a:rPr lang="nb-NO" sz="1350" b="1" err="1">
                <a:latin typeface="+mj-lt"/>
              </a:rPr>
              <a:t>Secondary</a:t>
            </a:r>
            <a:r>
              <a:rPr lang="nb-NO" sz="1350" b="1">
                <a:latin typeface="+mj-lt"/>
              </a:rPr>
              <a:t> School </a:t>
            </a:r>
          </a:p>
          <a:p>
            <a:r>
              <a:rPr lang="nb-NO" sz="1350">
                <a:latin typeface="+mj-lt"/>
              </a:rPr>
              <a:t>1.-9. trinn, vanligvis praksis på mellomtrinnet</a:t>
            </a:r>
          </a:p>
          <a:p>
            <a:pPr marL="0" indent="0">
              <a:buNone/>
            </a:pPr>
            <a:endParaRPr lang="nb-NO" sz="1350">
              <a:latin typeface="+mj-lt"/>
            </a:endParaRPr>
          </a:p>
          <a:p>
            <a:pPr marL="0" indent="0">
              <a:buNone/>
            </a:pPr>
            <a:r>
              <a:rPr lang="nb-NO" sz="1350" b="1" err="1">
                <a:latin typeface="+mj-lt"/>
              </a:rPr>
              <a:t>Libala</a:t>
            </a:r>
            <a:r>
              <a:rPr lang="nb-NO" sz="1350" b="1">
                <a:latin typeface="+mj-lt"/>
              </a:rPr>
              <a:t> </a:t>
            </a:r>
            <a:r>
              <a:rPr lang="nb-NO" sz="1350" b="1" err="1">
                <a:latin typeface="+mj-lt"/>
              </a:rPr>
              <a:t>Primary</a:t>
            </a:r>
            <a:r>
              <a:rPr lang="nb-NO" sz="1350" b="1">
                <a:latin typeface="+mj-lt"/>
              </a:rPr>
              <a:t> School</a:t>
            </a:r>
          </a:p>
          <a:p>
            <a:r>
              <a:rPr lang="nb-NO" sz="1350">
                <a:latin typeface="+mj-lt"/>
              </a:rPr>
              <a:t>1.-9. trinn, vanligvis praksis på mellomtrinnet</a:t>
            </a:r>
            <a:br>
              <a:rPr lang="nb-NO" sz="1350">
                <a:latin typeface="+mj-lt"/>
              </a:rPr>
            </a:br>
            <a:endParaRPr lang="nb-NO" sz="1350">
              <a:latin typeface="+mj-lt"/>
            </a:endParaRPr>
          </a:p>
          <a:p>
            <a:pPr marL="0" indent="0">
              <a:buNone/>
            </a:pPr>
            <a:r>
              <a:rPr lang="nb-NO" sz="1350" b="1" err="1">
                <a:latin typeface="+mj-lt"/>
              </a:rPr>
              <a:t>Nalituwe</a:t>
            </a:r>
            <a:r>
              <a:rPr lang="nb-NO" sz="1350" b="1">
                <a:latin typeface="+mj-lt"/>
              </a:rPr>
              <a:t> Comprehensive School</a:t>
            </a:r>
          </a:p>
          <a:p>
            <a:r>
              <a:rPr lang="nb-NO" sz="1350">
                <a:latin typeface="+mj-lt"/>
              </a:rPr>
              <a:t>1.-12. trinn, fortrinnsvis for GLU 5-10</a:t>
            </a:r>
          </a:p>
          <a:p>
            <a:endParaRPr lang="nb-NO" sz="1350">
              <a:latin typeface="+mj-lt"/>
            </a:endParaRPr>
          </a:p>
          <a:p>
            <a:pPr marL="0" indent="0">
              <a:buNone/>
            </a:pPr>
            <a:r>
              <a:rPr lang="nb-NO" sz="1350" b="1">
                <a:latin typeface="+mj-lt"/>
              </a:rPr>
              <a:t>Zambezi </a:t>
            </a:r>
            <a:r>
              <a:rPr lang="nb-NO" sz="1350" b="1" err="1">
                <a:latin typeface="+mj-lt"/>
              </a:rPr>
              <a:t>Primary</a:t>
            </a:r>
            <a:r>
              <a:rPr lang="nb-NO" sz="1350" b="1">
                <a:latin typeface="+mj-lt"/>
              </a:rPr>
              <a:t> School</a:t>
            </a:r>
          </a:p>
          <a:p>
            <a:r>
              <a:rPr lang="nb-NO" sz="1350">
                <a:latin typeface="+mj-lt"/>
              </a:rPr>
              <a:t>1.-9. trinn, vanligvis praksis på mellomtrinnet</a:t>
            </a:r>
          </a:p>
          <a:p>
            <a:endParaRPr lang="nb-NO" sz="1350"/>
          </a:p>
          <a:p>
            <a:endParaRPr lang="nb-NO"/>
          </a:p>
        </p:txBody>
      </p:sp>
      <p:pic>
        <p:nvPicPr>
          <p:cNvPr id="8" name="Bilde 7" descr="Liste over Zambias presidenter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6" y="126000"/>
            <a:ext cx="1531172" cy="109861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28115A2-6025-8DF3-4076-C95D978E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34" y="1342841"/>
            <a:ext cx="2080647" cy="33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3138407" cy="1200329"/>
          </a:xfrm>
        </p:spPr>
        <p:txBody>
          <a:bodyPr/>
          <a:lstStyle/>
          <a:p>
            <a:r>
              <a:rPr lang="nb-NO">
                <a:latin typeface="+mj-lt"/>
                <a:cs typeface="Arial" panose="020B0604020202020204" pitchFamily="34" charset="0"/>
              </a:rPr>
              <a:t>Skoler i </a:t>
            </a:r>
            <a:r>
              <a:rPr lang="nb-NO" err="1">
                <a:latin typeface="+mj-lt"/>
                <a:cs typeface="Arial" panose="020B0604020202020204" pitchFamily="34" charset="0"/>
              </a:rPr>
              <a:t>Mongu</a:t>
            </a:r>
            <a:endParaRPr lang="nb-NO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85900" y="1224617"/>
            <a:ext cx="2773809" cy="3558548"/>
          </a:xfrm>
        </p:spPr>
        <p:txBody>
          <a:bodyPr/>
          <a:lstStyle/>
          <a:p>
            <a:pPr marL="0" indent="0">
              <a:buNone/>
            </a:pPr>
            <a:r>
              <a:rPr lang="nb-NO" sz="1350">
                <a:latin typeface="+mj-lt"/>
              </a:rPr>
              <a:t>I </a:t>
            </a:r>
            <a:r>
              <a:rPr lang="nb-NO" sz="1350" err="1">
                <a:latin typeface="+mj-lt"/>
              </a:rPr>
              <a:t>Mongu</a:t>
            </a:r>
            <a:r>
              <a:rPr lang="nb-NO" sz="1350">
                <a:latin typeface="+mj-lt"/>
              </a:rPr>
              <a:t> tilbyr vi inntil 8 plasser: </a:t>
            </a:r>
          </a:p>
          <a:p>
            <a:endParaRPr lang="nb-NO" sz="1350">
              <a:latin typeface="+mj-lt"/>
            </a:endParaRPr>
          </a:p>
          <a:p>
            <a:pPr marL="0" indent="0">
              <a:buNone/>
            </a:pPr>
            <a:r>
              <a:rPr lang="nb-NO" sz="1350" b="1" err="1">
                <a:latin typeface="+mj-lt"/>
              </a:rPr>
              <a:t>Holy</a:t>
            </a:r>
            <a:r>
              <a:rPr lang="nb-NO" sz="1350" b="1">
                <a:latin typeface="+mj-lt"/>
              </a:rPr>
              <a:t> Cross Girls </a:t>
            </a:r>
            <a:r>
              <a:rPr lang="nb-NO" sz="1350" b="1" err="1">
                <a:latin typeface="+mj-lt"/>
              </a:rPr>
              <a:t>Secondary</a:t>
            </a:r>
            <a:r>
              <a:rPr lang="nb-NO" sz="1350" b="1">
                <a:latin typeface="+mj-lt"/>
              </a:rPr>
              <a:t> School</a:t>
            </a:r>
          </a:p>
          <a:p>
            <a:r>
              <a:rPr lang="nb-NO" sz="1350">
                <a:latin typeface="+mj-lt"/>
              </a:rPr>
              <a:t>bare for GLU 5–10</a:t>
            </a:r>
          </a:p>
          <a:p>
            <a:r>
              <a:rPr lang="nb-NO" sz="1350">
                <a:latin typeface="+mj-lt"/>
              </a:rPr>
              <a:t>8.-12. trinn</a:t>
            </a:r>
          </a:p>
          <a:p>
            <a:r>
              <a:rPr lang="nb-NO" sz="1350">
                <a:latin typeface="+mj-lt"/>
              </a:rPr>
              <a:t>praksis på ungdomstrinnet</a:t>
            </a:r>
          </a:p>
          <a:p>
            <a:endParaRPr lang="nb-NO" sz="1350">
              <a:latin typeface="+mj-lt"/>
            </a:endParaRPr>
          </a:p>
          <a:p>
            <a:pPr marL="0" indent="0">
              <a:buNone/>
            </a:pPr>
            <a:endParaRPr lang="nb-NO" sz="1350">
              <a:latin typeface="+mj-lt"/>
            </a:endParaRPr>
          </a:p>
          <a:p>
            <a:pPr marL="0" indent="0">
              <a:buNone/>
            </a:pPr>
            <a:r>
              <a:rPr lang="nb-NO" sz="1350" b="1" err="1">
                <a:latin typeface="+mj-lt"/>
              </a:rPr>
              <a:t>Malengwa</a:t>
            </a:r>
            <a:r>
              <a:rPr lang="nb-NO" sz="1350" b="1">
                <a:latin typeface="+mj-lt"/>
              </a:rPr>
              <a:t> </a:t>
            </a:r>
            <a:r>
              <a:rPr lang="nb-NO" sz="1350" b="1" err="1">
                <a:latin typeface="+mj-lt"/>
              </a:rPr>
              <a:t>Primary</a:t>
            </a:r>
            <a:r>
              <a:rPr lang="nb-NO" sz="1350" b="1">
                <a:latin typeface="+mj-lt"/>
              </a:rPr>
              <a:t> School</a:t>
            </a:r>
          </a:p>
          <a:p>
            <a:r>
              <a:rPr lang="nb-NO" sz="1350">
                <a:latin typeface="+mj-lt"/>
              </a:rPr>
              <a:t>1.-9. trinn</a:t>
            </a:r>
          </a:p>
          <a:p>
            <a:r>
              <a:rPr lang="nb-NO" sz="1350">
                <a:latin typeface="+mj-lt"/>
              </a:rPr>
              <a:t>vanligvis praksis på mellomtrinnet</a:t>
            </a:r>
          </a:p>
          <a:p>
            <a:endParaRPr lang="nb-NO" sz="1500"/>
          </a:p>
          <a:p>
            <a:endParaRPr lang="nb-NO"/>
          </a:p>
        </p:txBody>
      </p:sp>
      <p:pic>
        <p:nvPicPr>
          <p:cNvPr id="8" name="Bilde 7" descr="Liste over Zambias presidenter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29" y="287637"/>
            <a:ext cx="1640352" cy="1176953"/>
          </a:xfrm>
          <a:prstGeom prst="rect">
            <a:avLst/>
          </a:prstGeom>
        </p:spPr>
      </p:pic>
      <p:pic>
        <p:nvPicPr>
          <p:cNvPr id="5" name="Plassholder for innhold 5" descr="Tanzania og Zambia 485.JPG">
            <a:extLst>
              <a:ext uri="{FF2B5EF4-FFF2-40B4-BE49-F238E27FC236}">
                <a16:creationId xmlns:a16="http://schemas.microsoft.com/office/drawing/2014/main" id="{6668733F-FDC0-4073-82A5-E918876B58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3199" y="1708689"/>
            <a:ext cx="3301139" cy="24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2D2D4-F170-4C29-B9F0-C4E55CD6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2400">
                <a:latin typeface="+mj-lt"/>
              </a:rPr>
              <a:t>Forberedelse: Informasjonsmøte og </a:t>
            </a:r>
            <a:r>
              <a:rPr lang="nb-NO" sz="2400" err="1">
                <a:latin typeface="+mj-lt"/>
              </a:rPr>
              <a:t>Introduksjonseminar</a:t>
            </a:r>
            <a:r>
              <a:rPr lang="nb-NO" sz="2400">
                <a:latin typeface="+mj-lt"/>
              </a:rPr>
              <a:t> om zambisk skole og kultur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C0FF9-F0F3-4C90-B246-28500E135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405" y="1232116"/>
            <a:ext cx="2580468" cy="37054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400" b="1">
                <a:latin typeface="+mj-lt"/>
              </a:rPr>
              <a:t>Oktober: Informasjonsmøte</a:t>
            </a:r>
            <a:endParaRPr lang="en-US"/>
          </a:p>
          <a:p>
            <a:pPr marL="0" indent="0">
              <a:lnSpc>
                <a:spcPct val="90000"/>
              </a:lnSpc>
              <a:buNone/>
            </a:pPr>
            <a:endParaRPr lang="nb-NO" sz="1400" b="1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400" b="1">
                <a:latin typeface="+mj-lt"/>
              </a:rPr>
              <a:t>Januar: Introduksjonsseminar 2 dager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425" b="1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425" b="1">
                <a:latin typeface="+mj-lt"/>
              </a:rPr>
              <a:t>Tema:</a:t>
            </a:r>
          </a:p>
          <a:p>
            <a:pPr>
              <a:lnSpc>
                <a:spcPct val="90000"/>
              </a:lnSpc>
            </a:pPr>
            <a:r>
              <a:rPr lang="nb-NO" sz="1425">
                <a:latin typeface="+mj-lt"/>
              </a:rPr>
              <a:t>Introduksjon om praksis og skoler</a:t>
            </a:r>
            <a:br>
              <a:rPr lang="nb-NO" sz="1425">
                <a:latin typeface="+mj-lt"/>
              </a:rPr>
            </a:br>
            <a:endParaRPr lang="nb-NO" sz="1425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b-NO" sz="1425">
                <a:latin typeface="+mj-lt"/>
              </a:rPr>
              <a:t>Politikk og demokrati i Zambia</a:t>
            </a:r>
            <a:br>
              <a:rPr lang="nb-NO" sz="1425">
                <a:latin typeface="+mj-lt"/>
              </a:rPr>
            </a:br>
            <a:endParaRPr lang="nb-NO" sz="1425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b-NO" sz="1425">
                <a:latin typeface="+mj-lt"/>
              </a:rPr>
              <a:t>Introduksjon til zambisk historie og kultur</a:t>
            </a:r>
            <a:br>
              <a:rPr lang="nb-NO" sz="1425">
                <a:latin typeface="+mj-lt"/>
              </a:rPr>
            </a:br>
            <a:endParaRPr lang="nb-NO" sz="1425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b-NO" sz="1425">
                <a:latin typeface="+mj-lt"/>
              </a:rPr>
              <a:t>FOU-oppgaver og innsamling av empiri</a:t>
            </a:r>
          </a:p>
          <a:p>
            <a:pPr>
              <a:lnSpc>
                <a:spcPct val="90000"/>
              </a:lnSpc>
            </a:pPr>
            <a:endParaRPr lang="nb-NO" sz="1425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400" b="1">
                <a:latin typeface="+mj-lt"/>
              </a:rPr>
              <a:t>Obligatorisk</a:t>
            </a:r>
          </a:p>
          <a:p>
            <a:pPr marL="0" indent="0">
              <a:lnSpc>
                <a:spcPct val="90000"/>
              </a:lnSpc>
              <a:buNone/>
            </a:pPr>
            <a:endParaRPr lang="nb-NO" sz="1500"/>
          </a:p>
          <a:p>
            <a:pPr marL="0" indent="0">
              <a:lnSpc>
                <a:spcPct val="90000"/>
              </a:lnSpc>
              <a:buNone/>
            </a:pPr>
            <a:endParaRPr lang="nb-NO" sz="15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D5627D-8FF0-A54F-2217-A03D9D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00" y="1360605"/>
            <a:ext cx="3835385" cy="290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19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B359-2468-3F00-74D2-12357944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err="1"/>
              <a:t>Vurdering</a:t>
            </a:r>
            <a:r>
              <a:rPr lang="en-US" sz="2300"/>
              <a:t> </a:t>
            </a:r>
            <a:r>
              <a:rPr lang="en-US" sz="2300" err="1"/>
              <a:t>og</a:t>
            </a:r>
            <a:r>
              <a:rPr lang="en-US" sz="2300"/>
              <a:t> </a:t>
            </a:r>
            <a:r>
              <a:rPr lang="en-US" sz="2300" err="1"/>
              <a:t>etterarbeid</a:t>
            </a:r>
            <a:endParaRPr lang="en-US" sz="2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8B2E4-A99B-02D0-46F2-F0952ADD9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/>
              <a:t>•NTNU sender </a:t>
            </a:r>
            <a:r>
              <a:rPr lang="en-US" sz="2200" err="1"/>
              <a:t>engelsk</a:t>
            </a:r>
            <a:r>
              <a:rPr lang="en-US" sz="2200"/>
              <a:t> </a:t>
            </a:r>
            <a:r>
              <a:rPr lang="en-US" sz="2200" err="1"/>
              <a:t>praksisrapportmal</a:t>
            </a:r>
            <a:r>
              <a:rPr lang="en-US" sz="2200"/>
              <a:t> </a:t>
            </a:r>
            <a:r>
              <a:rPr lang="en-US" sz="2200" err="1"/>
              <a:t>til</a:t>
            </a:r>
            <a:r>
              <a:rPr lang="en-US" sz="2200"/>
              <a:t> </a:t>
            </a:r>
            <a:r>
              <a:rPr lang="en-US" sz="2200" err="1"/>
              <a:t>praksisskolene</a:t>
            </a:r>
            <a:r>
              <a:rPr lang="en-US" sz="2200"/>
              <a:t> </a:t>
            </a:r>
            <a:r>
              <a:rPr lang="en-US" sz="2200" err="1"/>
              <a:t>i</a:t>
            </a:r>
            <a:r>
              <a:rPr lang="en-US" sz="2200"/>
              <a:t> </a:t>
            </a:r>
            <a:r>
              <a:rPr lang="en-US" sz="2200" err="1"/>
              <a:t>forkant</a:t>
            </a:r>
            <a:r>
              <a:rPr lang="en-US" sz="2200"/>
              <a:t> av </a:t>
            </a:r>
            <a:r>
              <a:rPr lang="en-US" sz="2200" err="1"/>
              <a:t>praksis</a:t>
            </a:r>
            <a:r>
              <a:rPr lang="en-US" sz="220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en-US" sz="2200"/>
              <a:t>Alle </a:t>
            </a:r>
            <a:r>
              <a:rPr lang="en-US" sz="2200" err="1"/>
              <a:t>praksisrapporter</a:t>
            </a:r>
            <a:r>
              <a:rPr lang="en-US" sz="2200"/>
              <a:t> </a:t>
            </a:r>
            <a:r>
              <a:rPr lang="en-US" sz="2200" err="1"/>
              <a:t>sendes</a:t>
            </a:r>
            <a:r>
              <a:rPr lang="en-US" sz="2200"/>
              <a:t> av </a:t>
            </a:r>
            <a:r>
              <a:rPr lang="en-US" sz="2200" err="1"/>
              <a:t>praksislærer</a:t>
            </a:r>
            <a:r>
              <a:rPr lang="en-US" sz="2200"/>
              <a:t>/mentor </a:t>
            </a:r>
            <a:r>
              <a:rPr lang="en-US" sz="2200" err="1"/>
              <a:t>elektronisk</a:t>
            </a:r>
            <a:r>
              <a:rPr lang="en-US" sz="2200"/>
              <a:t> </a:t>
            </a:r>
            <a:r>
              <a:rPr lang="en-US" sz="2200" err="1"/>
              <a:t>til</a:t>
            </a:r>
            <a:r>
              <a:rPr lang="en-US" sz="2200"/>
              <a:t> </a:t>
            </a:r>
            <a:r>
              <a:rPr lang="en-US" sz="2200" err="1"/>
              <a:t>oss</a:t>
            </a:r>
            <a:r>
              <a:rPr lang="en-US" sz="2200"/>
              <a:t> </a:t>
            </a:r>
            <a:r>
              <a:rPr lang="en-US" sz="2200" u="sng" err="1"/>
              <a:t>senest</a:t>
            </a:r>
            <a:r>
              <a:rPr lang="en-US" sz="2200" u="sng"/>
              <a:t> 14 </a:t>
            </a:r>
            <a:r>
              <a:rPr lang="en-US" sz="2200" u="sng" err="1"/>
              <a:t>dager</a:t>
            </a:r>
            <a:r>
              <a:rPr lang="en-US" sz="2200" u="sng"/>
              <a:t> </a:t>
            </a:r>
            <a:r>
              <a:rPr lang="en-US" sz="2200" u="sng" err="1"/>
              <a:t>etter</a:t>
            </a:r>
            <a:r>
              <a:rPr lang="en-US" sz="2200" u="sng"/>
              <a:t> </a:t>
            </a:r>
            <a:r>
              <a:rPr lang="en-US" sz="2200" u="sng" err="1"/>
              <a:t>endt</a:t>
            </a:r>
            <a:r>
              <a:rPr lang="en-US" sz="2200" u="sng"/>
              <a:t> </a:t>
            </a:r>
            <a:r>
              <a:rPr lang="en-US" sz="2200" u="sng" err="1"/>
              <a:t>praksis</a:t>
            </a:r>
            <a:r>
              <a:rPr lang="en-US" sz="2200" u="sng"/>
              <a:t>.</a:t>
            </a:r>
            <a:endParaRPr lang="en-US" sz="22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5F4CE5-C95F-C140-3451-3B49BCA47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/>
          <a:lstStyle/>
          <a:p>
            <a:r>
              <a:rPr lang="en-US" err="1"/>
              <a:t>Studentene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15B4C-F24B-133A-5518-DB3134C63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err="1"/>
              <a:t>Debrifing</a:t>
            </a:r>
            <a:r>
              <a:rPr lang="en-US" sz="2200"/>
              <a:t> </a:t>
            </a:r>
            <a:r>
              <a:rPr lang="en-US" sz="2200" err="1"/>
              <a:t>etter</a:t>
            </a:r>
            <a:r>
              <a:rPr lang="en-US" sz="2200"/>
              <a:t> </a:t>
            </a:r>
            <a:r>
              <a:rPr lang="en-US" sz="2200" err="1"/>
              <a:t>praksis</a:t>
            </a:r>
            <a:r>
              <a:rPr lang="en-US" sz="2200"/>
              <a:t>. </a:t>
            </a:r>
            <a:r>
              <a:rPr lang="en-US" sz="2200" err="1"/>
              <a:t>Oppsummering</a:t>
            </a:r>
            <a:r>
              <a:rPr lang="en-US" sz="2200"/>
              <a:t> – </a:t>
            </a:r>
            <a:r>
              <a:rPr lang="en-US" sz="2200" err="1"/>
              <a:t>diskusjon</a:t>
            </a:r>
          </a:p>
          <a:p>
            <a:pPr>
              <a:lnSpc>
                <a:spcPct val="90000"/>
              </a:lnSpc>
            </a:pPr>
            <a:r>
              <a:rPr lang="en-US" sz="2200"/>
              <a:t>Skriver </a:t>
            </a:r>
            <a:r>
              <a:rPr lang="en-US" sz="2200" err="1"/>
              <a:t>evalueringsrapport</a:t>
            </a:r>
            <a:r>
              <a:rPr lang="en-US" sz="2200"/>
              <a:t> </a:t>
            </a:r>
            <a:r>
              <a:rPr lang="en-US" sz="2200" err="1"/>
              <a:t>etter</a:t>
            </a:r>
            <a:r>
              <a:rPr lang="en-US" sz="2200"/>
              <a:t> </a:t>
            </a:r>
            <a:r>
              <a:rPr lang="en-US" sz="2200" err="1"/>
              <a:t>hjemkomst</a:t>
            </a:r>
            <a:r>
              <a:rPr lang="en-US" sz="2200"/>
              <a:t> med </a:t>
            </a:r>
            <a:r>
              <a:rPr lang="en-US" sz="2200" err="1"/>
              <a:t>refleksjon</a:t>
            </a:r>
            <a:r>
              <a:rPr lang="en-US" sz="2200"/>
              <a:t> over </a:t>
            </a:r>
            <a:r>
              <a:rPr lang="en-US" sz="2200" err="1"/>
              <a:t>praksiserfaringene</a:t>
            </a:r>
            <a:r>
              <a:rPr lang="en-US" sz="2200"/>
              <a:t> </a:t>
            </a:r>
            <a:r>
              <a:rPr lang="en-US" sz="2200" err="1"/>
              <a:t>og</a:t>
            </a:r>
            <a:r>
              <a:rPr lang="en-US" sz="2200"/>
              <a:t> </a:t>
            </a:r>
            <a:r>
              <a:rPr lang="en-US" sz="2200" err="1"/>
              <a:t>vurdering</a:t>
            </a:r>
            <a:r>
              <a:rPr lang="en-US" sz="2200"/>
              <a:t> av </a:t>
            </a:r>
            <a:r>
              <a:rPr lang="en-US" sz="2200" err="1"/>
              <a:t>praksisen</a:t>
            </a:r>
            <a:r>
              <a:rPr lang="en-US" sz="2200"/>
              <a:t> </a:t>
            </a:r>
            <a:r>
              <a:rPr lang="en-US" sz="2200" err="1"/>
              <a:t>i</a:t>
            </a:r>
            <a:r>
              <a:rPr lang="en-US" sz="2200"/>
              <a:t> </a:t>
            </a:r>
            <a:r>
              <a:rPr lang="en-US" sz="2200" err="1"/>
              <a:t>utlandet</a:t>
            </a:r>
            <a:r>
              <a:rPr lang="en-US" sz="2200"/>
              <a:t> </a:t>
            </a:r>
            <a:r>
              <a:rPr lang="en-US" sz="2200" err="1"/>
              <a:t>opp</a:t>
            </a:r>
            <a:r>
              <a:rPr lang="en-US" sz="2200"/>
              <a:t> mot </a:t>
            </a:r>
            <a:r>
              <a:rPr lang="en-US" sz="2200" err="1"/>
              <a:t>praksis</a:t>
            </a:r>
            <a:r>
              <a:rPr lang="en-US" sz="2200"/>
              <a:t> </a:t>
            </a:r>
            <a:r>
              <a:rPr lang="en-US" sz="2200" err="1"/>
              <a:t>i</a:t>
            </a:r>
            <a:r>
              <a:rPr lang="en-US" sz="2200"/>
              <a:t> Norge 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 err="1"/>
              <a:t>Deltakelse</a:t>
            </a:r>
            <a:r>
              <a:rPr lang="en-US" sz="2200"/>
              <a:t> </a:t>
            </a:r>
            <a:r>
              <a:rPr lang="en-US" sz="2200" err="1"/>
              <a:t>på</a:t>
            </a:r>
            <a:r>
              <a:rPr lang="en-US" sz="2200"/>
              <a:t> </a:t>
            </a:r>
            <a:r>
              <a:rPr lang="en-US" sz="2200" err="1"/>
              <a:t>informasjonsmøte</a:t>
            </a:r>
            <a:r>
              <a:rPr lang="en-US" sz="2200"/>
              <a:t> for </a:t>
            </a:r>
            <a:r>
              <a:rPr lang="en-US" sz="2200" err="1"/>
              <a:t>neste</a:t>
            </a:r>
            <a:r>
              <a:rPr lang="en-US" sz="2200"/>
              <a:t> </a:t>
            </a:r>
            <a:r>
              <a:rPr lang="en-US" sz="2200" err="1"/>
              <a:t>års</a:t>
            </a:r>
            <a:r>
              <a:rPr lang="en-US" sz="2200"/>
              <a:t> </a:t>
            </a:r>
            <a:r>
              <a:rPr lang="en-US" sz="2200" err="1"/>
              <a:t>studenter</a:t>
            </a:r>
            <a:r>
              <a:rPr lang="en-US" sz="2200"/>
              <a:t> 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/>
              <a:t>Kan </a:t>
            </a:r>
            <a:r>
              <a:rPr lang="en-US" sz="2200" err="1"/>
              <a:t>skrive</a:t>
            </a:r>
            <a:r>
              <a:rPr lang="en-US" sz="2200"/>
              <a:t> </a:t>
            </a:r>
            <a:r>
              <a:rPr lang="en-US" sz="2200" err="1"/>
              <a:t>FoU-oppgave</a:t>
            </a:r>
            <a:r>
              <a:rPr lang="en-US" sz="2200"/>
              <a:t> </a:t>
            </a:r>
            <a:r>
              <a:rPr lang="en-US" sz="2200" err="1"/>
              <a:t>relatert</a:t>
            </a:r>
            <a:r>
              <a:rPr lang="en-US" sz="2200"/>
              <a:t> </a:t>
            </a:r>
            <a:r>
              <a:rPr lang="en-US" sz="2200" err="1"/>
              <a:t>til</a:t>
            </a:r>
            <a:r>
              <a:rPr lang="en-US" sz="2200"/>
              <a:t> </a:t>
            </a:r>
            <a:r>
              <a:rPr lang="en-US" sz="2200" err="1"/>
              <a:t>praksis</a:t>
            </a:r>
            <a:r>
              <a:rPr lang="en-US" sz="2200"/>
              <a:t> I Zambia 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860E907-4F5D-7572-A3F9-0D9940008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/>
          <a:lstStyle/>
          <a:p>
            <a:r>
              <a:rPr lang="en-US"/>
              <a:t>NTNU/</a:t>
            </a:r>
            <a:r>
              <a:rPr lang="en-US" err="1"/>
              <a:t>skolene</a:t>
            </a:r>
          </a:p>
        </p:txBody>
      </p:sp>
    </p:spTree>
    <p:extLst>
      <p:ext uri="{BB962C8B-B14F-4D97-AF65-F5344CB8AC3E}">
        <p14:creationId xmlns:p14="http://schemas.microsoft.com/office/powerpoint/2010/main" val="11375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b-NO"/>
              <a:t>Forskergruppen Praksis i sør (PRIS)</a:t>
            </a:r>
          </a:p>
          <a:p>
            <a:pPr lvl="1"/>
            <a:r>
              <a:rPr lang="nb-NO"/>
              <a:t>Stiller spørsmål ved studentenes utbytte av å ha praksis i en ukjent skolekultur og ulike faglige problemstillinger spesielt knyttet til forståelse for mangfold og globale spørsmål i lærerutdanningen. </a:t>
            </a:r>
          </a:p>
          <a:p>
            <a:pPr lvl="1"/>
            <a:r>
              <a:rPr lang="nb-NO"/>
              <a:t>Vi ser også på undervisning i ulike fag i zambisk skole, spesielt undervisning i </a:t>
            </a:r>
            <a:r>
              <a:rPr lang="nb-NO" err="1"/>
              <a:t>literacy</a:t>
            </a:r>
            <a:r>
              <a:rPr lang="nb-NO"/>
              <a:t>-praksiser og demokrati og medborgerskap</a:t>
            </a:r>
          </a:p>
          <a:p>
            <a:pPr lvl="1"/>
            <a:r>
              <a:rPr lang="nb-NO"/>
              <a:t>Samarbeid</a:t>
            </a:r>
          </a:p>
          <a:p>
            <a:pPr lvl="2"/>
            <a:r>
              <a:rPr lang="nb-NO"/>
              <a:t>GIPS/GLOSS (Nordplus)</a:t>
            </a:r>
          </a:p>
          <a:p>
            <a:pPr lvl="2"/>
            <a:r>
              <a:rPr lang="nb-NO"/>
              <a:t>Southern </a:t>
            </a:r>
            <a:r>
              <a:rPr lang="nb-NO" err="1"/>
              <a:t>African</a:t>
            </a:r>
            <a:r>
              <a:rPr lang="nb-NO"/>
              <a:t> – Nordic Centre (SANORD) </a:t>
            </a:r>
          </a:p>
          <a:p>
            <a:pPr lvl="2"/>
            <a:r>
              <a:rPr lang="en-US"/>
              <a:t>University of Zambia</a:t>
            </a:r>
          </a:p>
          <a:p>
            <a:pPr lvl="2"/>
            <a:r>
              <a:rPr lang="en-US"/>
              <a:t>David Livingstone College of Education</a:t>
            </a:r>
          </a:p>
          <a:p>
            <a:pPr lvl="2"/>
            <a:r>
              <a:rPr lang="en-US"/>
              <a:t>Mongu College of Education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E4D7069-CD29-0B32-8FD9-FBB67EBD5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2622" y="205979"/>
            <a:ext cx="2411463" cy="4761095"/>
          </a:xfrm>
        </p:spPr>
      </p:pic>
    </p:spTree>
    <p:extLst>
      <p:ext uri="{BB962C8B-B14F-4D97-AF65-F5344CB8AC3E}">
        <p14:creationId xmlns:p14="http://schemas.microsoft.com/office/powerpoint/2010/main" val="148865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16_9" id="{58D9072F-38B0-854F-882E-ED63E43BD4B6}" vid="{386DF201-3323-4D4C-9B74-D5F0DDCE90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6D8F87BE13479286D16DEA94D674" ma:contentTypeVersion="4" ma:contentTypeDescription="Create a new document." ma:contentTypeScope="" ma:versionID="ae5a2aa8a6d3eb49434064ba36430ada">
  <xsd:schema xmlns:xsd="http://www.w3.org/2001/XMLSchema" xmlns:xs="http://www.w3.org/2001/XMLSchema" xmlns:p="http://schemas.microsoft.com/office/2006/metadata/properties" xmlns:ns2="2cc19462-f651-49e1-acb2-8a28e1f2aa1e" targetNamespace="http://schemas.microsoft.com/office/2006/metadata/properties" ma:root="true" ma:fieldsID="cfcf211eea2f19a893c31209644e7d2f" ns2:_="">
    <xsd:import namespace="2cc19462-f651-49e1-acb2-8a28e1f2aa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19462-f651-49e1-acb2-8a28e1f2a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A0F98-7D71-4D9E-88CD-98541C42BC3D}">
  <ds:schemaRefs>
    <ds:schemaRef ds:uri="2cc19462-f651-49e1-acb2-8a28e1f2aa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44AF04-9BE2-4F07-B68B-3E46D389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0305E0-E0D7-4B06-A175-92184B000DA8}">
  <ds:schemaRefs>
    <ds:schemaRef ds:uri="2cc19462-f651-49e1-acb2-8a28e1f2aa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Application>Microsoft Office PowerPoint</Application>
  <PresentationFormat>On-screen Show (16:9)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Office-tema</vt:lpstr>
      <vt:lpstr>Office-tema</vt:lpstr>
      <vt:lpstr>Office-tema</vt:lpstr>
      <vt:lpstr>PowerPoint Presentation</vt:lpstr>
      <vt:lpstr>PowerPoint Presentation</vt:lpstr>
      <vt:lpstr>Utveksling til  Zambia </vt:lpstr>
      <vt:lpstr>Utveksling og samarbeid</vt:lpstr>
      <vt:lpstr>Skoler i Livingstone</vt:lpstr>
      <vt:lpstr>Skoler i Mongu</vt:lpstr>
      <vt:lpstr>Forberedelse: Informasjonsmøte og Introduksjonseminar om zambisk skole og kultur</vt:lpstr>
      <vt:lpstr>Vurdering og etterarbeid</vt:lpstr>
      <vt:lpstr>Forskning</vt:lpstr>
      <vt:lpstr>PRIS</vt:lpstr>
      <vt:lpstr>PowerPoint Presentation</vt:lpstr>
      <vt:lpstr>Prosjekter</vt:lpstr>
      <vt:lpstr>Refleksjoner rundt veien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Tove Grete Lie</dc:creator>
  <cp:revision>6</cp:revision>
  <dcterms:created xsi:type="dcterms:W3CDTF">2022-09-26T14:23:02Z</dcterms:created>
  <dcterms:modified xsi:type="dcterms:W3CDTF">2022-10-03T11:14:06Z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0x010100C67F6D8F87BE13479286D16DEA94D674</vt:lpwstr>
  </property>
</Properties>
</file>