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0" r:id="rId7"/>
    <p:sldId id="261" r:id="rId8"/>
  </p:sldIdLst>
  <p:sldSz cx="12192000" cy="6858000"/>
  <p:notesSz cx="6858000" cy="9144000"/>
  <p:embeddedFontLst>
    <p:embeddedFont>
      <p:font typeface="VIA Type Office" panose="02000503000000020004" pitchFamily="2" charset="0"/>
      <p:regular r:id="rId10"/>
      <p:bold r:id="rId11"/>
      <p:italic r:id="rId12"/>
    </p:embeddedFont>
    <p:embeddedFont>
      <p:font typeface="VIA Type Office Black" panose="02000503000000020004" pitchFamily="2" charset="0"/>
      <p:bold r:id="rId13"/>
    </p:embeddedFont>
    <p:embeddedFont>
      <p:font typeface="VIA Type Office Light" panose="02000503000000020004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orient="horz" pos="3965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931" userDrawn="1">
          <p15:clr>
            <a:srgbClr val="A4A3A4"/>
          </p15:clr>
        </p15:guide>
        <p15:guide id="7" pos="484" userDrawn="1">
          <p15:clr>
            <a:srgbClr val="A4A3A4"/>
          </p15:clr>
        </p15:guide>
        <p15:guide id="8" pos="2025" userDrawn="1">
          <p15:clr>
            <a:srgbClr val="A4A3A4"/>
          </p15:clr>
        </p15:guide>
        <p15:guide id="9" pos="2177" userDrawn="1">
          <p15:clr>
            <a:srgbClr val="A4A3A4"/>
          </p15:clr>
        </p15:guide>
        <p15:guide id="10" pos="3749" userDrawn="1">
          <p15:clr>
            <a:srgbClr val="A4A3A4"/>
          </p15:clr>
        </p15:guide>
        <p15:guide id="11" pos="5473" userDrawn="1">
          <p15:clr>
            <a:srgbClr val="A4A3A4"/>
          </p15:clr>
        </p15:guide>
        <p15:guide id="12" pos="5655" userDrawn="1">
          <p15:clr>
            <a:srgbClr val="A4A3A4"/>
          </p15:clr>
        </p15:guide>
        <p15:guide id="13" pos="7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Objects="1" showGuides="1">
      <p:cViewPr varScale="1">
        <p:scale>
          <a:sx n="66" d="100"/>
          <a:sy n="66" d="100"/>
        </p:scale>
        <p:origin x="1304" y="60"/>
      </p:cViewPr>
      <p:guideLst>
        <p:guide orient="horz" pos="1593"/>
        <p:guide orient="horz" pos="368"/>
        <p:guide orient="horz" pos="3965"/>
        <p:guide orient="horz" pos="1207"/>
        <p:guide orient="horz" pos="3680"/>
        <p:guide pos="3931"/>
        <p:guide pos="484"/>
        <p:guide pos="2025"/>
        <p:guide pos="2177"/>
        <p:guide pos="3749"/>
        <p:guide pos="5473"/>
        <p:guide pos="5655"/>
        <p:guide pos="7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29-09-2022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K">
    <p:bg>
      <p:bgPr>
        <a:solidFill>
          <a:srgbClr val="78B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Header"/>
          <p:cNvSpPr>
            <a:spLocks noGrp="1"/>
          </p:cNvSpPr>
          <p:nvPr>
            <p:ph type="ctrTitle" hasCustomPrompt="1"/>
          </p:nvPr>
        </p:nvSpPr>
        <p:spPr>
          <a:xfrm>
            <a:off x="729642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Header"/>
          <p:cNvSpPr>
            <a:spLocks noGrp="1"/>
          </p:cNvSpPr>
          <p:nvPr>
            <p:ph type="subTitle" idx="1" hasCustomPrompt="1"/>
          </p:nvPr>
        </p:nvSpPr>
        <p:spPr>
          <a:xfrm>
            <a:off x="768002" y="3707298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432-5BB5-452C-9C48-44B4E940E741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4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pic>
        <p:nvPicPr>
          <p:cNvPr id="7" name="Billede 6" descr="Logo" title="Logo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188000"/>
            <a:ext cx="720000" cy="720000"/>
          </a:xfrm>
          <a:prstGeom prst="rect">
            <a:avLst/>
          </a:prstGeom>
        </p:spPr>
      </p:pic>
      <p:pic>
        <p:nvPicPr>
          <p:cNvPr id="8" name="Billede 7" descr="Logo" titl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2006934" cy="216000"/>
          </a:xfrm>
          <a:prstGeom prst="rect">
            <a:avLst/>
          </a:prstGeom>
        </p:spPr>
      </p:pic>
      <p:pic>
        <p:nvPicPr>
          <p:cNvPr id="9" name="Billede 8" descr="Logo" titl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828000"/>
            <a:ext cx="233798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F6A2-F57A-4858-B62F-991DBAFCF4C4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0423-B420-4D25-BAE9-FA3236C5D006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6D2F-71A1-45C0-B614-2388F51BF4BC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2CC-2862-4BC5-AF42-AC6BF1C3F0D5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48556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2D2F9-3AE3-4258-A388-77E43A964C9C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74518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 med elemen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7408" y="1916113"/>
            <a:ext cx="10657184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2D2-E6FE-43C4-B12E-518727B341CF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929002" y="-11761"/>
            <a:ext cx="282316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63679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 med punktopstill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32D-D0F4-426E-B5B3-740E7473E367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768351" y="1916114"/>
            <a:ext cx="10655299" cy="3925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100000"/>
              </a:lnSpc>
              <a:defRPr sz="2500" spc="-90" baseline="0"/>
            </a:lvl2pPr>
            <a:lvl3pPr marL="1364400">
              <a:lnSpc>
                <a:spcPct val="100000"/>
              </a:lnSpc>
              <a:defRPr sz="2500" spc="-90"/>
            </a:lvl3pPr>
            <a:lvl4pPr marL="1821600">
              <a:lnSpc>
                <a:spcPct val="100000"/>
              </a:lnSpc>
              <a:defRPr sz="2500" spc="-90"/>
            </a:lvl4pPr>
            <a:lvl5pPr marL="1821600">
              <a:lnSpc>
                <a:spcPct val="100000"/>
              </a:lnSpc>
              <a:defRPr sz="2500" spc="-9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566193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3 med to spal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8351" y="1914575"/>
            <a:ext cx="5183717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51" y="2528887"/>
            <a:ext cx="5183717" cy="33131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934" y="1914576"/>
            <a:ext cx="5184660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933" y="2528888"/>
            <a:ext cx="5184659" cy="331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E03-0F26-4BCE-ACC1-C864E97B04E9}" type="datetime2">
              <a:rPr lang="da-DK" smtClean="0"/>
              <a:t>29. september 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87282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4 med tekst og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21160" y="-6350"/>
            <a:ext cx="597084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61E-61C3-4B79-B8C9-FFAA4B29A301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29002" y="584200"/>
            <a:ext cx="282316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97341" y="584199"/>
            <a:ext cx="5256313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  <a:endParaRPr lang="da-DK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232757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929002" y="584200"/>
            <a:ext cx="282316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713567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63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5 med tekst og ik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144000" y="576000"/>
            <a:ext cx="5281200" cy="52812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61E-61C3-4B79-B8C9-FFAA4B29A301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29002" y="584200"/>
            <a:ext cx="282316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97341" y="584199"/>
            <a:ext cx="5256313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232757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929002" y="584200"/>
            <a:ext cx="282316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713567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71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9949" y="1174273"/>
            <a:ext cx="7020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Header"/>
          <p:cNvSpPr>
            <a:spLocks noGrp="1"/>
          </p:cNvSpPr>
          <p:nvPr>
            <p:ph type="ctrTitle" hasCustomPrompt="1"/>
          </p:nvPr>
        </p:nvSpPr>
        <p:spPr>
          <a:xfrm>
            <a:off x="729642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Header"/>
          <p:cNvSpPr>
            <a:spLocks noGrp="1"/>
          </p:cNvSpPr>
          <p:nvPr>
            <p:ph type="subTitle" idx="1" hasCustomPrompt="1"/>
          </p:nvPr>
        </p:nvSpPr>
        <p:spPr>
          <a:xfrm>
            <a:off x="768002" y="3707298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432-5BB5-452C-9C48-44B4E940E741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4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8351" y="584200"/>
            <a:ext cx="2446867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859274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6 med to spalter og fremhævet teks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FBC-C712-4BEB-9297-798EA1A0CAE6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584199"/>
            <a:ext cx="5183715" cy="5259600"/>
          </a:xfrm>
        </p:spPr>
        <p:txBody>
          <a:bodyPr tIns="36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37594" y="-43764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721815" y="2149049"/>
            <a:ext cx="607389" cy="464820"/>
            <a:chOff x="-551684" y="3200301"/>
            <a:chExt cx="455542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51684" y="3200301"/>
              <a:ext cx="455542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46123" y="3459571"/>
              <a:ext cx="438150" cy="20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175225" y="584199"/>
            <a:ext cx="5249368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48258" y="622688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945713" y="1186179"/>
            <a:ext cx="28231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3107267" y="2620520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0091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7 med stor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D1D-085E-4E32-BF7D-8067D70A7748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15" name="Gruppe 75"/>
          <p:cNvGrpSpPr>
            <a:grpSpLocks/>
          </p:cNvGrpSpPr>
          <p:nvPr userDrawn="1"/>
        </p:nvGrpSpPr>
        <p:grpSpPr bwMode="auto">
          <a:xfrm>
            <a:off x="-2828760" y="1546869"/>
            <a:ext cx="2709333" cy="3053620"/>
            <a:chOff x="5189964" y="1517655"/>
            <a:chExt cx="2031486" cy="3052739"/>
          </a:xfrm>
        </p:grpSpPr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88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e 78"/>
            <p:cNvGrpSpPr>
              <a:grpSpLocks/>
            </p:cNvGrpSpPr>
            <p:nvPr/>
          </p:nvGrpSpPr>
          <p:grpSpPr bwMode="auto">
            <a:xfrm>
              <a:off x="6891386" y="4191100"/>
              <a:ext cx="330061" cy="379294"/>
              <a:chOff x="2946513" y="6329953"/>
              <a:chExt cx="373412" cy="429112"/>
            </a:xfrm>
          </p:grpSpPr>
          <p:pic>
            <p:nvPicPr>
              <p:cNvPr id="19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513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/>
            </p:nvSpPr>
            <p:spPr bwMode="auto">
              <a:xfrm>
                <a:off x="2951901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84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F499-3B6C-43EB-B6FA-4CA79B2F4AEB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1 med stor 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389" y="584200"/>
            <a:ext cx="8002529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202-D8AD-407D-B481-725AC5616E32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601384" y="584200"/>
            <a:ext cx="24955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359172" y="577749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960784" y="4448064"/>
            <a:ext cx="19452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901952" y="5975494"/>
            <a:ext cx="402267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2 med stor 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401" y="583200"/>
            <a:ext cx="9040431" cy="3240360"/>
          </a:xfrm>
        </p:spPr>
        <p:txBody>
          <a:bodyPr tIns="97200" anchor="t" anchorCtr="0"/>
          <a:lstStyle>
            <a:lvl1pPr>
              <a:defRPr sz="9600" baseline="0">
                <a:latin typeface="VIA Type Office Black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BA3-E31C-463E-A8C9-BED8D545E74E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</p:spTree>
    <p:extLst>
      <p:ext uri="{BB962C8B-B14F-4D97-AF65-F5344CB8AC3E}">
        <p14:creationId xmlns:p14="http://schemas.microsoft.com/office/powerpoint/2010/main" val="169297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3 - med medium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6284-B883-4732-988E-6BBDC9D81A53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85352" y="3657183"/>
            <a:ext cx="3034615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3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fullsiz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7D8E-64EA-48AB-93C7-842146CBD0C6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  <p:grpSp>
        <p:nvGrpSpPr>
          <p:cNvPr id="24" name="Gruppe 75"/>
          <p:cNvGrpSpPr>
            <a:grpSpLocks/>
          </p:cNvGrpSpPr>
          <p:nvPr userDrawn="1"/>
        </p:nvGrpSpPr>
        <p:grpSpPr bwMode="auto">
          <a:xfrm>
            <a:off x="-2929003" y="2948734"/>
            <a:ext cx="2709333" cy="3053624"/>
            <a:chOff x="5189964" y="1517655"/>
            <a:chExt cx="2031486" cy="3052743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504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6781501" y="4193188"/>
              <a:ext cx="347766" cy="377210"/>
              <a:chOff x="2822199" y="6332311"/>
              <a:chExt cx="393443" cy="426754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230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2822199" y="6349610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28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6CF-58C6-4F11-A5E8-377B0405FF8E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570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0" y="584200"/>
            <a:ext cx="7959317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5631-07F1-49F1-B252-7EDB2D9B1E22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8512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70D-E157-4758-95DF-63F10FDC5C3B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6320" y="5920436"/>
            <a:ext cx="2448272" cy="374400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BDF55A47-4FDA-4D17-998B-07C925D7B6F7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1" y="5925421"/>
            <a:ext cx="2448272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342" y="584200"/>
            <a:ext cx="10726309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1914397"/>
            <a:ext cx="10657184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3083" y="5920437"/>
            <a:ext cx="2448000" cy="374001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2" r:id="rId3"/>
    <p:sldLayoutId id="2147483680" r:id="rId4"/>
    <p:sldLayoutId id="2147483661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3" r:id="rId14"/>
    <p:sldLayoutId id="2147483650" r:id="rId15"/>
    <p:sldLayoutId id="2147483674" r:id="rId16"/>
    <p:sldLayoutId id="2147483682" r:id="rId17"/>
    <p:sldLayoutId id="2147483676" r:id="rId18"/>
    <p:sldLayoutId id="2147483686" r:id="rId19"/>
    <p:sldLayoutId id="2147483678" r:id="rId20"/>
    <p:sldLayoutId id="2147483685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GLOSS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PRESENTATION 29.09.2022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432-5BB5-452C-9C48-44B4E940E741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1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32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VIA UC: </a:t>
            </a:r>
            <a:r>
              <a:rPr lang="da-DK" b="1" dirty="0" err="1"/>
              <a:t>Practicums</a:t>
            </a:r>
            <a:r>
              <a:rPr lang="da-DK" b="1" dirty="0"/>
              <a:t> in the Global South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Aim: 		</a:t>
            </a:r>
            <a:br>
              <a:rPr lang="en-GB" b="1" dirty="0"/>
            </a:br>
            <a:r>
              <a:rPr lang="en-GB" dirty="0"/>
              <a:t>(Power point: </a:t>
            </a:r>
            <a:r>
              <a:rPr lang="en-GB" dirty="0" err="1"/>
              <a:t>Hvad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man </a:t>
            </a:r>
            <a:r>
              <a:rPr lang="en-GB" dirty="0" err="1"/>
              <a:t>ud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udlandspraktikken</a:t>
            </a:r>
            <a:r>
              <a:rPr lang="en-GB" dirty="0"/>
              <a:t>?)</a:t>
            </a:r>
          </a:p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Where: </a:t>
            </a:r>
            <a:r>
              <a:rPr lang="en-GB" dirty="0"/>
              <a:t> </a:t>
            </a:r>
            <a:br>
              <a:rPr lang="en-GB" dirty="0"/>
            </a:br>
            <a:r>
              <a:rPr lang="en-GB" u="sng" dirty="0"/>
              <a:t>Tanzania</a:t>
            </a:r>
            <a:r>
              <a:rPr lang="en-GB" dirty="0"/>
              <a:t>: Three local consultants: approx. 25 different institutions</a:t>
            </a:r>
          </a:p>
          <a:p>
            <a:r>
              <a:rPr lang="en-GB" u="sng" dirty="0"/>
              <a:t>Indonesia</a:t>
            </a:r>
            <a:r>
              <a:rPr lang="en-GB" dirty="0"/>
              <a:t>: (UNNES   Semarang State University) (3 schools)</a:t>
            </a:r>
          </a:p>
          <a:p>
            <a:r>
              <a:rPr lang="en-GB" u="sng" dirty="0"/>
              <a:t>Thailand</a:t>
            </a:r>
            <a:r>
              <a:rPr lang="en-GB" dirty="0"/>
              <a:t>:  </a:t>
            </a:r>
            <a:r>
              <a:rPr lang="en-GB" dirty="0" err="1"/>
              <a:t>Srinakharinwirot</a:t>
            </a:r>
            <a:r>
              <a:rPr lang="en-GB" dirty="0"/>
              <a:t> University  (SWU) (3 schools)</a:t>
            </a:r>
          </a:p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Length of practicum: </a:t>
            </a:r>
            <a:r>
              <a:rPr lang="en-GB" dirty="0"/>
              <a:t>6 weeks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2D2-E6FE-43C4-B12E-518727B341CF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2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2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VIA UC: </a:t>
            </a:r>
            <a:r>
              <a:rPr lang="da-DK" b="1" dirty="0" err="1"/>
              <a:t>Practicums</a:t>
            </a:r>
            <a:r>
              <a:rPr lang="da-DK" b="1" dirty="0"/>
              <a:t> in the Global South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Collaboration with Partner in South:</a:t>
            </a:r>
            <a:br>
              <a:rPr lang="en-GB" b="1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b="1" dirty="0"/>
              <a:t>Opportunities: </a:t>
            </a:r>
            <a:r>
              <a:rPr lang="en-GB" dirty="0"/>
              <a:t>VIA has held</a:t>
            </a:r>
            <a:r>
              <a:rPr lang="en-GB" b="1" dirty="0"/>
              <a:t> </a:t>
            </a:r>
            <a:r>
              <a:rPr lang="en-GB" dirty="0"/>
              <a:t>School development courses (capacity building) </a:t>
            </a:r>
            <a:r>
              <a:rPr lang="en-GB" dirty="0" err="1"/>
              <a:t>a.o.</a:t>
            </a:r>
            <a:r>
              <a:rPr lang="en-GB" dirty="0"/>
              <a:t> to reduce the use of corporal punishment in Tanzanian schools. </a:t>
            </a:r>
            <a:br>
              <a:rPr lang="en-GB" dirty="0"/>
            </a:br>
            <a:r>
              <a:rPr lang="en-GB" dirty="0"/>
              <a:t>Introduction of “pedagogical alternatives” with regard to didactics, motivation, relational work, classroom management, exploitation of outdoor areas for teaching purposes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Cross Professional Element: 3-week field studies in local institutions in Tanzania. Two mandatory workshops as preparation: “The Intercultural  Encounter in a </a:t>
            </a:r>
            <a:r>
              <a:rPr lang="en-GB" dirty="0"/>
              <a:t>P</a:t>
            </a:r>
            <a:r>
              <a:rPr lang="en-GB" dirty="0" smtClean="0"/>
              <a:t>rofessional Context” and “The Innovation Workshop in a  UN SDG Context”.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The International Element in all educations at VIA from 2025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COIL-concepts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Introduction of the </a:t>
            </a:r>
            <a:r>
              <a:rPr lang="en-GB" i="1" dirty="0"/>
              <a:t>International School Placement Handbook</a:t>
            </a:r>
            <a:endParaRPr lang="da-DK" i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2D2-E6FE-43C4-B12E-518727B341CF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3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00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VIA UC: </a:t>
            </a:r>
            <a:r>
              <a:rPr lang="da-DK" b="1" dirty="0" err="1"/>
              <a:t>Practicums</a:t>
            </a:r>
            <a:r>
              <a:rPr lang="da-DK" b="1" dirty="0"/>
              <a:t> in the Global South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Challenges: </a:t>
            </a:r>
            <a:r>
              <a:rPr lang="en-GB" dirty="0"/>
              <a:t> cultural aspects that go under the radar (alibi policy making: all pupil schooling policy results in crowded classes and low learning outcome</a:t>
            </a:r>
            <a:r>
              <a:rPr lang="en-GB" dirty="0" smtClean="0"/>
              <a:t>.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Changes in school management personal every 5 </a:t>
            </a:r>
            <a:r>
              <a:rPr lang="en-GB" dirty="0" err="1"/>
              <a:t>yerrs</a:t>
            </a:r>
            <a:r>
              <a:rPr lang="en-GB" dirty="0"/>
              <a:t> means loss of experiences, knowledge, focus and perhaps efforts in making lasting changes</a:t>
            </a:r>
            <a:r>
              <a:rPr lang="en-GB" dirty="0" smtClean="0"/>
              <a:t>.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smtClean="0"/>
              <a:t>DK national </a:t>
            </a:r>
            <a:r>
              <a:rPr lang="en-GB" dirty="0"/>
              <a:t>policies affect strategies and funding to carry out internationalization. </a:t>
            </a:r>
          </a:p>
          <a:p>
            <a:r>
              <a:rPr lang="en-GB" dirty="0"/>
              <a:t>UN´s SDG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/>
              <a:t>Research: </a:t>
            </a:r>
            <a:r>
              <a:rPr lang="en-GB" dirty="0"/>
              <a:t>none at the moment at VIA. </a:t>
            </a:r>
            <a:endParaRPr lang="en-GB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Suggestion: </a:t>
            </a:r>
            <a:r>
              <a:rPr lang="en-GB" dirty="0"/>
              <a:t>Let’s establish a forum for Nordic Experience sharing amongst students who done their practicum in the Global South. It could be a valuable resource for research.</a:t>
            </a:r>
          </a:p>
          <a:p>
            <a:endParaRPr lang="da-DK" i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2D2-E6FE-43C4-B12E-518727B341CF}" type="datetime2">
              <a:rPr lang="da-DK" smtClean="0"/>
              <a:t>29. september 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4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6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spcBef>
            <a:spcPts val="600"/>
          </a:spcBef>
          <a:buFont typeface="VIA Type Office" panose="02000503000000020004" pitchFamily="2" charset="0"/>
          <a:buNone/>
          <a:defRPr sz="1600" kern="1200" spc="-100" baseline="0" dirty="0" err="1" smtClean="0">
            <a:solidFill>
              <a:schemeClr val="tx1"/>
            </a:solidFill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-standard - 16-9.potm" id="{0CC93E69-6B82-430F-A3AB-CA947E36FCE3}" vid="{307B9BCC-EF0E-41A6-B528-BD30444E8B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951D730B584AB15B97B4F4B1F22E" ma:contentTypeVersion="2" ma:contentTypeDescription="Create a new document." ma:contentTypeScope="" ma:versionID="70de479a56c3062a9eef6461bb62bc78">
  <xsd:schema xmlns:xsd="http://www.w3.org/2001/XMLSchema" xmlns:xs="http://www.w3.org/2001/XMLSchema" xmlns:p="http://schemas.microsoft.com/office/2006/metadata/properties" xmlns:ns2="48b449a9-b154-4262-b2c7-68687a678234" targetNamespace="http://schemas.microsoft.com/office/2006/metadata/properties" ma:root="true" ma:fieldsID="4fda1cec7e6176a190ccde2fd444b8f7" ns2:_="">
    <xsd:import namespace="48b449a9-b154-4262-b2c7-68687a678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449a9-b154-4262-b2c7-68687a678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300D59-394C-4977-AF22-9EBD50E86DA5}"/>
</file>

<file path=customXml/itemProps2.xml><?xml version="1.0" encoding="utf-8"?>
<ds:datastoreItem xmlns:ds="http://schemas.openxmlformats.org/officeDocument/2006/customXml" ds:itemID="{C0C46AA6-0D9C-462F-A845-76D8C08CFF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4DAD1A-6EBF-447E-BECF-B59B1FF78D6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842aa40-711c-4872-a1ca-2ef87bc3e48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Præsentation_16-9_anbefales</Template>
  <TotalTime>0</TotalTime>
  <Words>328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VIA Type Office</vt:lpstr>
      <vt:lpstr>VIA Type Office Black</vt:lpstr>
      <vt:lpstr>VIA Type Office Light</vt:lpstr>
      <vt:lpstr>Arial</vt:lpstr>
      <vt:lpstr>Calibri</vt:lpstr>
      <vt:lpstr>VIA University College PowerPoint template</vt:lpstr>
      <vt:lpstr>GLOSS</vt:lpstr>
      <vt:lpstr>VIA UC: Practicums in the Global South</vt:lpstr>
      <vt:lpstr>VIA UC: Practicums in the Global South</vt:lpstr>
      <vt:lpstr>VIA UC: Practicums in the Global South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GLOSS</dc:title>
  <dc:creator/>
  <cp:lastModifiedBy/>
  <cp:revision>1</cp:revision>
  <dcterms:created xsi:type="dcterms:W3CDTF">2022-09-28T15:53:37Z</dcterms:created>
  <dcterms:modified xsi:type="dcterms:W3CDTF">2022-09-30T07:13:50Z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0x010100F7F3951D730B584AB15B97B4F4B1F22E</vt:lpwstr>
  </property>
  <property fmtid="{D5CDD505-2E9C-101B-9397-08002B2CF9AE}" pid="4" name="Order">
    <vt:r8>100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display_urn">
    <vt:lpwstr>Karen Lebeck (KALE) | VIA</vt:lpwstr>
  </property>
  <property fmtid="{D5CDD505-2E9C-101B-9397-08002B2CF9AE}" pid="9" name="CloudStatistics_StoryID">
    <vt:lpwstr>43d70eba-43c9-40d5-a955-e77f4530aacf</vt:lpwstr>
  </property>
  <property fmtid="{D5CDD505-2E9C-101B-9397-08002B2CF9AE}" pid="10" name="CloudStatistics_DocumentCreation">
    <vt:lpwstr>True</vt:lpwstr>
  </property>
</Properties>
</file>