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sldIdLst>
    <p:sldId id="285" r:id="rId5"/>
    <p:sldId id="288" r:id="rId6"/>
    <p:sldId id="462" r:id="rId7"/>
    <p:sldId id="269" r:id="rId8"/>
    <p:sldId id="290" r:id="rId9"/>
    <p:sldId id="286" r:id="rId10"/>
    <p:sldId id="287" r:id="rId11"/>
    <p:sldId id="289" r:id="rId12"/>
    <p:sldId id="280" r:id="rId1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2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11"/>
    <p:restoredTop sz="94680"/>
  </p:normalViewPr>
  <p:slideViewPr>
    <p:cSldViewPr snapToGrid="0" snapToObjects="1">
      <p:cViewPr varScale="1">
        <p:scale>
          <a:sx n="66" d="100"/>
          <a:sy n="66" d="100"/>
        </p:scale>
        <p:origin x="90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45283-168F-8940-A073-B2FF66BC4C5E}" type="datetimeFigureOut">
              <a:rPr lang="nb-NO" smtClean="0"/>
              <a:t>02.10.2022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4BF77-11FD-8E4D-B223-FC6B75E0C3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9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2015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n-NO" sz="1100" b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Mål med arket</a:t>
            </a:r>
          </a:p>
          <a:p>
            <a:r>
              <a:rPr lang="nn-NO" sz="11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Å vise sentrale nøkkeltal og organiseringa av fakultetet.</a:t>
            </a:r>
          </a:p>
          <a:p>
            <a:endParaRPr lang="nn-NO" sz="1100" noProof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n-NO" sz="1100" noProof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n-NO" sz="1100" b="1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Stikkord</a:t>
            </a:r>
          </a:p>
          <a:p>
            <a:pPr marL="0" algn="l" defTabSz="914400" rtl="0" eaLnBrk="1" latinLnBrk="0" hangingPunct="1">
              <a:defRPr/>
            </a:pPr>
            <a:r>
              <a:rPr lang="nn-NO" sz="11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Fakultet for lærarutdanning, kultur og idrett, (FLKI) har om lag … studentar og …tilsette  fordelt på tre campusar – Sogndal, Bergen og Stord.</a:t>
            </a:r>
          </a:p>
          <a:p>
            <a:pPr marL="0" algn="l" defTabSz="914400" rtl="0" eaLnBrk="1" latinLnBrk="0" hangingPunct="1">
              <a:defRPr/>
            </a:pPr>
            <a:endParaRPr lang="nn-NO" sz="11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defTabSz="914400" rtl="0" eaLnBrk="1" latinLnBrk="0" hangingPunct="1">
              <a:defRPr/>
            </a:pPr>
            <a:r>
              <a:rPr lang="nn-NO" sz="11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FLKI har eit studietilbod frå bachelor til ph.d. og bidrar også inn i utdanningsprogram ved dei andre fakulteta</a:t>
            </a:r>
            <a:r>
              <a:rPr lang="nn-NO" sz="110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ved høgskulen</a:t>
            </a:r>
            <a:r>
              <a:rPr lang="nn-NO" sz="11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algn="l" defTabSz="914400" rtl="0" eaLnBrk="1" latinLnBrk="0" hangingPunct="1">
              <a:defRPr/>
            </a:pPr>
            <a:endParaRPr lang="nn-NO" sz="11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defTabSz="914400" rtl="0" eaLnBrk="1" latinLnBrk="0" hangingPunct="1">
              <a:defRPr/>
            </a:pPr>
            <a:r>
              <a:rPr lang="nn-NO" sz="11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Fakultetet er organisert med fire institutt og tre forskingssenter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b="0" i="0">
                <a:solidFill>
                  <a:srgbClr val="131114"/>
                </a:solidFill>
                <a:effectLst/>
                <a:latin typeface="AkademieStd"/>
              </a:rPr>
              <a:t>Institutt for idrett, kosthald og naturfag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b="0" i="0">
                <a:solidFill>
                  <a:srgbClr val="131114"/>
                </a:solidFill>
                <a:effectLst/>
                <a:latin typeface="AkademieStd"/>
              </a:rPr>
              <a:t>Institutt for kunstfag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1600" b="0" i="0">
                <a:solidFill>
                  <a:srgbClr val="131114"/>
                </a:solidFill>
                <a:effectLst/>
                <a:latin typeface="AkademieStd"/>
              </a:rPr>
              <a:t>Institutt for pedagogikk, religion og samfunnsfag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2400" b="0" i="0">
                <a:solidFill>
                  <a:srgbClr val="131114"/>
                </a:solidFill>
                <a:effectLst/>
                <a:latin typeface="LyonText"/>
              </a:rPr>
              <a:t>Institutt for språk, litteratur, matematikk og tolking</a:t>
            </a:r>
          </a:p>
          <a:p>
            <a:br>
              <a:rPr lang="nn-NO" sz="2400"/>
            </a:br>
            <a:endParaRPr lang="nn-NO" sz="1100" baseline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2418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4BF77-11FD-8E4D-B223-FC6B75E0C356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7992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- stående 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03" y="553771"/>
            <a:ext cx="2798181" cy="810000"/>
          </a:xfrm>
          <a:prstGeom prst="rect">
            <a:avLst/>
          </a:prstGeom>
        </p:spPr>
      </p:pic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accent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16223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mørk - to liggende bil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576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57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5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7152000" y="5495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cxnSp>
        <p:nvCxnSpPr>
          <p:cNvPr id="11" name="Rett linje 10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3"/>
          </p:nvPr>
        </p:nvSpPr>
        <p:spPr>
          <a:xfrm>
            <a:off x="7152000" y="3468783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2147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n spalt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976" y="1354730"/>
            <a:ext cx="10926000" cy="5058000"/>
          </a:xfrm>
          <a:noFill/>
          <a:ln>
            <a:noFill/>
          </a:ln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8238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 spalter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20" name="Plassholder for bunntekst 1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21" name="Plassholder for lysbildenumm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047" y="1352020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5" name="Plassholder for innhold 2"/>
          <p:cNvSpPr>
            <a:spLocks noGrp="1"/>
          </p:cNvSpPr>
          <p:nvPr>
            <p:ph idx="12"/>
          </p:nvPr>
        </p:nvSpPr>
        <p:spPr>
          <a:xfrm>
            <a:off x="6479976" y="1347919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96191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2758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s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39673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side ly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2856000" y="5755342"/>
            <a:ext cx="6480000" cy="360000"/>
          </a:xfrm>
        </p:spPr>
        <p:txBody>
          <a:bodyPr lIns="0" tIns="0" rIns="0" bIns="0" anchor="b">
            <a:normAutofit/>
          </a:bodyPr>
          <a:lstStyle>
            <a:lvl1pPr algn="ctr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grpSp>
        <p:nvGrpSpPr>
          <p:cNvPr id="3" name="Gruppe 2"/>
          <p:cNvGrpSpPr>
            <a:grpSpLocks noChangeAspect="1"/>
          </p:cNvGrpSpPr>
          <p:nvPr userDrawn="1"/>
        </p:nvGrpSpPr>
        <p:grpSpPr>
          <a:xfrm>
            <a:off x="3774141" y="1039515"/>
            <a:ext cx="4643718" cy="4052830"/>
            <a:chOff x="5122863" y="2579688"/>
            <a:chExt cx="1946276" cy="1698625"/>
          </a:xfrm>
          <a:solidFill>
            <a:schemeClr val="accent1"/>
          </a:solidFill>
        </p:grpSpPr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744265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side mør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2856000" y="5755342"/>
            <a:ext cx="6480000" cy="360000"/>
          </a:xfrm>
        </p:spPr>
        <p:txBody>
          <a:bodyPr lIns="0" tIns="0" rIns="0" bIns="0" anchor="b">
            <a:normAutofit/>
          </a:bodyPr>
          <a:lstStyle>
            <a:lvl1pPr algn="ctr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grpSp>
        <p:nvGrpSpPr>
          <p:cNvPr id="3" name="Gruppe 2"/>
          <p:cNvGrpSpPr>
            <a:grpSpLocks noChangeAspect="1"/>
          </p:cNvGrpSpPr>
          <p:nvPr userDrawn="1"/>
        </p:nvGrpSpPr>
        <p:grpSpPr>
          <a:xfrm>
            <a:off x="3774141" y="1039515"/>
            <a:ext cx="4643718" cy="4052830"/>
            <a:chOff x="5122863" y="2579688"/>
            <a:chExt cx="1946276" cy="1698625"/>
          </a:xfrm>
          <a:solidFill>
            <a:schemeClr val="accent1"/>
          </a:solidFill>
        </p:grpSpPr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8220560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lys - to liggende bil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1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0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03" y="553771"/>
            <a:ext cx="2798181" cy="810000"/>
          </a:xfrm>
          <a:prstGeom prst="rect">
            <a:avLst/>
          </a:prstGeom>
        </p:spPr>
      </p:pic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accent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8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7152000" y="3474000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29040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ørk - stående bil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2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tx1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451" y="555141"/>
            <a:ext cx="2772000" cy="79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648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mørk - liggende bil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619512" y="2054942"/>
            <a:ext cx="504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19512" y="3718184"/>
            <a:ext cx="504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13" name="Plassholder for tekst 2"/>
          <p:cNvSpPr>
            <a:spLocks noGrp="1"/>
          </p:cNvSpPr>
          <p:nvPr>
            <p:ph type="body" idx="10"/>
          </p:nvPr>
        </p:nvSpPr>
        <p:spPr>
          <a:xfrm>
            <a:off x="1619512" y="5596146"/>
            <a:ext cx="5040000" cy="9080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 b="0" i="0">
                <a:solidFill>
                  <a:schemeClr val="tx1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cxnSp>
        <p:nvCxnSpPr>
          <p:cNvPr id="5" name="Rett linje 4"/>
          <p:cNvCxnSpPr/>
          <p:nvPr userDrawn="1"/>
        </p:nvCxnSpPr>
        <p:spPr>
          <a:xfrm>
            <a:off x="1619512" y="5433342"/>
            <a:ext cx="421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lassholder for bilde 8"/>
          <p:cNvSpPr>
            <a:spLocks noGrp="1"/>
          </p:cNvSpPr>
          <p:nvPr>
            <p:ph type="pic" sz="quarter" idx="11"/>
          </p:nvPr>
        </p:nvSpPr>
        <p:spPr>
          <a:xfrm>
            <a:off x="7152000" y="0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8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7152000" y="3474000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451" y="555141"/>
            <a:ext cx="2772000" cy="79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494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n spalte med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4" name="Rektangel 3"/>
          <p:cNvSpPr/>
          <p:nvPr userDrawn="1"/>
        </p:nvSpPr>
        <p:spPr>
          <a:xfrm>
            <a:off x="812602" y="1363946"/>
            <a:ext cx="10926000" cy="50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/>
              <a:t>  </a:t>
            </a:r>
            <a:endParaRPr lang="nb-NO" dirty="0"/>
          </a:p>
        </p:txBody>
      </p:sp>
      <p:cxnSp>
        <p:nvCxnSpPr>
          <p:cNvPr id="6" name="Rett linje 5"/>
          <p:cNvCxnSpPr/>
          <p:nvPr userDrawn="1"/>
        </p:nvCxnSpPr>
        <p:spPr>
          <a:xfrm>
            <a:off x="809427" y="1358552"/>
            <a:ext cx="10926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9427" y="1361080"/>
            <a:ext cx="1092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 marL="342900" indent="-342900">
              <a:lnSpc>
                <a:spcPct val="100000"/>
              </a:lnSpc>
              <a:buFont typeface=".AppleSystemUIFont" charset="-120"/>
              <a:buChar char="›"/>
              <a:defRPr sz="2000"/>
            </a:lvl1pPr>
            <a:lvl2pPr marL="6858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2pPr>
            <a:lvl3pPr marL="11430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3pPr>
            <a:lvl4pPr marL="16002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4pPr>
            <a:lvl5pPr marL="2057400" indent="-228600">
              <a:lnSpc>
                <a:spcPct val="100000"/>
              </a:lnSpc>
              <a:buFont typeface=".AppleSystemUIFont" charset="-120"/>
              <a:buChar char="›"/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22" name="Plassholder for bunntekst 2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23" name="Plassholder for lysbildenumm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852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 spalter med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>
            <a:grpSpLocks noChangeAspect="1"/>
          </p:cNvGrpSpPr>
          <p:nvPr userDrawn="1"/>
        </p:nvGrpSpPr>
        <p:grpSpPr>
          <a:xfrm>
            <a:off x="279820" y="6504062"/>
            <a:ext cx="250360" cy="218504"/>
            <a:chOff x="5122863" y="2579688"/>
            <a:chExt cx="1946276" cy="1698625"/>
          </a:xfrm>
          <a:solidFill>
            <a:schemeClr val="bg2"/>
          </a:solidFill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5122863" y="2579688"/>
              <a:ext cx="554038" cy="747713"/>
            </a:xfrm>
            <a:custGeom>
              <a:avLst/>
              <a:gdLst>
                <a:gd name="T0" fmla="*/ 164 w 349"/>
                <a:gd name="T1" fmla="*/ 0 h 471"/>
                <a:gd name="T2" fmla="*/ 0 w 349"/>
                <a:gd name="T3" fmla="*/ 0 h 471"/>
                <a:gd name="T4" fmla="*/ 271 w 349"/>
                <a:gd name="T5" fmla="*/ 471 h 471"/>
                <a:gd name="T6" fmla="*/ 349 w 349"/>
                <a:gd name="T7" fmla="*/ 328 h 471"/>
                <a:gd name="T8" fmla="*/ 164 w 349"/>
                <a:gd name="T9" fmla="*/ 0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9" h="471">
                  <a:moveTo>
                    <a:pt x="164" y="0"/>
                  </a:moveTo>
                  <a:lnTo>
                    <a:pt x="0" y="0"/>
                  </a:lnTo>
                  <a:lnTo>
                    <a:pt x="271" y="471"/>
                  </a:lnTo>
                  <a:lnTo>
                    <a:pt x="349" y="328"/>
                  </a:lnTo>
                  <a:lnTo>
                    <a:pt x="16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5756276" y="2579688"/>
              <a:ext cx="1312863" cy="1698625"/>
            </a:xfrm>
            <a:custGeom>
              <a:avLst/>
              <a:gdLst>
                <a:gd name="T0" fmla="*/ 406 w 827"/>
                <a:gd name="T1" fmla="*/ 0 h 1070"/>
                <a:gd name="T2" fmla="*/ 86 w 827"/>
                <a:gd name="T3" fmla="*/ 564 h 1070"/>
                <a:gd name="T4" fmla="*/ 0 w 827"/>
                <a:gd name="T5" fmla="*/ 699 h 1070"/>
                <a:gd name="T6" fmla="*/ 214 w 827"/>
                <a:gd name="T7" fmla="*/ 1070 h 1070"/>
                <a:gd name="T8" fmla="*/ 827 w 827"/>
                <a:gd name="T9" fmla="*/ 0 h 1070"/>
                <a:gd name="T10" fmla="*/ 406 w 827"/>
                <a:gd name="T11" fmla="*/ 0 h 1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7" h="1070">
                  <a:moveTo>
                    <a:pt x="406" y="0"/>
                  </a:moveTo>
                  <a:lnTo>
                    <a:pt x="86" y="564"/>
                  </a:lnTo>
                  <a:lnTo>
                    <a:pt x="0" y="699"/>
                  </a:lnTo>
                  <a:lnTo>
                    <a:pt x="214" y="1070"/>
                  </a:lnTo>
                  <a:lnTo>
                    <a:pt x="827" y="0"/>
                  </a:lnTo>
                  <a:lnTo>
                    <a:pt x="40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b-NO"/>
            </a:p>
          </p:txBody>
        </p:sp>
      </p:grpSp>
      <p:sp>
        <p:nvSpPr>
          <p:cNvPr id="4" name="Rektangel 3"/>
          <p:cNvSpPr/>
          <p:nvPr userDrawn="1"/>
        </p:nvSpPr>
        <p:spPr>
          <a:xfrm>
            <a:off x="810594" y="1352959"/>
            <a:ext cx="5256000" cy="50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dirty="0"/>
              <a:t>  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6480905" y="1351536"/>
            <a:ext cx="5256000" cy="505800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/>
              <a:t>  </a:t>
            </a:r>
            <a:endParaRPr lang="nb-NO" dirty="0"/>
          </a:p>
        </p:txBody>
      </p:sp>
      <p:cxnSp>
        <p:nvCxnSpPr>
          <p:cNvPr id="6" name="Rett linje 5"/>
          <p:cNvCxnSpPr/>
          <p:nvPr userDrawn="1"/>
        </p:nvCxnSpPr>
        <p:spPr>
          <a:xfrm>
            <a:off x="809427" y="1362845"/>
            <a:ext cx="5256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9976" y="-2081"/>
            <a:ext cx="10926000" cy="135000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02127" y="1364110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>
                <a:latin typeface="+mn-lt"/>
              </a:defRPr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5" name="Plassholder for innhold 2"/>
          <p:cNvSpPr>
            <a:spLocks noGrp="1"/>
          </p:cNvSpPr>
          <p:nvPr>
            <p:ph idx="12"/>
          </p:nvPr>
        </p:nvSpPr>
        <p:spPr>
          <a:xfrm>
            <a:off x="6491935" y="1347919"/>
            <a:ext cx="5256000" cy="5058000"/>
          </a:xfrm>
          <a:noFill/>
          <a:ln>
            <a:noFill/>
          </a:ln>
        </p:spPr>
        <p:txBody>
          <a:bodyPr lIns="180000" tIns="180000" rIns="180000" bIns="180000">
            <a:normAutofit/>
          </a:bodyPr>
          <a:lstStyle>
            <a:lvl1pPr>
              <a:defRPr sz="2000"/>
            </a:lvl1pPr>
            <a:lvl2pPr>
              <a:defRPr sz="20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cxnSp>
        <p:nvCxnSpPr>
          <p:cNvPr id="17" name="Rett linje 16"/>
          <p:cNvCxnSpPr/>
          <p:nvPr userDrawn="1"/>
        </p:nvCxnSpPr>
        <p:spPr>
          <a:xfrm>
            <a:off x="6472438" y="1361941"/>
            <a:ext cx="5256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lassholder for bunntekst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92050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lys - stående 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6252000" y="5495"/>
            <a:ext cx="5940000" cy="685250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4914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48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823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mørk - stående bil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6252000" y="5495"/>
            <a:ext cx="5940000" cy="685250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4914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8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48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cxnSp>
        <p:nvCxnSpPr>
          <p:cNvPr id="9" name="Rett linje 8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08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killeside lys - to liggende bil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809426" y="1879389"/>
            <a:ext cx="5760000" cy="1258529"/>
          </a:xfrm>
        </p:spPr>
        <p:txBody>
          <a:bodyPr lIns="0" tIns="0" rIns="0" bIns="0" anchor="b">
            <a:norm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2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09426" y="3703967"/>
            <a:ext cx="5760000" cy="10512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5" name="Plassholder for bilde 8"/>
          <p:cNvSpPr>
            <a:spLocks noGrp="1"/>
          </p:cNvSpPr>
          <p:nvPr>
            <p:ph type="pic" sz="quarter" idx="12"/>
          </p:nvPr>
        </p:nvSpPr>
        <p:spPr>
          <a:xfrm>
            <a:off x="7152000" y="5495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cxnSp>
        <p:nvCxnSpPr>
          <p:cNvPr id="11" name="Rett linje 10"/>
          <p:cNvCxnSpPr/>
          <p:nvPr userDrawn="1"/>
        </p:nvCxnSpPr>
        <p:spPr>
          <a:xfrm>
            <a:off x="809427" y="3434389"/>
            <a:ext cx="42193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lassholder for bilde 8"/>
          <p:cNvSpPr>
            <a:spLocks noGrp="1"/>
          </p:cNvSpPr>
          <p:nvPr>
            <p:ph type="pic" sz="quarter" idx="13"/>
          </p:nvPr>
        </p:nvSpPr>
        <p:spPr>
          <a:xfrm>
            <a:off x="7152000" y="3468783"/>
            <a:ext cx="5040000" cy="338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11101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03414" y="-1"/>
            <a:ext cx="10926000" cy="135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11859" y="1349999"/>
            <a:ext cx="10927084" cy="50560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811950" y="6408000"/>
            <a:ext cx="5252673" cy="4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1738087" y="6406054"/>
            <a:ext cx="450000" cy="45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10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772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663" r:id="rId3"/>
    <p:sldLayoutId id="2147483674" r:id="rId4"/>
    <p:sldLayoutId id="2147483650" r:id="rId5"/>
    <p:sldLayoutId id="2147483664" r:id="rId6"/>
    <p:sldLayoutId id="2147483671" r:id="rId7"/>
    <p:sldLayoutId id="2147483667" r:id="rId8"/>
    <p:sldLayoutId id="2147483672" r:id="rId9"/>
    <p:sldLayoutId id="2147483670" r:id="rId10"/>
    <p:sldLayoutId id="2147483665" r:id="rId11"/>
    <p:sldLayoutId id="2147483666" r:id="rId12"/>
    <p:sldLayoutId id="2147483655" r:id="rId13"/>
    <p:sldLayoutId id="2147483661" r:id="rId14"/>
    <p:sldLayoutId id="2147483668" r:id="rId15"/>
    <p:sldLayoutId id="2147483675" r:id="rId16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.AppleSystemUIFont" charset="-120"/>
        <a:buChar char="›"/>
        <a:defRPr sz="2000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ne.bergersen@hvl.no" TargetMode="External"/><Relationship Id="rId2" Type="http://schemas.openxmlformats.org/officeDocument/2006/relationships/hyperlink" Target="mailto:monica.tove.vattedal@hvl.no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vl.no/studier/studieprogram/grunnskulelarar-1-7/utdanning-og-barekraft-med-praksis-i-afrik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hvl.no/studier/studieprogram/emne/gkb30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unn.no/doi/10.18261/9788215056180-2022-01" TargetMode="External"/><Relationship Id="rId7" Type="http://schemas.openxmlformats.org/officeDocument/2006/relationships/hyperlink" Target="https://www.mdpi.com/2071-1050/11/24/7143" TargetMode="External"/><Relationship Id="rId2" Type="http://schemas.openxmlformats.org/officeDocument/2006/relationships/hyperlink" Target="https://www.universitetsforlaget.no/utenlandspraksis-for-laererstudenter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idunn.no/doi/10.18261/9788215056180-2022-08" TargetMode="External"/><Relationship Id="rId5" Type="http://schemas.openxmlformats.org/officeDocument/2006/relationships/hyperlink" Target="https://www.idunn.no/doi/10.18261/9788215056180-2022-05" TargetMode="External"/><Relationship Id="rId4" Type="http://schemas.openxmlformats.org/officeDocument/2006/relationships/hyperlink" Target="https://www.idunn.no/doi/10.18261/9788215056180-2022-03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dunn.no/doi/10.18261/9788215056180-2022-09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76" y="0"/>
            <a:ext cx="12196154" cy="6858000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314" y="463886"/>
            <a:ext cx="2984978" cy="858652"/>
          </a:xfrm>
          <a:prstGeom prst="rect">
            <a:avLst/>
          </a:prstGeom>
        </p:spPr>
      </p:pic>
      <p:sp>
        <p:nvSpPr>
          <p:cNvPr id="16" name="Tittel 15"/>
          <p:cNvSpPr>
            <a:spLocks noGrp="1"/>
          </p:cNvSpPr>
          <p:nvPr>
            <p:ph type="ctrTitle"/>
          </p:nvPr>
        </p:nvSpPr>
        <p:spPr>
          <a:xfrm>
            <a:off x="626367" y="1322538"/>
            <a:ext cx="6033145" cy="1758120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nb-NO" dirty="0" err="1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meeting</a:t>
            </a:r>
            <a:br>
              <a:rPr lang="nb-NO" dirty="0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dirty="0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Global </a:t>
            </a:r>
            <a:r>
              <a:rPr lang="nb-NO" dirty="0" err="1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nb-NO" dirty="0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nb-NO" dirty="0" err="1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Sustainable</a:t>
            </a:r>
            <a:r>
              <a:rPr lang="nb-NO" dirty="0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dirty="0" err="1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Society</a:t>
            </a:r>
            <a:r>
              <a:rPr lang="nb-NO" dirty="0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(GLOSS)</a:t>
            </a:r>
            <a:br>
              <a:rPr lang="nb-NO" dirty="0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dirty="0" err="1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OsloMet</a:t>
            </a:r>
            <a:r>
              <a:rPr lang="nb-NO" dirty="0">
                <a:solidFill>
                  <a:schemeClr val="bg2">
                    <a:lumMod val="10000"/>
                  </a:schemeClr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29th September 2022</a:t>
            </a:r>
          </a:p>
        </p:txBody>
      </p:sp>
      <p:sp>
        <p:nvSpPr>
          <p:cNvPr id="17" name="Undertittel 16"/>
          <p:cNvSpPr>
            <a:spLocks noGrp="1"/>
          </p:cNvSpPr>
          <p:nvPr>
            <p:ph type="subTitle" idx="1"/>
          </p:nvPr>
        </p:nvSpPr>
        <p:spPr>
          <a:xfrm>
            <a:off x="626367" y="3216836"/>
            <a:ext cx="7026289" cy="1170107"/>
          </a:xfrm>
        </p:spPr>
        <p:txBody>
          <a:bodyPr/>
          <a:lstStyle/>
          <a:p>
            <a:r>
              <a:rPr lang="nb-NO" dirty="0">
                <a:solidFill>
                  <a:srgbClr val="000000"/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Western Norway </a:t>
            </a:r>
            <a:r>
              <a:rPr lang="nb-NO" dirty="0" err="1">
                <a:solidFill>
                  <a:srgbClr val="000000"/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nb-NO" dirty="0">
                <a:solidFill>
                  <a:srgbClr val="000000"/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nb-NO" dirty="0">
                <a:solidFill>
                  <a:srgbClr val="000000"/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Applied Sciences (WNUAS or HVL)</a:t>
            </a:r>
          </a:p>
        </p:txBody>
      </p:sp>
      <p:sp>
        <p:nvSpPr>
          <p:cNvPr id="7" name="Plassholder for tekst 17"/>
          <p:cNvSpPr txBox="1">
            <a:spLocks/>
          </p:cNvSpPr>
          <p:nvPr/>
        </p:nvSpPr>
        <p:spPr>
          <a:xfrm>
            <a:off x="718457" y="4386943"/>
            <a:ext cx="7892143" cy="178525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.AppleSystemUIFont" charset="-120"/>
              <a:buNone/>
              <a:defRPr sz="1500" b="0" i="0" kern="1200">
                <a:solidFill>
                  <a:schemeClr val="accent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j-lt"/>
                <a:ea typeface="Georgia" charset="0"/>
                <a:cs typeface="Georgia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j-lt"/>
                <a:ea typeface="Georgia" charset="0"/>
                <a:cs typeface="Georgia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Georgia" charset="0"/>
                <a:cs typeface="Georgia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.AppleSystemUIFont" charset="-12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Georgia" charset="0"/>
                <a:cs typeface="Georgia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Ane Bergersen &amp; Monica Vattedal  </a:t>
            </a:r>
          </a:p>
          <a:p>
            <a:r>
              <a:rPr lang="en-US" sz="1800" dirty="0">
                <a:solidFill>
                  <a:schemeClr val="accent3">
                    <a:lumMod val="75000"/>
                  </a:schemeClr>
                </a:solidFill>
              </a:rPr>
              <a:t>Faculty of Teacher Education, Culture and Sports</a:t>
            </a:r>
          </a:p>
          <a:p>
            <a:r>
              <a:rPr lang="en-US" sz="1800" dirty="0">
                <a:solidFill>
                  <a:schemeClr val="accent3">
                    <a:lumMod val="75000"/>
                  </a:schemeClr>
                </a:solidFill>
              </a:rPr>
              <a:t>Campus Sogndal</a:t>
            </a:r>
          </a:p>
        </p:txBody>
      </p:sp>
    </p:spTree>
    <p:extLst>
      <p:ext uri="{BB962C8B-B14F-4D97-AF65-F5344CB8AC3E}">
        <p14:creationId xmlns:p14="http://schemas.microsoft.com/office/powerpoint/2010/main" val="235264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3956387-9F47-C66F-1F49-F49231499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Who </a:t>
            </a:r>
            <a:r>
              <a:rPr lang="nb-NO" dirty="0" err="1"/>
              <a:t>are</a:t>
            </a:r>
            <a:r>
              <a:rPr lang="nb-NO" dirty="0"/>
              <a:t> </a:t>
            </a:r>
            <a:r>
              <a:rPr lang="nb-NO" dirty="0" err="1"/>
              <a:t>we</a:t>
            </a:r>
            <a:r>
              <a:rPr lang="nb-NO" dirty="0"/>
              <a:t>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5E0FCA0-1EAF-567E-D85F-A355BE7A2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Monica Vattedal – English </a:t>
            </a:r>
            <a:r>
              <a:rPr lang="nb-NO" dirty="0" err="1"/>
              <a:t>literature</a:t>
            </a:r>
            <a:r>
              <a:rPr lang="nb-NO" dirty="0"/>
              <a:t> and </a:t>
            </a:r>
            <a:r>
              <a:rPr lang="nb-NO" dirty="0" err="1"/>
              <a:t>intercultural</a:t>
            </a:r>
            <a:r>
              <a:rPr lang="nb-NO" dirty="0"/>
              <a:t> </a:t>
            </a:r>
            <a:r>
              <a:rPr lang="nb-NO" dirty="0" err="1"/>
              <a:t>communication</a:t>
            </a:r>
            <a:endParaRPr lang="nb-NO" dirty="0"/>
          </a:p>
          <a:p>
            <a:pPr lvl="1"/>
            <a:r>
              <a:rPr lang="nb-NO" dirty="0">
                <a:hlinkClick r:id="rId2"/>
              </a:rPr>
              <a:t>monica.tove.vattedal@hvl.no</a:t>
            </a:r>
            <a:endParaRPr lang="nb-NO" dirty="0"/>
          </a:p>
          <a:p>
            <a:pPr marL="457200" lvl="1" indent="0">
              <a:buNone/>
            </a:pPr>
            <a:r>
              <a:rPr lang="nb-NO" dirty="0" err="1"/>
              <a:t>Lecturer</a:t>
            </a:r>
            <a:r>
              <a:rPr lang="nb-NO" dirty="0"/>
              <a:t> and </a:t>
            </a:r>
            <a:r>
              <a:rPr lang="nb-NO" dirty="0" err="1"/>
              <a:t>facilitator</a:t>
            </a:r>
            <a:r>
              <a:rPr lang="nb-NO" dirty="0"/>
              <a:t> </a:t>
            </a:r>
            <a:r>
              <a:rPr lang="nb-NO" dirty="0" err="1"/>
              <a:t>both</a:t>
            </a:r>
            <a:r>
              <a:rPr lang="nb-NO" dirty="0"/>
              <a:t> «Global Knowledge» and «</a:t>
            </a:r>
            <a:r>
              <a:rPr lang="nb-NO" dirty="0" err="1"/>
              <a:t>Education</a:t>
            </a:r>
            <a:r>
              <a:rPr lang="nb-NO" dirty="0"/>
              <a:t> and </a:t>
            </a:r>
            <a:r>
              <a:rPr lang="nb-NO" dirty="0" err="1"/>
              <a:t>Sustainability</a:t>
            </a:r>
            <a:r>
              <a:rPr lang="nb-NO" dirty="0"/>
              <a:t>»</a:t>
            </a:r>
          </a:p>
          <a:p>
            <a:pPr marL="457200" lvl="1" indent="0">
              <a:buNone/>
            </a:pPr>
            <a:r>
              <a:rPr lang="nb-NO" dirty="0" err="1"/>
              <a:t>Supervision</a:t>
            </a:r>
            <a:r>
              <a:rPr lang="nb-NO" dirty="0"/>
              <a:t> – student </a:t>
            </a:r>
            <a:r>
              <a:rPr lang="nb-NO" dirty="0" err="1"/>
              <a:t>project</a:t>
            </a:r>
            <a:r>
              <a:rPr lang="nb-NO" dirty="0"/>
              <a:t> </a:t>
            </a:r>
            <a:r>
              <a:rPr lang="nb-NO" dirty="0" err="1"/>
              <a:t>papers</a:t>
            </a:r>
            <a:r>
              <a:rPr lang="nb-NO" dirty="0"/>
              <a:t>.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Ane Bergersen – </a:t>
            </a:r>
            <a:r>
              <a:rPr lang="nb-NO" dirty="0" err="1"/>
              <a:t>Sociologist</a:t>
            </a:r>
            <a:r>
              <a:rPr lang="nb-NO" dirty="0"/>
              <a:t> and </a:t>
            </a:r>
            <a:r>
              <a:rPr lang="nb-NO" dirty="0" err="1"/>
              <a:t>intercultural</a:t>
            </a:r>
            <a:r>
              <a:rPr lang="nb-NO" dirty="0"/>
              <a:t> </a:t>
            </a:r>
            <a:r>
              <a:rPr lang="nb-NO" dirty="0" err="1"/>
              <a:t>competence</a:t>
            </a:r>
            <a:endParaRPr lang="nb-NO" dirty="0"/>
          </a:p>
          <a:p>
            <a:pPr lvl="1"/>
            <a:r>
              <a:rPr lang="nb-NO" dirty="0">
                <a:hlinkClick r:id="rId3"/>
              </a:rPr>
              <a:t>ane.bergersen@hvl.no</a:t>
            </a:r>
            <a:endParaRPr lang="nb-NO" dirty="0"/>
          </a:p>
          <a:p>
            <a:r>
              <a:rPr lang="nb-NO" dirty="0" err="1"/>
              <a:t>Lecturer</a:t>
            </a:r>
            <a:r>
              <a:rPr lang="nb-NO" dirty="0"/>
              <a:t> and </a:t>
            </a:r>
            <a:r>
              <a:rPr lang="nb-NO" dirty="0" err="1"/>
              <a:t>facilitator</a:t>
            </a:r>
            <a:r>
              <a:rPr lang="nb-NO" dirty="0"/>
              <a:t> </a:t>
            </a:r>
            <a:r>
              <a:rPr lang="nb-NO" dirty="0" err="1"/>
              <a:t>both</a:t>
            </a:r>
            <a:r>
              <a:rPr lang="nb-NO" dirty="0"/>
              <a:t> «Global Knowledge» and «</a:t>
            </a:r>
            <a:r>
              <a:rPr lang="nb-NO" dirty="0" err="1"/>
              <a:t>Education</a:t>
            </a:r>
            <a:r>
              <a:rPr lang="nb-NO" dirty="0"/>
              <a:t> and </a:t>
            </a:r>
            <a:r>
              <a:rPr lang="nb-NO" dirty="0" err="1"/>
              <a:t>Sustainability</a:t>
            </a:r>
            <a:r>
              <a:rPr lang="nb-NO" dirty="0"/>
              <a:t>»</a:t>
            </a:r>
          </a:p>
          <a:p>
            <a:r>
              <a:rPr lang="nb-NO" dirty="0" err="1"/>
              <a:t>Coordinator</a:t>
            </a:r>
            <a:r>
              <a:rPr lang="nb-NO" dirty="0"/>
              <a:t> for </a:t>
            </a:r>
            <a:r>
              <a:rPr lang="nb-NO" dirty="0" err="1"/>
              <a:t>both</a:t>
            </a:r>
            <a:r>
              <a:rPr lang="nb-NO" dirty="0"/>
              <a:t> </a:t>
            </a:r>
            <a:r>
              <a:rPr lang="nb-NO" dirty="0" err="1"/>
              <a:t>programmes</a:t>
            </a:r>
            <a:r>
              <a:rPr lang="nb-NO" dirty="0"/>
              <a:t> (Sogndal) and </a:t>
            </a:r>
            <a:r>
              <a:rPr lang="nb-NO" dirty="0" err="1"/>
              <a:t>follow</a:t>
            </a:r>
            <a:r>
              <a:rPr lang="nb-NO" dirty="0"/>
              <a:t>-up students in Zambia</a:t>
            </a:r>
          </a:p>
          <a:p>
            <a:endParaRPr lang="nb-NO" dirty="0"/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A58328A-B638-EE98-DFC3-65FDC53161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B8AFBD5-E6D2-1DCB-D92E-30E6F6206D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79967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3</a:t>
            </a:fld>
            <a:endParaRPr lang="nb-NO"/>
          </a:p>
        </p:txBody>
      </p:sp>
      <p:sp>
        <p:nvSpPr>
          <p:cNvPr id="19" name="Rektangel: ett klippet og ett avrundet hjørne øverst 14">
            <a:extLst>
              <a:ext uri="{FF2B5EF4-FFF2-40B4-BE49-F238E27FC236}">
                <a16:creationId xmlns:a16="http://schemas.microsoft.com/office/drawing/2014/main" id="{421207D8-CD9F-43EF-8489-F697C7610548}"/>
              </a:ext>
            </a:extLst>
          </p:cNvPr>
          <p:cNvSpPr/>
          <p:nvPr/>
        </p:nvSpPr>
        <p:spPr>
          <a:xfrm>
            <a:off x="1519930" y="2152252"/>
            <a:ext cx="4320000" cy="581375"/>
          </a:xfrm>
          <a:prstGeom prst="snipRoundRect">
            <a:avLst/>
          </a:prstGeom>
          <a:solidFill>
            <a:srgbClr val="004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dirty="0">
                <a:solidFill>
                  <a:srgbClr val="FFFFFF"/>
                </a:solidFill>
                <a:latin typeface="Arial Nova" panose="020B0504020202020204" pitchFamily="34" charset="0"/>
              </a:rPr>
              <a:t>6000 </a:t>
            </a:r>
            <a:r>
              <a:rPr kumimoji="0" lang="nn-NO" sz="18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t>studentar</a:t>
            </a:r>
          </a:p>
        </p:txBody>
      </p:sp>
      <p:sp>
        <p:nvSpPr>
          <p:cNvPr id="17" name="Rektangel: ett klippet og ett avrundet hjørne øverst 11">
            <a:extLst>
              <a:ext uri="{FF2B5EF4-FFF2-40B4-BE49-F238E27FC236}">
                <a16:creationId xmlns:a16="http://schemas.microsoft.com/office/drawing/2014/main" id="{9B554649-B5C7-4294-B9C7-316198E7E7D7}"/>
              </a:ext>
            </a:extLst>
          </p:cNvPr>
          <p:cNvSpPr/>
          <p:nvPr/>
        </p:nvSpPr>
        <p:spPr>
          <a:xfrm>
            <a:off x="1510786" y="3105903"/>
            <a:ext cx="4320000" cy="581375"/>
          </a:xfrm>
          <a:prstGeom prst="snipRoundRect">
            <a:avLst/>
          </a:prstGeom>
          <a:solidFill>
            <a:srgbClr val="004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>
                <a:solidFill>
                  <a:srgbClr val="FFFFFF"/>
                </a:solidFill>
                <a:latin typeface="Arial Nova" panose="020B0504020202020204" pitchFamily="34" charset="0"/>
              </a:rPr>
              <a:t>600 </a:t>
            </a:r>
            <a:r>
              <a:rPr kumimoji="0" lang="nb-NO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t>tilsette</a:t>
            </a:r>
            <a:endParaRPr kumimoji="0" lang="nn-NO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 panose="020B0504020202020204" pitchFamily="34" charset="0"/>
              <a:ea typeface="+mn-ea"/>
              <a:cs typeface="+mn-cs"/>
            </a:endParaRPr>
          </a:p>
        </p:txBody>
      </p:sp>
      <p:sp>
        <p:nvSpPr>
          <p:cNvPr id="21" name="Rektangel: ett klippet og ett avrundet hjørne øverst 17">
            <a:extLst>
              <a:ext uri="{FF2B5EF4-FFF2-40B4-BE49-F238E27FC236}">
                <a16:creationId xmlns:a16="http://schemas.microsoft.com/office/drawing/2014/main" id="{1D31C81F-6B70-46F9-8E8A-6A9A9850891D}"/>
              </a:ext>
            </a:extLst>
          </p:cNvPr>
          <p:cNvSpPr/>
          <p:nvPr/>
        </p:nvSpPr>
        <p:spPr>
          <a:xfrm>
            <a:off x="1510786" y="4067915"/>
            <a:ext cx="4329144" cy="1141759"/>
          </a:xfrm>
          <a:prstGeom prst="snipRoundRect">
            <a:avLst/>
          </a:prstGeom>
          <a:solidFill>
            <a:srgbClr val="004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ctr">
              <a:buFont typeface="Arial" panose="020B0604020202020204" pitchFamily="34" charset="0"/>
              <a:buChar char="•"/>
              <a:defRPr/>
            </a:pPr>
            <a:r>
              <a:rPr lang="nn-NO" dirty="0">
                <a:solidFill>
                  <a:srgbClr val="FFFFFF"/>
                </a:solidFill>
                <a:latin typeface="Arial Nova" panose="020B0504020202020204" pitchFamily="34" charset="0"/>
              </a:rPr>
              <a:t> Fire institutt</a:t>
            </a:r>
          </a:p>
          <a:p>
            <a:pPr marL="285750" lvl="0" indent="-285750" algn="ctr">
              <a:buFont typeface="Arial" panose="020B0604020202020204" pitchFamily="34" charset="0"/>
              <a:buChar char="•"/>
              <a:defRPr/>
            </a:pPr>
            <a:r>
              <a:rPr lang="nn-NO" dirty="0">
                <a:solidFill>
                  <a:srgbClr val="FFFFFF"/>
                </a:solidFill>
                <a:latin typeface="Arial Nova" panose="020B0504020202020204" pitchFamily="34" charset="0"/>
              </a:rPr>
              <a:t>Fem forskingsprogram </a:t>
            </a:r>
          </a:p>
          <a:p>
            <a:pPr marL="285750" lvl="0" indent="-285750" algn="ctr">
              <a:buFont typeface="Arial" panose="020B0604020202020204" pitchFamily="34" charset="0"/>
              <a:buChar char="•"/>
              <a:defRPr/>
            </a:pPr>
            <a:r>
              <a:rPr lang="nn-NO" dirty="0">
                <a:solidFill>
                  <a:srgbClr val="FFFFFF"/>
                </a:solidFill>
                <a:latin typeface="Arial Nova" panose="020B0504020202020204" pitchFamily="34" charset="0"/>
              </a:rPr>
              <a:t>Forskingssenter</a:t>
            </a:r>
            <a:endParaRPr kumimoji="0" lang="nn-NO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 panose="020B0504020202020204" pitchFamily="34" charset="0"/>
              <a:ea typeface="+mn-ea"/>
              <a:cs typeface="+mn-cs"/>
            </a:endParaRPr>
          </a:p>
        </p:txBody>
      </p:sp>
      <p:sp>
        <p:nvSpPr>
          <p:cNvPr id="15" name="Rektangel: ett klippet og ett avrundet hjørne øverst 17">
            <a:extLst>
              <a:ext uri="{FF2B5EF4-FFF2-40B4-BE49-F238E27FC236}">
                <a16:creationId xmlns:a16="http://schemas.microsoft.com/office/drawing/2014/main" id="{2E1844D8-4785-4B26-AC91-B6E5C755C127}"/>
              </a:ext>
            </a:extLst>
          </p:cNvPr>
          <p:cNvSpPr/>
          <p:nvPr/>
        </p:nvSpPr>
        <p:spPr>
          <a:xfrm>
            <a:off x="1510786" y="5402929"/>
            <a:ext cx="4320000" cy="954377"/>
          </a:xfrm>
          <a:prstGeom prst="snipRoundRect">
            <a:avLst/>
          </a:prstGeom>
          <a:solidFill>
            <a:srgbClr val="0043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nn-NO">
                <a:solidFill>
                  <a:srgbClr val="FFFFFF"/>
                </a:solidFill>
                <a:latin typeface="Arial Nova" panose="020B0504020202020204" pitchFamily="34" charset="0"/>
              </a:rPr>
              <a:t> Campus Sogndal, Bergen og Stord</a:t>
            </a:r>
            <a:endParaRPr kumimoji="0" lang="nn-NO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ova" panose="020B0504020202020204" pitchFamily="34" charset="0"/>
              <a:ea typeface="+mn-ea"/>
              <a:cs typeface="+mn-cs"/>
            </a:endParaRPr>
          </a:p>
        </p:txBody>
      </p:sp>
      <p:pic>
        <p:nvPicPr>
          <p:cNvPr id="8" name="Bilde 7" descr="Et bilde som inneholder kart&#10;&#10;Automatisk generert beskrivelse">
            <a:extLst>
              <a:ext uri="{FF2B5EF4-FFF2-40B4-BE49-F238E27FC236}">
                <a16:creationId xmlns:a16="http://schemas.microsoft.com/office/drawing/2014/main" id="{C67117E7-BECB-45DB-9D57-DFE33610938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981" y="1349753"/>
            <a:ext cx="7543106" cy="5183007"/>
          </a:xfrm>
          <a:prstGeom prst="rect">
            <a:avLst/>
          </a:prstGeom>
        </p:spPr>
      </p:pic>
      <p:sp>
        <p:nvSpPr>
          <p:cNvPr id="24" name="TekstSylinder 23">
            <a:extLst>
              <a:ext uri="{FF2B5EF4-FFF2-40B4-BE49-F238E27FC236}">
                <a16:creationId xmlns:a16="http://schemas.microsoft.com/office/drawing/2014/main" id="{D02BF65C-1BFA-4C49-BAB0-0EA0E139FEB7}"/>
              </a:ext>
            </a:extLst>
          </p:cNvPr>
          <p:cNvSpPr txBox="1"/>
          <p:nvPr/>
        </p:nvSpPr>
        <p:spPr>
          <a:xfrm>
            <a:off x="811950" y="679968"/>
            <a:ext cx="72347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400" dirty="0"/>
              <a:t>Fakultet for </a:t>
            </a:r>
            <a:r>
              <a:rPr lang="nb-NO" sz="2400" dirty="0" err="1"/>
              <a:t>lærarutdanning</a:t>
            </a:r>
            <a:r>
              <a:rPr lang="nb-NO" sz="2400" dirty="0"/>
              <a:t>, kultur og idrett (FLKI)</a:t>
            </a:r>
          </a:p>
        </p:txBody>
      </p:sp>
    </p:spTree>
    <p:extLst>
      <p:ext uri="{BB962C8B-B14F-4D97-AF65-F5344CB8AC3E}">
        <p14:creationId xmlns:p14="http://schemas.microsoft.com/office/powerpoint/2010/main" val="70451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nb-NO" dirty="0"/>
              <a:t>Student </a:t>
            </a:r>
            <a:r>
              <a:rPr lang="nb-NO" dirty="0" err="1"/>
              <a:t>mobility</a:t>
            </a:r>
            <a:r>
              <a:rPr lang="nb-NO" dirty="0"/>
              <a:t> to </a:t>
            </a:r>
            <a:r>
              <a:rPr lang="nb-NO" dirty="0" err="1"/>
              <a:t>the</a:t>
            </a:r>
            <a:r>
              <a:rPr lang="nb-NO" dirty="0"/>
              <a:t> Global South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At WNUAS (Vestlandet) students </a:t>
            </a:r>
            <a:r>
              <a:rPr lang="nb-NO" dirty="0" err="1"/>
              <a:t>stay</a:t>
            </a:r>
            <a:r>
              <a:rPr lang="nb-NO" dirty="0"/>
              <a:t> </a:t>
            </a:r>
            <a:r>
              <a:rPr lang="nb-NO" dirty="0" err="1"/>
              <a:t>three</a:t>
            </a:r>
            <a:r>
              <a:rPr lang="nb-NO" dirty="0"/>
              <a:t> </a:t>
            </a:r>
            <a:r>
              <a:rPr lang="nb-NO" dirty="0" err="1"/>
              <a:t>months</a:t>
            </a:r>
            <a:r>
              <a:rPr lang="nb-NO" dirty="0"/>
              <a:t> </a:t>
            </a:r>
            <a:r>
              <a:rPr lang="nb-NO" dirty="0" err="1"/>
              <a:t>abroad</a:t>
            </a:r>
            <a:r>
              <a:rPr lang="nb-NO" dirty="0"/>
              <a:t> as part </a:t>
            </a:r>
            <a:r>
              <a:rPr lang="nb-NO" dirty="0" err="1"/>
              <a:t>of</a:t>
            </a:r>
            <a:r>
              <a:rPr lang="nb-NO" dirty="0"/>
              <a:t> a 30 ECTS </a:t>
            </a:r>
            <a:r>
              <a:rPr lang="nb-NO" dirty="0" err="1"/>
              <a:t>programme</a:t>
            </a:r>
            <a:endParaRPr lang="nb-NO" dirty="0"/>
          </a:p>
          <a:p>
            <a:r>
              <a:rPr lang="nb-NO" dirty="0" err="1"/>
              <a:t>Teacher</a:t>
            </a:r>
            <a:r>
              <a:rPr lang="nb-NO" dirty="0"/>
              <a:t> </a:t>
            </a:r>
            <a:r>
              <a:rPr lang="nb-NO" dirty="0" err="1"/>
              <a:t>Education</a:t>
            </a:r>
            <a:r>
              <a:rPr lang="nb-NO" dirty="0"/>
              <a:t>, </a:t>
            </a:r>
            <a:r>
              <a:rPr lang="nb-NO" dirty="0" err="1"/>
              <a:t>teaching</a:t>
            </a:r>
            <a:r>
              <a:rPr lang="nb-NO" dirty="0"/>
              <a:t> grade 1-7 and 5-10 - in </a:t>
            </a:r>
            <a:r>
              <a:rPr lang="nb-NO" dirty="0" err="1"/>
              <a:t>their</a:t>
            </a:r>
            <a:r>
              <a:rPr lang="nb-NO" dirty="0"/>
              <a:t> </a:t>
            </a:r>
            <a:r>
              <a:rPr lang="nb-NO" dirty="0" err="1"/>
              <a:t>fifth</a:t>
            </a:r>
            <a:r>
              <a:rPr lang="nb-NO" dirty="0"/>
              <a:t> semester - </a:t>
            </a:r>
            <a:r>
              <a:rPr lang="nb-NO" dirty="0" err="1"/>
              <a:t>select</a:t>
            </a:r>
            <a:r>
              <a:rPr lang="nb-NO" dirty="0"/>
              <a:t> a </a:t>
            </a:r>
            <a:r>
              <a:rPr lang="nb-NO" dirty="0" err="1"/>
              <a:t>school</a:t>
            </a:r>
            <a:r>
              <a:rPr lang="nb-NO" dirty="0"/>
              <a:t>-relevant </a:t>
            </a:r>
            <a:r>
              <a:rPr lang="nb-NO" dirty="0" err="1"/>
              <a:t>course</a:t>
            </a:r>
            <a:r>
              <a:rPr lang="nb-NO" dirty="0"/>
              <a:t>, like </a:t>
            </a:r>
            <a:r>
              <a:rPr lang="nb-NO" b="1" dirty="0" err="1">
                <a:hlinkClick r:id="rId3"/>
              </a:rPr>
              <a:t>Education</a:t>
            </a:r>
            <a:r>
              <a:rPr lang="nb-NO" b="1" dirty="0">
                <a:hlinkClick r:id="rId3"/>
              </a:rPr>
              <a:t> and </a:t>
            </a:r>
            <a:r>
              <a:rPr lang="nb-NO" b="1" dirty="0" err="1">
                <a:hlinkClick r:id="rId3"/>
              </a:rPr>
              <a:t>Sustainability</a:t>
            </a:r>
            <a:r>
              <a:rPr lang="nb-NO" b="1" dirty="0">
                <a:hlinkClick r:id="rId3"/>
              </a:rPr>
              <a:t> </a:t>
            </a:r>
            <a:r>
              <a:rPr lang="nb-NO" b="1" dirty="0" err="1">
                <a:hlinkClick r:id="rId3"/>
              </a:rPr>
              <a:t>with</a:t>
            </a:r>
            <a:r>
              <a:rPr lang="nb-NO" b="1" dirty="0">
                <a:hlinkClick r:id="rId3"/>
              </a:rPr>
              <a:t> </a:t>
            </a:r>
            <a:r>
              <a:rPr lang="nb-NO" b="1" dirty="0" err="1">
                <a:hlinkClick r:id="rId3"/>
              </a:rPr>
              <a:t>practice</a:t>
            </a:r>
            <a:r>
              <a:rPr lang="nb-NO" b="1" dirty="0">
                <a:hlinkClick r:id="rId3"/>
              </a:rPr>
              <a:t> in </a:t>
            </a:r>
            <a:r>
              <a:rPr lang="nb-NO" b="1" dirty="0" err="1">
                <a:hlinkClick r:id="rId3"/>
              </a:rPr>
              <a:t>Africa</a:t>
            </a:r>
            <a:r>
              <a:rPr lang="nb-NO" dirty="0">
                <a:hlinkClick r:id="rId3"/>
              </a:rPr>
              <a:t> </a:t>
            </a:r>
            <a:r>
              <a:rPr lang="nb-NO" dirty="0"/>
              <a:t> (30 ECTS </a:t>
            </a:r>
            <a:r>
              <a:rPr lang="nb-NO" dirty="0" err="1"/>
              <a:t>including</a:t>
            </a:r>
            <a:r>
              <a:rPr lang="nb-NO" dirty="0"/>
              <a:t> </a:t>
            </a:r>
            <a:r>
              <a:rPr lang="nb-NO" dirty="0" err="1"/>
              <a:t>three</a:t>
            </a:r>
            <a:r>
              <a:rPr lang="nb-NO" dirty="0"/>
              <a:t> </a:t>
            </a:r>
            <a:r>
              <a:rPr lang="nb-NO" dirty="0" err="1"/>
              <a:t>months</a:t>
            </a:r>
            <a:r>
              <a:rPr lang="nb-NO" dirty="0"/>
              <a:t> in </a:t>
            </a:r>
            <a:r>
              <a:rPr lang="nb-NO" b="1" dirty="0"/>
              <a:t>Tanzania </a:t>
            </a:r>
            <a:r>
              <a:rPr lang="nb-NO" dirty="0"/>
              <a:t>(or Zambia))</a:t>
            </a:r>
          </a:p>
          <a:p>
            <a:pPr lvl="1"/>
            <a:r>
              <a:rPr lang="nb-NO" dirty="0"/>
              <a:t>Students and </a:t>
            </a:r>
            <a:r>
              <a:rPr lang="nb-NO" dirty="0" err="1"/>
              <a:t>lecturers</a:t>
            </a:r>
            <a:r>
              <a:rPr lang="nb-NO" dirty="0"/>
              <a:t> from </a:t>
            </a:r>
            <a:r>
              <a:rPr lang="nb-NO" dirty="0" err="1"/>
              <a:t>three</a:t>
            </a:r>
            <a:r>
              <a:rPr lang="nb-NO" dirty="0"/>
              <a:t> </a:t>
            </a:r>
            <a:r>
              <a:rPr lang="nb-NO" dirty="0" err="1"/>
              <a:t>campuses</a:t>
            </a:r>
            <a:r>
              <a:rPr lang="nb-NO" dirty="0"/>
              <a:t>, Stord, Bergen &amp; Sogndal. (Vestlandsklasse)</a:t>
            </a:r>
          </a:p>
          <a:p>
            <a:pPr lvl="1"/>
            <a:r>
              <a:rPr lang="nb-NO" dirty="0"/>
              <a:t>First time </a:t>
            </a:r>
            <a:r>
              <a:rPr lang="nb-NO" dirty="0" err="1"/>
              <a:t>autumn</a:t>
            </a:r>
            <a:r>
              <a:rPr lang="nb-NO" dirty="0"/>
              <a:t> 2019, </a:t>
            </a:r>
            <a:r>
              <a:rPr lang="nb-NO" dirty="0" err="1"/>
              <a:t>this</a:t>
            </a:r>
            <a:r>
              <a:rPr lang="nb-NO" dirty="0"/>
              <a:t> </a:t>
            </a:r>
            <a:r>
              <a:rPr lang="nb-NO" dirty="0" err="1"/>
              <a:t>year</a:t>
            </a:r>
            <a:r>
              <a:rPr lang="nb-NO" dirty="0"/>
              <a:t> and </a:t>
            </a:r>
            <a:r>
              <a:rPr lang="nb-NO" dirty="0" err="1"/>
              <a:t>next</a:t>
            </a:r>
            <a:r>
              <a:rPr lang="nb-NO" dirty="0"/>
              <a:t> </a:t>
            </a:r>
            <a:r>
              <a:rPr lang="nb-NO" dirty="0" err="1"/>
              <a:t>year</a:t>
            </a:r>
            <a:r>
              <a:rPr lang="nb-NO" dirty="0"/>
              <a:t> etc. </a:t>
            </a:r>
          </a:p>
          <a:p>
            <a:pPr lvl="1"/>
            <a:r>
              <a:rPr lang="nb-NO" dirty="0"/>
              <a:t> Student </a:t>
            </a:r>
            <a:r>
              <a:rPr lang="nb-NO" dirty="0" err="1"/>
              <a:t>group</a:t>
            </a:r>
            <a:r>
              <a:rPr lang="nb-NO" dirty="0"/>
              <a:t> </a:t>
            </a:r>
            <a:r>
              <a:rPr lang="nb-NO" dirty="0" err="1"/>
              <a:t>size</a:t>
            </a:r>
            <a:r>
              <a:rPr lang="nb-NO" dirty="0"/>
              <a:t> 20 – 30 students </a:t>
            </a:r>
            <a:r>
              <a:rPr lang="nb-NO" dirty="0" err="1"/>
              <a:t>each</a:t>
            </a:r>
            <a:r>
              <a:rPr lang="nb-NO" dirty="0"/>
              <a:t> </a:t>
            </a:r>
            <a:r>
              <a:rPr lang="nb-NO" dirty="0" err="1"/>
              <a:t>year</a:t>
            </a:r>
            <a:r>
              <a:rPr lang="nb-NO" dirty="0"/>
              <a:t>.</a:t>
            </a:r>
          </a:p>
          <a:p>
            <a:pPr lvl="1"/>
            <a:r>
              <a:rPr lang="nb-NO" dirty="0" err="1"/>
              <a:t>Based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more </a:t>
            </a:r>
            <a:r>
              <a:rPr lang="nb-NO" dirty="0" err="1"/>
              <a:t>than</a:t>
            </a:r>
            <a:r>
              <a:rPr lang="nb-NO" dirty="0"/>
              <a:t> 10 </a:t>
            </a:r>
            <a:r>
              <a:rPr lang="nb-NO" dirty="0" err="1"/>
              <a:t>years</a:t>
            </a:r>
            <a:r>
              <a:rPr lang="nb-NO" dirty="0"/>
              <a:t>’ </a:t>
            </a:r>
            <a:r>
              <a:rPr lang="nb-NO" dirty="0" err="1"/>
              <a:t>experience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3-4 </a:t>
            </a:r>
            <a:r>
              <a:rPr lang="nb-NO" dirty="0" err="1"/>
              <a:t>weeks</a:t>
            </a:r>
            <a:r>
              <a:rPr lang="nb-NO" dirty="0"/>
              <a:t>’ </a:t>
            </a:r>
            <a:r>
              <a:rPr lang="nb-NO" dirty="0" err="1"/>
              <a:t>practice</a:t>
            </a:r>
            <a:r>
              <a:rPr lang="nb-NO" dirty="0"/>
              <a:t> in Tanzania and Global Knowledge </a:t>
            </a:r>
            <a:r>
              <a:rPr lang="nb-NO" dirty="0" err="1"/>
              <a:t>with</a:t>
            </a:r>
            <a:r>
              <a:rPr lang="nb-NO" dirty="0"/>
              <a:t> 3 </a:t>
            </a:r>
            <a:r>
              <a:rPr lang="nb-NO" dirty="0" err="1"/>
              <a:t>months</a:t>
            </a:r>
            <a:r>
              <a:rPr lang="nb-NO" dirty="0"/>
              <a:t> in Zambia.</a:t>
            </a:r>
          </a:p>
          <a:p>
            <a:r>
              <a:rPr lang="nb-NO" dirty="0"/>
              <a:t>Preschool </a:t>
            </a:r>
            <a:r>
              <a:rPr lang="nb-NO" dirty="0" err="1"/>
              <a:t>Education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in </a:t>
            </a:r>
            <a:r>
              <a:rPr lang="nb-NO" dirty="0" err="1"/>
              <a:t>their</a:t>
            </a:r>
            <a:r>
              <a:rPr lang="nb-NO" dirty="0"/>
              <a:t> </a:t>
            </a:r>
            <a:r>
              <a:rPr lang="nb-NO" dirty="0" err="1"/>
              <a:t>sixth</a:t>
            </a:r>
            <a:r>
              <a:rPr lang="nb-NO" dirty="0"/>
              <a:t> semester </a:t>
            </a:r>
            <a:r>
              <a:rPr lang="nb-NO" dirty="0" err="1"/>
              <a:t>select</a:t>
            </a:r>
            <a:r>
              <a:rPr lang="nb-NO" dirty="0"/>
              <a:t> </a:t>
            </a:r>
            <a:r>
              <a:rPr lang="nb-NO" dirty="0">
                <a:hlinkClick r:id="rId4"/>
              </a:rPr>
              <a:t>Global Knowledge BLU</a:t>
            </a:r>
            <a:r>
              <a:rPr lang="nb-NO" dirty="0"/>
              <a:t> </a:t>
            </a:r>
            <a:r>
              <a:rPr lang="nb-NO" dirty="0" err="1"/>
              <a:t>three</a:t>
            </a:r>
            <a:r>
              <a:rPr lang="nb-NO" dirty="0"/>
              <a:t> </a:t>
            </a:r>
            <a:r>
              <a:rPr lang="nb-NO" dirty="0" err="1"/>
              <a:t>weeks</a:t>
            </a:r>
            <a:r>
              <a:rPr lang="nb-NO" dirty="0"/>
              <a:t> </a:t>
            </a:r>
            <a:r>
              <a:rPr lang="nb-NO" dirty="0" err="1"/>
              <a:t>theory</a:t>
            </a:r>
            <a:r>
              <a:rPr lang="nb-NO" dirty="0"/>
              <a:t>, a </a:t>
            </a:r>
            <a:r>
              <a:rPr lang="nb-NO" dirty="0" err="1"/>
              <a:t>three</a:t>
            </a:r>
            <a:r>
              <a:rPr lang="nb-NO" dirty="0"/>
              <a:t> </a:t>
            </a:r>
            <a:r>
              <a:rPr lang="nb-NO" dirty="0" err="1"/>
              <a:t>months</a:t>
            </a:r>
            <a:r>
              <a:rPr lang="nb-NO" dirty="0"/>
              <a:t>’ </a:t>
            </a:r>
            <a:r>
              <a:rPr lang="nb-NO" dirty="0" err="1"/>
              <a:t>stay</a:t>
            </a:r>
            <a:r>
              <a:rPr lang="nb-NO" dirty="0"/>
              <a:t> in </a:t>
            </a:r>
            <a:r>
              <a:rPr lang="nb-NO" b="1" dirty="0"/>
              <a:t>Zambia </a:t>
            </a:r>
            <a:r>
              <a:rPr lang="nb-NO" dirty="0"/>
              <a:t>and summing up </a:t>
            </a:r>
            <a:r>
              <a:rPr lang="nb-NO" dirty="0" err="1"/>
              <a:t>after</a:t>
            </a:r>
            <a:r>
              <a:rPr lang="nb-NO" dirty="0"/>
              <a:t> </a:t>
            </a:r>
            <a:r>
              <a:rPr lang="nb-NO" dirty="0" err="1"/>
              <a:t>returning</a:t>
            </a:r>
            <a:r>
              <a:rPr lang="nb-NO" dirty="0"/>
              <a:t> </a:t>
            </a:r>
            <a:r>
              <a:rPr lang="nb-NO" dirty="0" err="1"/>
              <a:t>home</a:t>
            </a:r>
            <a:r>
              <a:rPr lang="nb-NO" dirty="0"/>
              <a:t> (</a:t>
            </a:r>
            <a:r>
              <a:rPr lang="nb-NO" dirty="0" err="1"/>
              <a:t>two</a:t>
            </a:r>
            <a:r>
              <a:rPr lang="nb-NO" dirty="0"/>
              <a:t> </a:t>
            </a:r>
            <a:r>
              <a:rPr lang="nb-NO" dirty="0" err="1"/>
              <a:t>weeks</a:t>
            </a:r>
            <a:r>
              <a:rPr lang="nb-NO" dirty="0"/>
              <a:t>).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095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C58FB8-19EA-A9BC-FA28-CA0FC7ED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Short </a:t>
            </a:r>
            <a:r>
              <a:rPr lang="nb-NO" dirty="0" err="1"/>
              <a:t>history</a:t>
            </a:r>
            <a:r>
              <a:rPr lang="nb-NO" dirty="0"/>
              <a:t> and </a:t>
            </a:r>
            <a:r>
              <a:rPr lang="nb-NO" dirty="0" err="1"/>
              <a:t>background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i="1" dirty="0"/>
              <a:t>Global Knowledge </a:t>
            </a:r>
            <a:r>
              <a:rPr lang="nb-NO" dirty="0"/>
              <a:t>and </a:t>
            </a:r>
            <a:r>
              <a:rPr lang="nb-NO" dirty="0" err="1"/>
              <a:t>cooperation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partners in Zambia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22E4427-D6C4-A825-E32C-B230952C8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Student </a:t>
            </a:r>
            <a:r>
              <a:rPr lang="nb-NO" dirty="0" err="1"/>
              <a:t>exchange</a:t>
            </a:r>
            <a:r>
              <a:rPr lang="nb-NO" dirty="0"/>
              <a:t> </a:t>
            </a:r>
            <a:r>
              <a:rPr lang="nb-NO" dirty="0" err="1"/>
              <a:t>agreement</a:t>
            </a:r>
            <a:r>
              <a:rPr lang="nb-NO" dirty="0"/>
              <a:t> from 2002 (DALICE, Zambia) </a:t>
            </a:r>
          </a:p>
          <a:p>
            <a:pPr lvl="1"/>
            <a:r>
              <a:rPr lang="nb-NO" dirty="0" err="1"/>
              <a:t>Teacher</a:t>
            </a:r>
            <a:r>
              <a:rPr lang="nb-NO" dirty="0"/>
              <a:t> students 4 </a:t>
            </a:r>
            <a:r>
              <a:rPr lang="nb-NO" dirty="0" err="1"/>
              <a:t>weeks</a:t>
            </a:r>
            <a:r>
              <a:rPr lang="nb-NO" dirty="0"/>
              <a:t> </a:t>
            </a:r>
            <a:r>
              <a:rPr lang="nb-NO" dirty="0" err="1"/>
              <a:t>since</a:t>
            </a:r>
            <a:r>
              <a:rPr lang="nb-NO" dirty="0"/>
              <a:t> 2004 – 2006</a:t>
            </a:r>
          </a:p>
          <a:p>
            <a:r>
              <a:rPr lang="nb-NO" dirty="0" err="1"/>
              <a:t>Rector</a:t>
            </a:r>
            <a:r>
              <a:rPr lang="nb-NO" dirty="0"/>
              <a:t> at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University</a:t>
            </a:r>
            <a:r>
              <a:rPr lang="nb-NO" dirty="0"/>
              <a:t> College </a:t>
            </a:r>
            <a:r>
              <a:rPr lang="nb-NO" dirty="0" err="1"/>
              <a:t>argues</a:t>
            </a:r>
            <a:r>
              <a:rPr lang="nb-NO" dirty="0"/>
              <a:t> in line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White </a:t>
            </a:r>
            <a:r>
              <a:rPr lang="nb-NO" dirty="0" err="1"/>
              <a:t>paper</a:t>
            </a:r>
            <a:r>
              <a:rPr lang="nb-NO" dirty="0"/>
              <a:t> (2008) </a:t>
            </a:r>
            <a:r>
              <a:rPr lang="nb-NO" i="1" dirty="0" err="1"/>
              <a:t>Internationalization</a:t>
            </a:r>
            <a:r>
              <a:rPr lang="nb-NO" i="1" dirty="0"/>
              <a:t> in </a:t>
            </a:r>
            <a:r>
              <a:rPr lang="nb-NO" i="1" dirty="0" err="1"/>
              <a:t>higher</a:t>
            </a:r>
            <a:r>
              <a:rPr lang="nb-NO" i="1" dirty="0"/>
              <a:t> </a:t>
            </a:r>
            <a:r>
              <a:rPr lang="nb-NO" i="1" dirty="0" err="1"/>
              <a:t>education</a:t>
            </a:r>
            <a:r>
              <a:rPr lang="nb-NO" i="1" dirty="0"/>
              <a:t> </a:t>
            </a:r>
            <a:r>
              <a:rPr lang="nb-NO" dirty="0"/>
              <a:t>in Norway to </a:t>
            </a:r>
            <a:r>
              <a:rPr lang="nb-NO" dirty="0" err="1"/>
              <a:t>change</a:t>
            </a:r>
            <a:r>
              <a:rPr lang="nb-NO" dirty="0"/>
              <a:t> </a:t>
            </a:r>
            <a:r>
              <a:rPr lang="nb-NO" dirty="0" err="1"/>
              <a:t>shorter</a:t>
            </a:r>
            <a:r>
              <a:rPr lang="nb-NO" dirty="0"/>
              <a:t> </a:t>
            </a:r>
            <a:r>
              <a:rPr lang="nb-NO" dirty="0" err="1"/>
              <a:t>stays</a:t>
            </a:r>
            <a:r>
              <a:rPr lang="nb-NO" dirty="0"/>
              <a:t> to minimum 3 </a:t>
            </a:r>
            <a:r>
              <a:rPr lang="nb-NO" dirty="0" err="1"/>
              <a:t>months</a:t>
            </a:r>
            <a:r>
              <a:rPr lang="nb-NO" dirty="0"/>
              <a:t> as part </a:t>
            </a:r>
            <a:r>
              <a:rPr lang="nb-NO" dirty="0" err="1"/>
              <a:t>of</a:t>
            </a:r>
            <a:r>
              <a:rPr lang="nb-NO" dirty="0"/>
              <a:t> a 30 ECTS </a:t>
            </a:r>
            <a:r>
              <a:rPr lang="nb-NO" dirty="0" err="1"/>
              <a:t>course</a:t>
            </a:r>
            <a:r>
              <a:rPr lang="nb-NO" dirty="0"/>
              <a:t>. </a:t>
            </a:r>
          </a:p>
          <a:p>
            <a:r>
              <a:rPr lang="nb-NO" dirty="0"/>
              <a:t>2008 – 2016 Global Knowledge. students from Zambia to Norway (1 </a:t>
            </a:r>
            <a:r>
              <a:rPr lang="nb-NO" dirty="0" err="1"/>
              <a:t>year</a:t>
            </a:r>
            <a:r>
              <a:rPr lang="nb-NO" dirty="0"/>
              <a:t>), and from Norway to Zambia (3 </a:t>
            </a:r>
            <a:r>
              <a:rPr lang="nb-NO" dirty="0" err="1"/>
              <a:t>months</a:t>
            </a:r>
            <a:r>
              <a:rPr lang="nb-NO" dirty="0"/>
              <a:t>)</a:t>
            </a:r>
          </a:p>
          <a:p>
            <a:r>
              <a:rPr lang="nb-NO" dirty="0"/>
              <a:t>2016 – 2020 Global Knowledge Norwegian students to Zambia</a:t>
            </a:r>
          </a:p>
          <a:p>
            <a:r>
              <a:rPr lang="nb-NO" dirty="0"/>
              <a:t>2021 -  Global Knowledge BLU Norwegian </a:t>
            </a:r>
            <a:r>
              <a:rPr lang="nb-NO" dirty="0" err="1"/>
              <a:t>Early</a:t>
            </a:r>
            <a:r>
              <a:rPr lang="nb-NO" dirty="0"/>
              <a:t> </a:t>
            </a:r>
            <a:r>
              <a:rPr lang="nb-NO" dirty="0" err="1"/>
              <a:t>Childhood</a:t>
            </a:r>
            <a:r>
              <a:rPr lang="nb-NO" dirty="0"/>
              <a:t> </a:t>
            </a:r>
            <a:r>
              <a:rPr lang="nb-NO" dirty="0" err="1"/>
              <a:t>Education</a:t>
            </a:r>
            <a:r>
              <a:rPr lang="nb-NO" dirty="0"/>
              <a:t> students to Zambia ( from 3 different </a:t>
            </a:r>
            <a:r>
              <a:rPr lang="nb-NO"/>
              <a:t>campuses </a:t>
            </a:r>
            <a:r>
              <a:rPr lang="nb-NO" dirty="0"/>
              <a:t>(Bergen, Sogndal &amp; Stord).</a:t>
            </a:r>
          </a:p>
          <a:p>
            <a:r>
              <a:rPr lang="nb-NO" dirty="0"/>
              <a:t>Total 93 </a:t>
            </a:r>
            <a:r>
              <a:rPr lang="nb-NO" dirty="0" err="1"/>
              <a:t>Zambian</a:t>
            </a:r>
            <a:r>
              <a:rPr lang="nb-NO" dirty="0"/>
              <a:t> students 1 </a:t>
            </a:r>
            <a:r>
              <a:rPr lang="nb-NO" dirty="0" err="1"/>
              <a:t>year</a:t>
            </a:r>
            <a:r>
              <a:rPr lang="nb-NO" dirty="0"/>
              <a:t> in Norway (Sogndal), 250 Norwegian students to Zambia (GKB) and 50 students to Tanzania (</a:t>
            </a:r>
            <a:r>
              <a:rPr lang="nb-NO" dirty="0" err="1"/>
              <a:t>Education</a:t>
            </a:r>
            <a:r>
              <a:rPr lang="nb-NO" dirty="0"/>
              <a:t> and </a:t>
            </a:r>
            <a:r>
              <a:rPr lang="nb-NO" dirty="0" err="1"/>
              <a:t>Sustainability</a:t>
            </a:r>
            <a:r>
              <a:rPr lang="nb-NO" dirty="0"/>
              <a:t>) 2019 + 2022. 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E5253A7-1887-ABDF-5BC5-8A7ADD3C9A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10AEF90-5524-20F8-A389-FBA9D067E3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29592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0186A3-0C66-F9D6-F635-C312339D0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Education</a:t>
            </a:r>
            <a:r>
              <a:rPr lang="nb-NO" dirty="0"/>
              <a:t> and </a:t>
            </a:r>
            <a:r>
              <a:rPr lang="nb-NO" dirty="0" err="1"/>
              <a:t>Sustainability</a:t>
            </a:r>
            <a:r>
              <a:rPr lang="nb-NO" dirty="0"/>
              <a:t> &amp; Global Knowledge BLU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3AB4560-8FD0-7845-35CC-299CFAB97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u="sng" dirty="0" err="1"/>
              <a:t>Common</a:t>
            </a:r>
            <a:r>
              <a:rPr lang="nb-NO" u="sng" dirty="0"/>
              <a:t> </a:t>
            </a:r>
            <a:r>
              <a:rPr lang="nb-NO" u="sng" dirty="0" err="1"/>
              <a:t>denominators</a:t>
            </a:r>
            <a:r>
              <a:rPr lang="nb-NO" u="sng" dirty="0"/>
              <a:t>:</a:t>
            </a:r>
          </a:p>
          <a:p>
            <a:r>
              <a:rPr lang="nb-NO" dirty="0"/>
              <a:t>3 </a:t>
            </a:r>
            <a:r>
              <a:rPr lang="nb-NO" dirty="0" err="1"/>
              <a:t>months</a:t>
            </a:r>
            <a:r>
              <a:rPr lang="nb-NO" dirty="0"/>
              <a:t>’ </a:t>
            </a:r>
            <a:r>
              <a:rPr lang="nb-NO" dirty="0" err="1"/>
              <a:t>stay</a:t>
            </a:r>
            <a:r>
              <a:rPr lang="nb-NO" dirty="0"/>
              <a:t> in Tanzania or Zambia</a:t>
            </a:r>
          </a:p>
          <a:p>
            <a:r>
              <a:rPr lang="nb-NO" dirty="0"/>
              <a:t>4 – 6 </a:t>
            </a:r>
            <a:r>
              <a:rPr lang="nb-NO" dirty="0" err="1"/>
              <a:t>weeks</a:t>
            </a:r>
            <a:r>
              <a:rPr lang="nb-NO" dirty="0"/>
              <a:t> </a:t>
            </a:r>
            <a:r>
              <a:rPr lang="nb-NO" dirty="0" err="1"/>
              <a:t>teaching</a:t>
            </a:r>
            <a:r>
              <a:rPr lang="nb-NO" dirty="0"/>
              <a:t> </a:t>
            </a:r>
            <a:r>
              <a:rPr lang="nb-NO" dirty="0" err="1"/>
              <a:t>practice</a:t>
            </a:r>
            <a:r>
              <a:rPr lang="nb-NO" dirty="0"/>
              <a:t> (4 </a:t>
            </a:r>
            <a:r>
              <a:rPr lang="nb-NO" dirty="0" err="1"/>
              <a:t>days</a:t>
            </a:r>
            <a:r>
              <a:rPr lang="nb-NO" dirty="0"/>
              <a:t> a </a:t>
            </a:r>
            <a:r>
              <a:rPr lang="nb-NO" dirty="0" err="1"/>
              <a:t>week</a:t>
            </a:r>
            <a:r>
              <a:rPr lang="nb-NO" dirty="0"/>
              <a:t>)</a:t>
            </a:r>
          </a:p>
          <a:p>
            <a:r>
              <a:rPr lang="nb-NO" dirty="0"/>
              <a:t>1 – 2  </a:t>
            </a:r>
            <a:r>
              <a:rPr lang="nb-NO" dirty="0" err="1"/>
              <a:t>weeks</a:t>
            </a:r>
            <a:r>
              <a:rPr lang="nb-NO" dirty="0"/>
              <a:t> at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local</a:t>
            </a:r>
            <a:r>
              <a:rPr lang="nb-NO" dirty="0"/>
              <a:t> </a:t>
            </a:r>
            <a:r>
              <a:rPr lang="nb-NO" dirty="0" err="1"/>
              <a:t>teacher</a:t>
            </a:r>
            <a:r>
              <a:rPr lang="nb-NO" dirty="0"/>
              <a:t> </a:t>
            </a:r>
            <a:r>
              <a:rPr lang="nb-NO" dirty="0" err="1"/>
              <a:t>education</a:t>
            </a:r>
            <a:r>
              <a:rPr lang="nb-NO" dirty="0"/>
              <a:t> (Livingstone/ Moduli)</a:t>
            </a:r>
          </a:p>
          <a:p>
            <a:r>
              <a:rPr lang="nb-NO" dirty="0"/>
              <a:t>Project as part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exam</a:t>
            </a:r>
            <a:r>
              <a:rPr lang="nb-NO" dirty="0"/>
              <a:t> (20 </a:t>
            </a:r>
            <a:r>
              <a:rPr lang="nb-NO" dirty="0" err="1"/>
              <a:t>pages</a:t>
            </a:r>
            <a:r>
              <a:rPr lang="nb-NO" dirty="0"/>
              <a:t>, data </a:t>
            </a:r>
            <a:r>
              <a:rPr lang="nb-NO" dirty="0" err="1"/>
              <a:t>collection</a:t>
            </a:r>
            <a:r>
              <a:rPr lang="nb-NO" dirty="0"/>
              <a:t> and </a:t>
            </a:r>
            <a:r>
              <a:rPr lang="nb-NO" dirty="0" err="1"/>
              <a:t>related</a:t>
            </a:r>
            <a:r>
              <a:rPr lang="nb-NO" dirty="0"/>
              <a:t> to </a:t>
            </a:r>
            <a:r>
              <a:rPr lang="nb-NO" dirty="0" err="1"/>
              <a:t>UN’s</a:t>
            </a:r>
            <a:r>
              <a:rPr lang="nb-NO" dirty="0"/>
              <a:t> </a:t>
            </a:r>
            <a:r>
              <a:rPr lang="nb-NO" dirty="0" err="1"/>
              <a:t>Sustainable</a:t>
            </a:r>
            <a:r>
              <a:rPr lang="nb-NO" dirty="0"/>
              <a:t> </a:t>
            </a:r>
            <a:r>
              <a:rPr lang="nb-NO" dirty="0" err="1"/>
              <a:t>Develoment</a:t>
            </a:r>
            <a:r>
              <a:rPr lang="nb-NO" dirty="0"/>
              <a:t> Goals/ </a:t>
            </a:r>
            <a:r>
              <a:rPr lang="nb-NO" dirty="0" err="1"/>
              <a:t>intercultural</a:t>
            </a:r>
            <a:r>
              <a:rPr lang="nb-NO" dirty="0"/>
              <a:t> </a:t>
            </a:r>
            <a:r>
              <a:rPr lang="nb-NO" dirty="0" err="1"/>
              <a:t>understanding</a:t>
            </a:r>
            <a:r>
              <a:rPr lang="nb-NO" dirty="0"/>
              <a:t>)</a:t>
            </a:r>
          </a:p>
          <a:p>
            <a:r>
              <a:rPr lang="nb-NO" b="1" dirty="0"/>
              <a:t>Learning </a:t>
            </a:r>
            <a:r>
              <a:rPr lang="nb-NO" b="1" dirty="0" err="1"/>
              <a:t>outcome</a:t>
            </a:r>
            <a:r>
              <a:rPr lang="nb-NO" b="1" dirty="0"/>
              <a:t>/</a:t>
            </a:r>
            <a:r>
              <a:rPr lang="nb-NO" b="1" dirty="0" err="1"/>
              <a:t>aim</a:t>
            </a:r>
            <a:r>
              <a:rPr lang="nb-NO" b="1" dirty="0"/>
              <a:t>: </a:t>
            </a:r>
            <a:r>
              <a:rPr lang="nb-NO" dirty="0" err="1"/>
              <a:t>Intercultural</a:t>
            </a:r>
            <a:r>
              <a:rPr lang="nb-NO" dirty="0"/>
              <a:t> </a:t>
            </a:r>
            <a:r>
              <a:rPr lang="nb-NO" dirty="0" err="1"/>
              <a:t>communication</a:t>
            </a:r>
            <a:r>
              <a:rPr lang="nb-NO" dirty="0"/>
              <a:t> &amp; </a:t>
            </a:r>
            <a:r>
              <a:rPr lang="nb-NO" dirty="0" err="1"/>
              <a:t>competences</a:t>
            </a:r>
            <a:r>
              <a:rPr lang="nb-NO" dirty="0"/>
              <a:t>, global </a:t>
            </a:r>
            <a:r>
              <a:rPr lang="nb-NO" dirty="0" err="1"/>
              <a:t>awareness</a:t>
            </a:r>
            <a:r>
              <a:rPr lang="nb-NO" dirty="0"/>
              <a:t>, </a:t>
            </a:r>
            <a:r>
              <a:rPr lang="nb-NO" dirty="0" err="1"/>
              <a:t>sustainable</a:t>
            </a:r>
            <a:r>
              <a:rPr lang="nb-NO" dirty="0"/>
              <a:t> </a:t>
            </a:r>
            <a:r>
              <a:rPr lang="nb-NO" dirty="0" err="1"/>
              <a:t>development</a:t>
            </a:r>
            <a:r>
              <a:rPr lang="nb-NO" dirty="0"/>
              <a:t>, </a:t>
            </a:r>
            <a:r>
              <a:rPr lang="nb-NO" dirty="0" err="1"/>
              <a:t>learning</a:t>
            </a:r>
            <a:r>
              <a:rPr lang="nb-NO" dirty="0"/>
              <a:t> and </a:t>
            </a:r>
            <a:r>
              <a:rPr lang="nb-NO" dirty="0" err="1"/>
              <a:t>teaching</a:t>
            </a:r>
            <a:r>
              <a:rPr lang="nb-NO" dirty="0"/>
              <a:t> in different </a:t>
            </a:r>
            <a:r>
              <a:rPr lang="nb-NO" dirty="0" err="1"/>
              <a:t>cultures</a:t>
            </a:r>
            <a:r>
              <a:rPr lang="nb-NO" dirty="0"/>
              <a:t>, </a:t>
            </a:r>
            <a:r>
              <a:rPr lang="nb-NO" dirty="0" err="1"/>
              <a:t>society</a:t>
            </a:r>
            <a:r>
              <a:rPr lang="nb-NO" dirty="0"/>
              <a:t> – </a:t>
            </a:r>
            <a:r>
              <a:rPr lang="nb-NO" dirty="0" err="1"/>
              <a:t>individual</a:t>
            </a:r>
            <a:r>
              <a:rPr lang="nb-NO" dirty="0"/>
              <a:t> </a:t>
            </a:r>
            <a:r>
              <a:rPr lang="nb-NO" dirty="0" err="1"/>
              <a:t>reflections</a:t>
            </a:r>
            <a:r>
              <a:rPr lang="nb-NO" dirty="0"/>
              <a:t> etc.</a:t>
            </a:r>
          </a:p>
          <a:p>
            <a:r>
              <a:rPr lang="nb-NO" dirty="0"/>
              <a:t> 30 ECTS </a:t>
            </a:r>
            <a:r>
              <a:rPr lang="nb-NO" dirty="0" err="1"/>
              <a:t>courses</a:t>
            </a:r>
            <a:r>
              <a:rPr lang="nb-NO" dirty="0"/>
              <a:t> </a:t>
            </a:r>
            <a:r>
              <a:rPr lang="nb-NO" dirty="0" err="1"/>
              <a:t>developed</a:t>
            </a:r>
            <a:r>
              <a:rPr lang="nb-NO" dirty="0"/>
              <a:t> </a:t>
            </a:r>
            <a:r>
              <a:rPr lang="nb-NO" dirty="0" err="1"/>
              <a:t>based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experiences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a </a:t>
            </a:r>
            <a:r>
              <a:rPr lang="nb-NO" dirty="0" err="1"/>
              <a:t>few</a:t>
            </a:r>
            <a:r>
              <a:rPr lang="nb-NO" dirty="0"/>
              <a:t> </a:t>
            </a:r>
            <a:r>
              <a:rPr lang="nb-NO" dirty="0" err="1"/>
              <a:t>weeks</a:t>
            </a:r>
            <a:r>
              <a:rPr lang="nb-NO" dirty="0"/>
              <a:t> </a:t>
            </a:r>
            <a:r>
              <a:rPr lang="nb-NO" dirty="0" err="1"/>
              <a:t>practice</a:t>
            </a:r>
            <a:r>
              <a:rPr lang="nb-NO" dirty="0"/>
              <a:t> and </a:t>
            </a:r>
            <a:r>
              <a:rPr lang="nb-NO" dirty="0" err="1"/>
              <a:t>research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student </a:t>
            </a:r>
            <a:r>
              <a:rPr lang="nb-NO" dirty="0" err="1"/>
              <a:t>mobility</a:t>
            </a:r>
            <a:r>
              <a:rPr lang="nb-NO" dirty="0"/>
              <a:t> (</a:t>
            </a:r>
            <a:r>
              <a:rPr lang="nb-NO" dirty="0" err="1"/>
              <a:t>own</a:t>
            </a:r>
            <a:r>
              <a:rPr lang="nb-NO" dirty="0"/>
              <a:t> and </a:t>
            </a:r>
            <a:r>
              <a:rPr lang="nb-NO" dirty="0" err="1"/>
              <a:t>international</a:t>
            </a:r>
            <a:r>
              <a:rPr lang="nb-NO" dirty="0"/>
              <a:t>).</a:t>
            </a:r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2B244AA-4495-4D52-E404-7144324459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72D0415-081D-76E3-EB27-7A8F494819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07418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164DBB1-45DF-81B2-0C74-249F62BA3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Research </a:t>
            </a:r>
            <a:r>
              <a:rPr lang="nb-NO" dirty="0" err="1"/>
              <a:t>on</a:t>
            </a:r>
            <a:r>
              <a:rPr lang="nb-NO" dirty="0"/>
              <a:t> student </a:t>
            </a:r>
            <a:r>
              <a:rPr lang="nb-NO" dirty="0" err="1"/>
              <a:t>mobility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032AB54-0BB1-075C-87E7-4F42A74EA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err="1"/>
              <a:t>Recent</a:t>
            </a:r>
            <a:r>
              <a:rPr lang="nb-NO" dirty="0"/>
              <a:t> </a:t>
            </a:r>
            <a:r>
              <a:rPr lang="nb-NO" dirty="0" err="1"/>
              <a:t>research</a:t>
            </a:r>
            <a:r>
              <a:rPr lang="nb-NO" dirty="0"/>
              <a:t> </a:t>
            </a:r>
            <a:r>
              <a:rPr lang="nb-NO" dirty="0" err="1"/>
              <a:t>published</a:t>
            </a:r>
            <a:r>
              <a:rPr lang="nb-NO" dirty="0"/>
              <a:t> in  </a:t>
            </a:r>
            <a:r>
              <a:rPr lang="nb-NO" dirty="0">
                <a:hlinkClick r:id="rId2"/>
              </a:rPr>
              <a:t>Klein, Bergersen &amp; Larsen: Utenlandspraksis for lærerstudenter. Global og interkulturell kompetanse</a:t>
            </a:r>
            <a:endParaRPr lang="nb-NO" dirty="0"/>
          </a:p>
          <a:p>
            <a:pPr lvl="1"/>
            <a:r>
              <a:rPr lang="nb-NO" dirty="0">
                <a:hlinkClick r:id="rId3"/>
              </a:rPr>
              <a:t>Chapter 1</a:t>
            </a:r>
            <a:r>
              <a:rPr lang="nb-NO" dirty="0"/>
              <a:t> </a:t>
            </a:r>
            <a:r>
              <a:rPr lang="nb-NO" dirty="0" err="1"/>
              <a:t>Introduction</a:t>
            </a:r>
            <a:r>
              <a:rPr lang="nb-NO" dirty="0"/>
              <a:t>. General </a:t>
            </a:r>
            <a:r>
              <a:rPr lang="nb-NO" dirty="0" err="1"/>
              <a:t>research</a:t>
            </a:r>
            <a:r>
              <a:rPr lang="nb-NO" dirty="0"/>
              <a:t> and Norwegian policy (</a:t>
            </a:r>
            <a:r>
              <a:rPr lang="nb-NO" dirty="0" err="1"/>
              <a:t>Some</a:t>
            </a:r>
            <a:r>
              <a:rPr lang="nb-NO" dirty="0"/>
              <a:t> </a:t>
            </a:r>
            <a:r>
              <a:rPr lang="nb-NO" dirty="0" err="1"/>
              <a:t>research</a:t>
            </a:r>
            <a:r>
              <a:rPr lang="nb-NO" dirty="0"/>
              <a:t> </a:t>
            </a:r>
            <a:r>
              <a:rPr lang="nb-NO" dirty="0" err="1"/>
              <a:t>based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Global Knowledge students, to and from Zambia).</a:t>
            </a:r>
          </a:p>
          <a:p>
            <a:pPr lvl="1"/>
            <a:r>
              <a:rPr lang="nb-NO" dirty="0">
                <a:hlinkClick r:id="rId4"/>
              </a:rPr>
              <a:t>Chapter 3 </a:t>
            </a:r>
            <a:r>
              <a:rPr lang="nb-NO" dirty="0"/>
              <a:t>Norwegian and </a:t>
            </a:r>
            <a:r>
              <a:rPr lang="nb-NO" dirty="0" err="1"/>
              <a:t>Zambian</a:t>
            </a:r>
            <a:r>
              <a:rPr lang="nb-NO" dirty="0"/>
              <a:t> students’ </a:t>
            </a:r>
            <a:r>
              <a:rPr lang="nb-NO" dirty="0" err="1"/>
              <a:t>positions</a:t>
            </a:r>
            <a:r>
              <a:rPr lang="nb-NO" dirty="0"/>
              <a:t> and </a:t>
            </a:r>
            <a:r>
              <a:rPr lang="nb-NO" dirty="0" err="1"/>
              <a:t>perspectives</a:t>
            </a:r>
            <a:r>
              <a:rPr lang="nb-NO" dirty="0"/>
              <a:t> as Global Knowledge students. White </a:t>
            </a:r>
            <a:r>
              <a:rPr lang="nb-NO" dirty="0" err="1"/>
              <a:t>privileges</a:t>
            </a:r>
            <a:r>
              <a:rPr lang="nb-NO" dirty="0"/>
              <a:t> and </a:t>
            </a:r>
            <a:r>
              <a:rPr lang="nb-NO" dirty="0" err="1"/>
              <a:t>power</a:t>
            </a:r>
            <a:r>
              <a:rPr lang="nb-NO" dirty="0"/>
              <a:t>.</a:t>
            </a:r>
          </a:p>
          <a:p>
            <a:pPr lvl="1"/>
            <a:r>
              <a:rPr lang="nb-NO" dirty="0">
                <a:hlinkClick r:id="rId5"/>
              </a:rPr>
              <a:t>Chater 5 </a:t>
            </a:r>
            <a:r>
              <a:rPr lang="nb-NO" dirty="0" err="1"/>
              <a:t>Intercultural</a:t>
            </a:r>
            <a:r>
              <a:rPr lang="nb-NO" dirty="0"/>
              <a:t> </a:t>
            </a:r>
            <a:r>
              <a:rPr lang="nb-NO" dirty="0" err="1"/>
              <a:t>communication</a:t>
            </a:r>
            <a:r>
              <a:rPr lang="nb-NO" dirty="0"/>
              <a:t> (</a:t>
            </a:r>
            <a:r>
              <a:rPr lang="nb-NO" dirty="0" err="1"/>
              <a:t>Education</a:t>
            </a:r>
            <a:r>
              <a:rPr lang="nb-NO" dirty="0"/>
              <a:t> and </a:t>
            </a:r>
            <a:r>
              <a:rPr lang="nb-NO" dirty="0" err="1"/>
              <a:t>Sustainability</a:t>
            </a:r>
            <a:r>
              <a:rPr lang="nb-NO" dirty="0"/>
              <a:t> students).</a:t>
            </a:r>
          </a:p>
          <a:p>
            <a:pPr lvl="1"/>
            <a:r>
              <a:rPr lang="nb-NO" dirty="0">
                <a:hlinkClick r:id="rId6"/>
              </a:rPr>
              <a:t>Chapter 8 </a:t>
            </a:r>
            <a:r>
              <a:rPr lang="nb-NO" dirty="0" err="1"/>
              <a:t>Education</a:t>
            </a:r>
            <a:r>
              <a:rPr lang="nb-NO" dirty="0"/>
              <a:t> for </a:t>
            </a:r>
            <a:r>
              <a:rPr lang="nb-NO" dirty="0" err="1"/>
              <a:t>Sustainable</a:t>
            </a:r>
            <a:r>
              <a:rPr lang="nb-NO" dirty="0"/>
              <a:t> </a:t>
            </a:r>
            <a:r>
              <a:rPr lang="nb-NO" dirty="0" err="1"/>
              <a:t>development</a:t>
            </a:r>
            <a:r>
              <a:rPr lang="nb-NO" dirty="0"/>
              <a:t> (</a:t>
            </a:r>
            <a:r>
              <a:rPr lang="nb-NO" dirty="0" err="1"/>
              <a:t>Education</a:t>
            </a:r>
            <a:r>
              <a:rPr lang="nb-NO" dirty="0"/>
              <a:t> and </a:t>
            </a:r>
            <a:r>
              <a:rPr lang="nb-NO" dirty="0" err="1"/>
              <a:t>Sustainability</a:t>
            </a:r>
            <a:r>
              <a:rPr lang="nb-NO" dirty="0"/>
              <a:t> students’ </a:t>
            </a:r>
            <a:r>
              <a:rPr lang="nb-NO" dirty="0" err="1"/>
              <a:t>answers</a:t>
            </a:r>
            <a:r>
              <a:rPr lang="nb-NO"/>
              <a:t>).</a:t>
            </a:r>
            <a:endParaRPr lang="nb-NO" dirty="0"/>
          </a:p>
          <a:p>
            <a:r>
              <a:rPr lang="nb-NO" dirty="0" err="1"/>
              <a:t>Other</a:t>
            </a:r>
            <a:r>
              <a:rPr lang="nb-NO" dirty="0"/>
              <a:t> </a:t>
            </a:r>
            <a:r>
              <a:rPr lang="nb-NO" dirty="0" err="1"/>
              <a:t>research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our</a:t>
            </a:r>
            <a:r>
              <a:rPr lang="nb-NO" dirty="0"/>
              <a:t> </a:t>
            </a:r>
            <a:r>
              <a:rPr lang="nb-NO" dirty="0" err="1"/>
              <a:t>own</a:t>
            </a:r>
            <a:r>
              <a:rPr lang="nb-NO" dirty="0"/>
              <a:t> student </a:t>
            </a:r>
            <a:r>
              <a:rPr lang="nb-NO" dirty="0" err="1"/>
              <a:t>mobility</a:t>
            </a:r>
            <a:r>
              <a:rPr lang="nb-NO" dirty="0"/>
              <a:t> in Bergersen 2013, 2014, 2015, 2016, 2017 and </a:t>
            </a:r>
            <a:r>
              <a:rPr lang="nb-NO" dirty="0">
                <a:hlinkClick r:id="rId7"/>
              </a:rPr>
              <a:t>Bergersen &amp; Muleya (2019) </a:t>
            </a:r>
            <a:endParaRPr lang="nb-NO" dirty="0"/>
          </a:p>
          <a:p>
            <a:r>
              <a:rPr lang="nb-NO" dirty="0"/>
              <a:t>Agreements </a:t>
            </a:r>
            <a:r>
              <a:rPr lang="nb-NO" dirty="0" err="1"/>
              <a:t>with</a:t>
            </a:r>
            <a:r>
              <a:rPr lang="nb-NO" dirty="0"/>
              <a:t> David Livingstone College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Education</a:t>
            </a:r>
            <a:r>
              <a:rPr lang="nb-NO" dirty="0"/>
              <a:t> (DALICE), and </a:t>
            </a:r>
            <a:r>
              <a:rPr lang="nb-NO" dirty="0" err="1"/>
              <a:t>University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Zambia (UNZA), (</a:t>
            </a:r>
            <a:r>
              <a:rPr lang="nb-NO" dirty="0" err="1"/>
              <a:t>research</a:t>
            </a:r>
            <a:r>
              <a:rPr lang="nb-NO" dirty="0"/>
              <a:t> and student </a:t>
            </a:r>
            <a:r>
              <a:rPr lang="nb-NO" dirty="0" err="1"/>
              <a:t>mobility</a:t>
            </a:r>
            <a:r>
              <a:rPr lang="nb-NO" dirty="0"/>
              <a:t>).</a:t>
            </a:r>
          </a:p>
          <a:p>
            <a:pPr lvl="2"/>
            <a:r>
              <a:rPr lang="nb-NO" dirty="0" err="1"/>
              <a:t>Monduli</a:t>
            </a:r>
            <a:r>
              <a:rPr lang="nb-NO" dirty="0"/>
              <a:t>, </a:t>
            </a:r>
            <a:r>
              <a:rPr lang="nb-NO" dirty="0" err="1"/>
              <a:t>schools</a:t>
            </a:r>
            <a:r>
              <a:rPr lang="nb-NO" dirty="0"/>
              <a:t> in Arusha and Dar-es-Salaam, Tanzania (student </a:t>
            </a:r>
            <a:r>
              <a:rPr lang="nb-NO" dirty="0" err="1"/>
              <a:t>mobility</a:t>
            </a:r>
            <a:r>
              <a:rPr lang="nb-NO" dirty="0"/>
              <a:t>)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708F214-E14C-84D6-B382-3F5A276CEB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261E5C2-35C3-D349-36BB-541537A1FF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78563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6AEAEB-BBEC-BE79-29A4-18E8A049C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Other</a:t>
            </a:r>
            <a:r>
              <a:rPr lang="nb-NO" dirty="0"/>
              <a:t> student </a:t>
            </a:r>
            <a:r>
              <a:rPr lang="nb-NO" dirty="0" err="1"/>
              <a:t>mobility</a:t>
            </a:r>
            <a:r>
              <a:rPr lang="nb-NO" dirty="0"/>
              <a:t> </a:t>
            </a:r>
            <a:r>
              <a:rPr lang="nb-NO" dirty="0" err="1"/>
              <a:t>activities</a:t>
            </a:r>
            <a:r>
              <a:rPr lang="nb-NO" dirty="0"/>
              <a:t> at WNUAS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AE6DD54-E4F4-4809-F12F-5E0120202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Exchange </a:t>
            </a:r>
            <a:r>
              <a:rPr lang="nb-NO" dirty="0" err="1"/>
              <a:t>programme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KwaZulu-Natal, South </a:t>
            </a:r>
            <a:r>
              <a:rPr lang="nb-NO" dirty="0" err="1"/>
              <a:t>Africa</a:t>
            </a:r>
            <a:r>
              <a:rPr lang="nb-NO" dirty="0"/>
              <a:t>, </a:t>
            </a:r>
            <a:r>
              <a:rPr lang="nb-NO" dirty="0" err="1"/>
              <a:t>both</a:t>
            </a:r>
            <a:r>
              <a:rPr lang="nb-NO" dirty="0"/>
              <a:t> </a:t>
            </a:r>
            <a:r>
              <a:rPr lang="nb-NO" dirty="0" err="1"/>
              <a:t>ways</a:t>
            </a:r>
            <a:r>
              <a:rPr lang="nb-NO" dirty="0"/>
              <a:t> </a:t>
            </a:r>
            <a:r>
              <a:rPr lang="nb-NO" dirty="0" err="1"/>
              <a:t>including</a:t>
            </a:r>
            <a:r>
              <a:rPr lang="nb-NO" dirty="0"/>
              <a:t> </a:t>
            </a:r>
            <a:r>
              <a:rPr lang="nb-NO" dirty="0" err="1"/>
              <a:t>research</a:t>
            </a:r>
            <a:endParaRPr lang="nb-NO" dirty="0"/>
          </a:p>
          <a:p>
            <a:pPr lvl="1"/>
            <a:r>
              <a:rPr lang="nb-NO" dirty="0"/>
              <a:t>Erlend Eidsvik &amp; Espen Helgesen, Campus Bergen</a:t>
            </a:r>
          </a:p>
          <a:p>
            <a:pPr lvl="1"/>
            <a:r>
              <a:rPr lang="nb-NO" dirty="0"/>
              <a:t>Olav Christian Ruus, Campus Stord</a:t>
            </a:r>
          </a:p>
          <a:p>
            <a:pPr marL="457200" lvl="1" indent="0">
              <a:buNone/>
            </a:pPr>
            <a:endParaRPr lang="nb-NO" dirty="0"/>
          </a:p>
          <a:p>
            <a:pPr marL="457200" lvl="1" indent="0">
              <a:buNone/>
            </a:pPr>
            <a:endParaRPr lang="nb-NO" dirty="0"/>
          </a:p>
          <a:p>
            <a:r>
              <a:rPr lang="nb-NO" dirty="0"/>
              <a:t>Team Global Knowledge/</a:t>
            </a:r>
            <a:r>
              <a:rPr lang="nb-NO" dirty="0" err="1"/>
              <a:t>Education</a:t>
            </a:r>
            <a:r>
              <a:rPr lang="nb-NO" dirty="0"/>
              <a:t> and </a:t>
            </a:r>
            <a:r>
              <a:rPr lang="nb-NO" dirty="0" err="1"/>
              <a:t>Sustainability</a:t>
            </a:r>
            <a:endParaRPr lang="nb-NO" dirty="0"/>
          </a:p>
          <a:p>
            <a:pPr lvl="1"/>
            <a:r>
              <a:rPr lang="nb-NO" dirty="0"/>
              <a:t>Vibeke Vågenes -  </a:t>
            </a:r>
            <a:r>
              <a:rPr lang="nb-NO" dirty="0" err="1"/>
              <a:t>coordinator</a:t>
            </a:r>
            <a:r>
              <a:rPr lang="nb-NO" dirty="0"/>
              <a:t>, campus Bergen</a:t>
            </a:r>
          </a:p>
          <a:p>
            <a:pPr lvl="1"/>
            <a:r>
              <a:rPr lang="nb-NO" dirty="0"/>
              <a:t>Jacob Melting, Monica Skaten, Thor Erik Sortland and Anne Grethe Sønsthagen </a:t>
            </a:r>
          </a:p>
          <a:p>
            <a:pPr marL="457200" lvl="1" indent="0">
              <a:buNone/>
            </a:pPr>
            <a:endParaRPr lang="nb-NO" dirty="0"/>
          </a:p>
          <a:p>
            <a:pPr lvl="1"/>
            <a:endParaRPr lang="nb-NO" dirty="0"/>
          </a:p>
          <a:p>
            <a:r>
              <a:rPr lang="nb-NO" dirty="0"/>
              <a:t>Shorter </a:t>
            </a:r>
            <a:r>
              <a:rPr lang="nb-NO" dirty="0" err="1"/>
              <a:t>teacher</a:t>
            </a:r>
            <a:r>
              <a:rPr lang="nb-NO" dirty="0"/>
              <a:t> </a:t>
            </a:r>
            <a:r>
              <a:rPr lang="nb-NO" dirty="0" err="1"/>
              <a:t>practice</a:t>
            </a:r>
            <a:r>
              <a:rPr lang="nb-NO" dirty="0"/>
              <a:t> </a:t>
            </a:r>
            <a:r>
              <a:rPr lang="nb-NO" dirty="0" err="1"/>
              <a:t>periods</a:t>
            </a:r>
            <a:r>
              <a:rPr lang="nb-NO" dirty="0"/>
              <a:t> in Tanzania (in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past</a:t>
            </a:r>
            <a:r>
              <a:rPr lang="nb-NO" dirty="0"/>
              <a:t>), Arusha</a:t>
            </a:r>
          </a:p>
          <a:p>
            <a:pPr lvl="1"/>
            <a:r>
              <a:rPr lang="nb-NO" dirty="0"/>
              <a:t>Jacob Melting, </a:t>
            </a:r>
            <a:r>
              <a:rPr lang="nb-NO" dirty="0">
                <a:hlinkClick r:id="rId2"/>
              </a:rPr>
              <a:t>Chapter 9 </a:t>
            </a:r>
            <a:r>
              <a:rPr lang="nb-NO" dirty="0"/>
              <a:t> in Klein, Bergersen &amp; Larsen (2022).</a:t>
            </a:r>
          </a:p>
          <a:p>
            <a:endParaRPr lang="nb-NO" dirty="0"/>
          </a:p>
          <a:p>
            <a:endParaRPr lang="nb-NO" dirty="0"/>
          </a:p>
          <a:p>
            <a:pPr lvl="4"/>
            <a:r>
              <a:rPr lang="nb-NO" sz="2400" dirty="0"/>
              <a:t>Questions? </a:t>
            </a:r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9C63B23-4FBC-6890-3CE0-48A3F60E41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83BDABE5-825A-8C45-6B13-E5F723F146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EE4E4-E047-6A49-BCB9-4D06E7BA237B}" type="slidenum">
              <a:rPr lang="nb-NO" smtClean="0"/>
              <a:pPr/>
              <a:t>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09606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Thank</a:t>
            </a:r>
            <a:r>
              <a:rPr lang="nb-NO" dirty="0"/>
              <a:t> </a:t>
            </a:r>
            <a:r>
              <a:rPr lang="nb-NO" dirty="0" err="1"/>
              <a:t>you</a:t>
            </a:r>
            <a:r>
              <a:rPr lang="nb-NO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54330873"/>
      </p:ext>
    </p:extLst>
  </p:cSld>
  <p:clrMapOvr>
    <a:masterClrMapping/>
  </p:clrMapOvr>
</p:sld>
</file>

<file path=ppt/theme/theme1.xml><?xml version="1.0" encoding="utf-8"?>
<a:theme xmlns:a="http://schemas.openxmlformats.org/drawingml/2006/main" name="HVL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F3951D730B584AB15B97B4F4B1F22E" ma:contentTypeVersion="2" ma:contentTypeDescription="Create a new document." ma:contentTypeScope="" ma:versionID="70de479a56c3062a9eef6461bb62bc78">
  <xsd:schema xmlns:xsd="http://www.w3.org/2001/XMLSchema" xmlns:xs="http://www.w3.org/2001/XMLSchema" xmlns:p="http://schemas.microsoft.com/office/2006/metadata/properties" xmlns:ns2="48b449a9-b154-4262-b2c7-68687a678234" targetNamespace="http://schemas.microsoft.com/office/2006/metadata/properties" ma:root="true" ma:fieldsID="4fda1cec7e6176a190ccde2fd444b8f7" ns2:_="">
    <xsd:import namespace="48b449a9-b154-4262-b2c7-68687a6782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b449a9-b154-4262-b2c7-68687a6782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DE6484-CFDE-4398-B47A-5DF8BD47801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ac317405-179a-48cd-993a-dd4e621d0acb"/>
    <ds:schemaRef ds:uri="dcd936ae-92d0-40d3-95ea-7c65d882765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275247F-43FD-4207-B072-95E9299853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E77832-3F17-47AD-BAF7-9BAA8B390956}"/>
</file>

<file path=docProps/app.xml><?xml version="1.0" encoding="utf-8"?>
<Properties xmlns="http://schemas.openxmlformats.org/officeDocument/2006/extended-properties" xmlns:vt="http://schemas.openxmlformats.org/officeDocument/2006/docPropsVTypes">
  <Template>HVL_ppt_mal</Template>
  <TotalTime>2581</TotalTime>
  <Words>936</Words>
  <Application>Microsoft Office PowerPoint</Application>
  <PresentationFormat>Widescreen</PresentationFormat>
  <Paragraphs>97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.AppleSystemUIFont</vt:lpstr>
      <vt:lpstr>AkademieStd</vt:lpstr>
      <vt:lpstr>Arial</vt:lpstr>
      <vt:lpstr>Arial Nova</vt:lpstr>
      <vt:lpstr>Calibri</vt:lpstr>
      <vt:lpstr>Georgia</vt:lpstr>
      <vt:lpstr>LyonText</vt:lpstr>
      <vt:lpstr>HVL</vt:lpstr>
      <vt:lpstr>Project meeting Global Teaching for Sustainable Society (GLOSS) OsloMet 29th September 2022</vt:lpstr>
      <vt:lpstr>Who are we?</vt:lpstr>
      <vt:lpstr>PowerPoint Presentation</vt:lpstr>
      <vt:lpstr>Student mobility to the Global South</vt:lpstr>
      <vt:lpstr>Short history and background of Global Knowledge and cooperation with partners in Zambia</vt:lpstr>
      <vt:lpstr>Education and Sustainability &amp; Global Knowledge BLU</vt:lpstr>
      <vt:lpstr>Research on student mobility</vt:lpstr>
      <vt:lpstr>Other student mobility activities at WNUAS</vt:lpstr>
      <vt:lpstr>Thank you!</vt:lpstr>
    </vt:vector>
  </TitlesOfParts>
  <Company>Hogskolen i Bergen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Kamilla Hedvig Halvorsen Myklebust</dc:creator>
  <cp:lastModifiedBy>Hege Knudsmoen</cp:lastModifiedBy>
  <cp:revision>9</cp:revision>
  <dcterms:created xsi:type="dcterms:W3CDTF">2016-11-30T08:20:17Z</dcterms:created>
  <dcterms:modified xsi:type="dcterms:W3CDTF">2022-10-02T20:06:57Z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0x010100F7F3951D730B584AB15B97B4F4B1F22E</vt:lpwstr>
  </property>
</Properties>
</file>