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8" r:id="rId6"/>
    <p:sldId id="272" r:id="rId7"/>
    <p:sldId id="275" r:id="rId8"/>
    <p:sldId id="276" r:id="rId9"/>
    <p:sldId id="266" r:id="rId10"/>
    <p:sldId id="271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80" autoAdjust="0"/>
    <p:restoredTop sz="94714"/>
  </p:normalViewPr>
  <p:slideViewPr>
    <p:cSldViewPr snapToGrid="0">
      <p:cViewPr varScale="1">
        <p:scale>
          <a:sx n="115" d="100"/>
          <a:sy n="115" d="100"/>
        </p:scale>
        <p:origin x="3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ve Leming" userId="5f3849e2-7036-4b96-b96a-d9385b0a5ed2" providerId="ADAL" clId="{2989481F-1CEC-54A6-81F4-4B21B57DE3C9}"/>
    <pc:docChg chg="undo custSel addSld delSld modSld">
      <pc:chgData name="Tove Leming" userId="5f3849e2-7036-4b96-b96a-d9385b0a5ed2" providerId="ADAL" clId="{2989481F-1CEC-54A6-81F4-4B21B57DE3C9}" dt="2026-10-06T10:11:06.531" v="258" actId="114"/>
      <pc:docMkLst>
        <pc:docMk/>
      </pc:docMkLst>
      <pc:sldChg chg="addSp delSp modSp mod">
        <pc:chgData name="Tove Leming" userId="5f3849e2-7036-4b96-b96a-d9385b0a5ed2" providerId="ADAL" clId="{2989481F-1CEC-54A6-81F4-4B21B57DE3C9}" dt="2026-10-04T16:28:35.377" v="78" actId="404"/>
        <pc:sldMkLst>
          <pc:docMk/>
          <pc:sldMk cId="1836390278" sldId="258"/>
        </pc:sldMkLst>
        <pc:spChg chg="mod">
          <ac:chgData name="Tove Leming" userId="5f3849e2-7036-4b96-b96a-d9385b0a5ed2" providerId="ADAL" clId="{2989481F-1CEC-54A6-81F4-4B21B57DE3C9}" dt="2026-10-04T16:28:35.377" v="78" actId="404"/>
          <ac:spMkLst>
            <pc:docMk/>
            <pc:sldMk cId="1836390278" sldId="258"/>
            <ac:spMk id="2" creationId="{480E7D33-4E3B-09D2-3108-39DD9D07598E}"/>
          </ac:spMkLst>
        </pc:spChg>
        <pc:spChg chg="add del mod">
          <ac:chgData name="Tove Leming" userId="5f3849e2-7036-4b96-b96a-d9385b0a5ed2" providerId="ADAL" clId="{2989481F-1CEC-54A6-81F4-4B21B57DE3C9}" dt="2026-10-04T16:28:32.713" v="77" actId="47"/>
          <ac:spMkLst>
            <pc:docMk/>
            <pc:sldMk cId="1836390278" sldId="258"/>
            <ac:spMk id="4" creationId="{79EC510B-A046-12C6-427D-007C1397CA32}"/>
          </ac:spMkLst>
        </pc:spChg>
      </pc:sldChg>
      <pc:sldChg chg="modSp mod">
        <pc:chgData name="Tove Leming" userId="5f3849e2-7036-4b96-b96a-d9385b0a5ed2" providerId="ADAL" clId="{2989481F-1CEC-54A6-81F4-4B21B57DE3C9}" dt="2026-10-06T10:06:42.320" v="239" actId="313"/>
        <pc:sldMkLst>
          <pc:docMk/>
          <pc:sldMk cId="3464741502" sldId="266"/>
        </pc:sldMkLst>
        <pc:spChg chg="mod">
          <ac:chgData name="Tove Leming" userId="5f3849e2-7036-4b96-b96a-d9385b0a5ed2" providerId="ADAL" clId="{2989481F-1CEC-54A6-81F4-4B21B57DE3C9}" dt="2026-10-06T10:06:42.320" v="239" actId="313"/>
          <ac:spMkLst>
            <pc:docMk/>
            <pc:sldMk cId="3464741502" sldId="266"/>
            <ac:spMk id="2" creationId="{D56CE5EB-D1A6-6424-FA2B-1FB23905A6A3}"/>
          </ac:spMkLst>
        </pc:spChg>
        <pc:spChg chg="mod">
          <ac:chgData name="Tove Leming" userId="5f3849e2-7036-4b96-b96a-d9385b0a5ed2" providerId="ADAL" clId="{2989481F-1CEC-54A6-81F4-4B21B57DE3C9}" dt="2026-10-04T16:45:51.657" v="230" actId="20577"/>
          <ac:spMkLst>
            <pc:docMk/>
            <pc:sldMk cId="3464741502" sldId="266"/>
            <ac:spMk id="3" creationId="{B22E5539-8038-B9D5-1199-60E34E93454B}"/>
          </ac:spMkLst>
        </pc:spChg>
        <pc:picChg chg="mod">
          <ac:chgData name="Tove Leming" userId="5f3849e2-7036-4b96-b96a-d9385b0a5ed2" providerId="ADAL" clId="{2989481F-1CEC-54A6-81F4-4B21B57DE3C9}" dt="2026-10-04T16:45:47.350" v="228" actId="14100"/>
          <ac:picMkLst>
            <pc:docMk/>
            <pc:sldMk cId="3464741502" sldId="266"/>
            <ac:picMk id="5" creationId="{88C557F4-3B29-7A96-95F8-7A9B45C58498}"/>
          </ac:picMkLst>
        </pc:picChg>
      </pc:sldChg>
      <pc:sldChg chg="del">
        <pc:chgData name="Tove Leming" userId="5f3849e2-7036-4b96-b96a-d9385b0a5ed2" providerId="ADAL" clId="{2989481F-1CEC-54A6-81F4-4B21B57DE3C9}" dt="2026-10-06T10:07:05.974" v="240" actId="2696"/>
        <pc:sldMkLst>
          <pc:docMk/>
          <pc:sldMk cId="1233588978" sldId="267"/>
        </pc:sldMkLst>
      </pc:sldChg>
      <pc:sldChg chg="del">
        <pc:chgData name="Tove Leming" userId="5f3849e2-7036-4b96-b96a-d9385b0a5ed2" providerId="ADAL" clId="{2989481F-1CEC-54A6-81F4-4B21B57DE3C9}" dt="2026-10-06T10:07:08.347" v="241" actId="2696"/>
        <pc:sldMkLst>
          <pc:docMk/>
          <pc:sldMk cId="3434415642" sldId="268"/>
        </pc:sldMkLst>
      </pc:sldChg>
      <pc:sldChg chg="del">
        <pc:chgData name="Tove Leming" userId="5f3849e2-7036-4b96-b96a-d9385b0a5ed2" providerId="ADAL" clId="{2989481F-1CEC-54A6-81F4-4B21B57DE3C9}" dt="2026-10-06T10:07:09.815" v="242" actId="2696"/>
        <pc:sldMkLst>
          <pc:docMk/>
          <pc:sldMk cId="3769813847" sldId="269"/>
        </pc:sldMkLst>
      </pc:sldChg>
      <pc:sldChg chg="del">
        <pc:chgData name="Tove Leming" userId="5f3849e2-7036-4b96-b96a-d9385b0a5ed2" providerId="ADAL" clId="{2989481F-1CEC-54A6-81F4-4B21B57DE3C9}" dt="2026-10-06T10:07:10.682" v="243" actId="2696"/>
        <pc:sldMkLst>
          <pc:docMk/>
          <pc:sldMk cId="1495509026" sldId="270"/>
        </pc:sldMkLst>
      </pc:sldChg>
      <pc:sldChg chg="add del">
        <pc:chgData name="Tove Leming" userId="5f3849e2-7036-4b96-b96a-d9385b0a5ed2" providerId="ADAL" clId="{2989481F-1CEC-54A6-81F4-4B21B57DE3C9}" dt="2026-10-06T10:07:55.642" v="249" actId="2696"/>
        <pc:sldMkLst>
          <pc:docMk/>
          <pc:sldMk cId="593047794" sldId="271"/>
        </pc:sldMkLst>
      </pc:sldChg>
      <pc:sldChg chg="addSp delSp modSp new mod modClrScheme chgLayout">
        <pc:chgData name="Tove Leming" userId="5f3849e2-7036-4b96-b96a-d9385b0a5ed2" providerId="ADAL" clId="{2989481F-1CEC-54A6-81F4-4B21B57DE3C9}" dt="2026-10-06T10:09:41.636" v="256" actId="14734"/>
        <pc:sldMkLst>
          <pc:docMk/>
          <pc:sldMk cId="149242946" sldId="272"/>
        </pc:sldMkLst>
        <pc:graphicFrameChg chg="add mod modGraphic">
          <ac:chgData name="Tove Leming" userId="5f3849e2-7036-4b96-b96a-d9385b0a5ed2" providerId="ADAL" clId="{2989481F-1CEC-54A6-81F4-4B21B57DE3C9}" dt="2026-10-06T10:09:41.636" v="256" actId="14734"/>
          <ac:graphicFrameMkLst>
            <pc:docMk/>
            <pc:sldMk cId="149242946" sldId="272"/>
            <ac:graphicFrameMk id="8" creationId="{4E0109C8-B65A-5D1C-F017-62A7310CF8EC}"/>
          </ac:graphicFrameMkLst>
        </pc:graphicFrameChg>
      </pc:sldChg>
      <pc:sldChg chg="addSp modSp new mod modClrScheme chgLayout">
        <pc:chgData name="Tove Leming" userId="5f3849e2-7036-4b96-b96a-d9385b0a5ed2" providerId="ADAL" clId="{2989481F-1CEC-54A6-81F4-4B21B57DE3C9}" dt="2026-10-06T10:11:06.531" v="258" actId="114"/>
        <pc:sldMkLst>
          <pc:docMk/>
          <pc:sldMk cId="2453270158" sldId="275"/>
        </pc:sldMkLst>
        <pc:spChg chg="add mod">
          <ac:chgData name="Tove Leming" userId="5f3849e2-7036-4b96-b96a-d9385b0a5ed2" providerId="ADAL" clId="{2989481F-1CEC-54A6-81F4-4B21B57DE3C9}" dt="2026-10-06T10:11:06.531" v="258" actId="114"/>
          <ac:spMkLst>
            <pc:docMk/>
            <pc:sldMk cId="2453270158" sldId="275"/>
            <ac:spMk id="2" creationId="{4FD1FA03-6CBA-C8B0-60D5-D232078AC0F2}"/>
          </ac:spMkLst>
        </pc:spChg>
        <pc:spChg chg="add mod">
          <ac:chgData name="Tove Leming" userId="5f3849e2-7036-4b96-b96a-d9385b0a5ed2" providerId="ADAL" clId="{2989481F-1CEC-54A6-81F4-4B21B57DE3C9}" dt="2026-10-04T16:39:08.075" v="154" actId="14100"/>
          <ac:spMkLst>
            <pc:docMk/>
            <pc:sldMk cId="2453270158" sldId="275"/>
            <ac:spMk id="3" creationId="{C2A0B2EA-F091-5F2B-565E-2811FA6749D5}"/>
          </ac:spMkLst>
        </pc:spChg>
        <pc:graphicFrameChg chg="add mod modGraphic">
          <ac:chgData name="Tove Leming" userId="5f3849e2-7036-4b96-b96a-d9385b0a5ed2" providerId="ADAL" clId="{2989481F-1CEC-54A6-81F4-4B21B57DE3C9}" dt="2026-10-04T16:43:51.451" v="188" actId="14100"/>
          <ac:graphicFrameMkLst>
            <pc:docMk/>
            <pc:sldMk cId="2453270158" sldId="275"/>
            <ac:graphicFrameMk id="6" creationId="{036D0761-CEA9-2E34-1A56-775F8A71508D}"/>
          </ac:graphicFrameMkLst>
        </pc:graphicFrameChg>
      </pc:sldChg>
      <pc:sldChg chg="addSp modSp new mod">
        <pc:chgData name="Tove Leming" userId="5f3849e2-7036-4b96-b96a-d9385b0a5ed2" providerId="ADAL" clId="{2989481F-1CEC-54A6-81F4-4B21B57DE3C9}" dt="2026-10-06T10:10:55.895" v="257" actId="14100"/>
        <pc:sldMkLst>
          <pc:docMk/>
          <pc:sldMk cId="3826443466" sldId="276"/>
        </pc:sldMkLst>
        <pc:spChg chg="mod">
          <ac:chgData name="Tove Leming" userId="5f3849e2-7036-4b96-b96a-d9385b0a5ed2" providerId="ADAL" clId="{2989481F-1CEC-54A6-81F4-4B21B57DE3C9}" dt="2026-10-04T16:43:09.082" v="185" actId="20577"/>
          <ac:spMkLst>
            <pc:docMk/>
            <pc:sldMk cId="3826443466" sldId="276"/>
            <ac:spMk id="2" creationId="{0E0247A9-DAC0-0172-D347-24ADC421D45C}"/>
          </ac:spMkLst>
        </pc:spChg>
        <pc:spChg chg="mod">
          <ac:chgData name="Tove Leming" userId="5f3849e2-7036-4b96-b96a-d9385b0a5ed2" providerId="ADAL" clId="{2989481F-1CEC-54A6-81F4-4B21B57DE3C9}" dt="2026-10-06T10:10:55.895" v="257" actId="14100"/>
          <ac:spMkLst>
            <pc:docMk/>
            <pc:sldMk cId="3826443466" sldId="276"/>
            <ac:spMk id="3" creationId="{2F4E86A7-3956-FABC-0290-42A58F1654E3}"/>
          </ac:spMkLst>
        </pc:spChg>
        <pc:graphicFrameChg chg="add mod modGraphic">
          <ac:chgData name="Tove Leming" userId="5f3849e2-7036-4b96-b96a-d9385b0a5ed2" providerId="ADAL" clId="{2989481F-1CEC-54A6-81F4-4B21B57DE3C9}" dt="2026-10-04T16:50:31.884" v="238" actId="14100"/>
          <ac:graphicFrameMkLst>
            <pc:docMk/>
            <pc:sldMk cId="3826443466" sldId="276"/>
            <ac:graphicFrameMk id="4" creationId="{AD116109-740D-FC29-C3BB-DD6AB5868E9C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F3D732-22D0-9F59-5FAE-5A18D814F4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C2EB802-F9AD-6B37-1784-A008AD4299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7822A8D-AC7F-6573-64CF-9DAF245D1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4592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E10052-3068-85AF-552B-0A9A671B3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B76DB59-D5A3-395F-C1FE-2418750A97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b-NO"/>
              <a:t>UiT | Spor</a:t>
            </a:r>
            <a:endParaRPr lang="nb-NO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EA287C9-7E54-3E38-FECC-BA5FD2DF9E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7263" y="1781175"/>
            <a:ext cx="10182225" cy="45751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750485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C5BD63-FD5D-3362-1140-6EF61895D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3A31F1-3EA3-F0CB-A268-D89C2D930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89C36DB-ED3A-809A-0405-260A8ADD1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8321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3F0219-441C-3E16-7910-69881F559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D7E2DA-60EC-F33A-BDA0-5D84064A97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E78DF8C-B221-D4FD-504A-040A812FD0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1DF277F-826F-FF7E-7DD8-C9F0FFCBD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5398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5A02B5-9CE9-BB43-34A3-2A859422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FA47574-F6D3-12C1-C5C0-5D0035066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D26D18C-206D-4248-7912-CE4CD0A414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14BBF66-EB93-F39C-0C5A-B2285ECF8A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75A8AA5-D6C8-05F0-7514-614A2C271D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nb-NO" dirty="0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73AA150-69E8-748C-CE56-6682A8F54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8983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84EE47-5DD5-6218-22FD-F20BE54C0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E9BEB6C-8C2A-16D4-58DF-3CBE44308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71EED6F-602D-11E6-A754-373C29E6A3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D706BE7-43A8-6AEC-F072-060B588A7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0540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EDFD7D-722F-E243-96F3-65EFD8070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3808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EA613AD-A67E-57DA-D55C-AE9C1EEF7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4965" y="6310312"/>
            <a:ext cx="4114800" cy="365125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D5FF2091-F29B-C666-E483-B0DD9CC3A97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75463" y="0"/>
            <a:ext cx="5316537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02A61AA-830B-CE05-E5AE-B5B96EDC5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6938" y="1898650"/>
            <a:ext cx="5464175" cy="41544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463746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63014A-8050-6AFC-AF2E-F3C9ADDCF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1A5AD38-F0DB-1B73-3212-2163265093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b-NO"/>
              <a:t>UiT | Spor</a:t>
            </a:r>
            <a:endParaRPr lang="nb-NO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" name="Plassholder for tabell 4">
            <a:extLst>
              <a:ext uri="{FF2B5EF4-FFF2-40B4-BE49-F238E27FC236}">
                <a16:creationId xmlns:a16="http://schemas.microsoft.com/office/drawing/2014/main" id="{C9BA8EFE-E014-B2E1-2CA7-72C44AC694B6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74713" y="1841500"/>
            <a:ext cx="10602912" cy="4211638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6902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5CBB43-DCB6-796A-FCBD-75BFE625F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7126" y="365125"/>
            <a:ext cx="5326673" cy="1325563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B204483-13A5-CE70-A2F8-22493AE2A9B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997212" y="6351465"/>
            <a:ext cx="4114800" cy="365125"/>
          </a:xfrm>
        </p:spPr>
        <p:txBody>
          <a:bodyPr/>
          <a:lstStyle/>
          <a:p>
            <a:r>
              <a:rPr lang="nb-NO"/>
              <a:t>UiT | Spor</a:t>
            </a:r>
            <a:endParaRPr lang="nb-NO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93201E7-48C7-BDEB-B69D-E4AA3308AF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5776913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F8629CBF-475A-E1E0-9078-2C9C866616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1801813"/>
            <a:ext cx="5140325" cy="4352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734652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54ED41E-7736-9C50-F6FB-EE4ECA433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4126B-78BF-EE43-8A7A-37990A1C07B6}" type="datetimeFigureOut">
              <a:rPr lang="nb-NO" smtClean="0"/>
              <a:t>06.10.2026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F18AC3F-968E-3D96-2DF1-06A0DE634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991A6A1-3160-A285-66A8-9D1C0DA28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22492-6707-0346-B299-F5CC59E6C29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6922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5363EEF-EB4F-2E2D-A08C-B6A08C758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15B17F-6FF5-F5CF-3406-9035EDF79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lvl1pPr>
          </a:lstStyle>
          <a:p>
            <a:r>
              <a:rPr lang="nb-NO" dirty="0"/>
              <a:t>UiT | Spor</a:t>
            </a:r>
            <a:endParaRPr lang="nb-NO" dirty="0"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94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0" r:id="rId3"/>
    <p:sldLayoutId id="2147483652" r:id="rId4"/>
    <p:sldLayoutId id="2147483653" r:id="rId5"/>
    <p:sldLayoutId id="2147483656" r:id="rId6"/>
    <p:sldLayoutId id="2147483660" r:id="rId7"/>
    <p:sldLayoutId id="2147483661" r:id="rId8"/>
    <p:sldLayoutId id="2147483662" r:id="rId9"/>
    <p:sldLayoutId id="214748366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 Extrabold" panose="020B0906030804020204" pitchFamily="34" charset="0"/>
          <a:ea typeface="Open Sans Extrabold" panose="020B0906030804020204" pitchFamily="34" charset="0"/>
          <a:cs typeface="Open Sans Extrabold" panose="020B09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6">
            <a:extLst>
              <a:ext uri="{FF2B5EF4-FFF2-40B4-BE49-F238E27FC236}">
                <a16:creationId xmlns:a16="http://schemas.microsoft.com/office/drawing/2014/main" id="{8A94871E-96FC-4ADE-815B-41A636E34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80E7D33-4E3B-09D2-3108-39DD9D075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320040"/>
            <a:ext cx="6692827" cy="3892669"/>
          </a:xfrm>
        </p:spPr>
        <p:txBody>
          <a:bodyPr>
            <a:normAutofit fontScale="90000"/>
          </a:bodyPr>
          <a:lstStyle/>
          <a:p>
            <a:pPr algn="l"/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sz="4900" dirty="0"/>
              <a:t>Debatten om vindmøller i nord – hvordan kan vi påvirke?  </a:t>
            </a:r>
            <a:br>
              <a:rPr lang="nb-NO" dirty="0"/>
            </a:br>
            <a:endParaRPr lang="nb-NO" sz="66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EBF78CE-C8EF-B70D-5CA5-51BF1C87B9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631161"/>
            <a:ext cx="6692827" cy="1569486"/>
          </a:xfrm>
        </p:spPr>
        <p:txBody>
          <a:bodyPr>
            <a:normAutofit/>
          </a:bodyPr>
          <a:lstStyle/>
          <a:p>
            <a:pPr algn="l"/>
            <a:endParaRPr lang="nb-NO" dirty="0"/>
          </a:p>
          <a:p>
            <a:pPr algn="l"/>
            <a:endParaRPr lang="nb-NO" dirty="0"/>
          </a:p>
        </p:txBody>
      </p:sp>
      <p:sp>
        <p:nvSpPr>
          <p:cNvPr id="2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562" y="440926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B528BD2-BB70-C7A5-2DC3-277284259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023" y="320040"/>
            <a:ext cx="2368410" cy="5981446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79EC510B-A046-12C6-427D-007C1397CA32}"/>
              </a:ext>
            </a:extLst>
          </p:cNvPr>
          <p:cNvSpPr txBox="1"/>
          <p:nvPr/>
        </p:nvSpPr>
        <p:spPr>
          <a:xfrm>
            <a:off x="7214839" y="39140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36390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 7">
            <a:extLst>
              <a:ext uri="{FF2B5EF4-FFF2-40B4-BE49-F238E27FC236}">
                <a16:creationId xmlns:a16="http://schemas.microsoft.com/office/drawing/2014/main" id="{4E0109C8-B65A-5D1C-F017-62A7310CF8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885731"/>
              </p:ext>
            </p:extLst>
          </p:nvPr>
        </p:nvGraphicFramePr>
        <p:xfrm>
          <a:off x="189572" y="1126274"/>
          <a:ext cx="11586117" cy="4605452"/>
        </p:xfrm>
        <a:graphic>
          <a:graphicData uri="http://schemas.openxmlformats.org/drawingml/2006/table">
            <a:tbl>
              <a:tblPr firstRow="1" firstCol="1" bandRow="1"/>
              <a:tblGrid>
                <a:gridCol w="3278457">
                  <a:extLst>
                    <a:ext uri="{9D8B030D-6E8A-4147-A177-3AD203B41FA5}">
                      <a16:colId xmlns:a16="http://schemas.microsoft.com/office/drawing/2014/main" val="1077131211"/>
                    </a:ext>
                  </a:extLst>
                </a:gridCol>
                <a:gridCol w="4204010">
                  <a:extLst>
                    <a:ext uri="{9D8B030D-6E8A-4147-A177-3AD203B41FA5}">
                      <a16:colId xmlns:a16="http://schemas.microsoft.com/office/drawing/2014/main" val="3355955106"/>
                    </a:ext>
                  </a:extLst>
                </a:gridCol>
                <a:gridCol w="4103650">
                  <a:extLst>
                    <a:ext uri="{9D8B030D-6E8A-4147-A177-3AD203B41FA5}">
                      <a16:colId xmlns:a16="http://schemas.microsoft.com/office/drawing/2014/main" val="3193706366"/>
                    </a:ext>
                  </a:extLst>
                </a:gridCol>
              </a:tblGrid>
              <a:tr h="7726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20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Spørsmål</a:t>
                      </a:r>
                      <a:endParaRPr lang="nb-NO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20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For vindkraft</a:t>
                      </a:r>
                      <a:endParaRPr lang="nb-NO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20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Mot vindkraft</a:t>
                      </a:r>
                      <a:endParaRPr lang="nb-NO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7019737"/>
                  </a:ext>
                </a:extLst>
              </a:tr>
              <a:tr h="7726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2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Hva er hovedargumentet?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2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Norge trenger fornybar energi for å fase ut fossil kraft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2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Samiske rettigheter og natur må beskyttes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7000713"/>
                  </a:ext>
                </a:extLst>
              </a:tr>
              <a:tr h="7726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2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Hvem støtter denne siden?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2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Staten, energiselskaper, deler av klimabevegelsen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2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Reindriftssamene, Natur og Ungdom, Amnesty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1882646"/>
                  </a:ext>
                </a:extLst>
              </a:tr>
              <a:tr h="15146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2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Hva frykter de?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2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Kraftmangel, høye strømpriser, at Norge ikke når klimamål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2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At urfolksrettigheter overkjøres igjen, som på Fosen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1080715"/>
                  </a:ext>
                </a:extLst>
              </a:tr>
              <a:tr h="7726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2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Hvilke verdier ligger bak?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2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Klimarettferdighet, fellesskap, fornybar fremtid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2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Urfolksrettigheter, kulturvern, naturvern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4305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242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D1FA03-6CBA-C8B0-60D5-D232078AC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957" y="365125"/>
            <a:ext cx="10840843" cy="1039929"/>
          </a:xfrm>
        </p:spPr>
        <p:txBody>
          <a:bodyPr>
            <a:normAutofit fontScale="90000"/>
          </a:bodyPr>
          <a:lstStyle/>
          <a:p>
            <a:br>
              <a:rPr lang="nb-NO" b="1" i="1" dirty="0"/>
            </a:br>
            <a:br>
              <a:rPr lang="nb-NO" b="1" i="1" dirty="0"/>
            </a:br>
            <a:r>
              <a:rPr lang="nb-NO" i="1" dirty="0"/>
              <a:t>For</a:t>
            </a:r>
            <a:r>
              <a:rPr lang="nb-NO" dirty="0"/>
              <a:t> vindkraftutbygging i nord</a:t>
            </a:r>
            <a:br>
              <a:rPr lang="nb-NO" b="1" i="1" dirty="0"/>
            </a:br>
            <a:br>
              <a:rPr lang="nb-NO" b="1" i="1" dirty="0"/>
            </a:br>
            <a:br>
              <a:rPr lang="nb-NO" sz="3100" dirty="0"/>
            </a:br>
            <a:endParaRPr lang="nb-NO" sz="3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2A0B2EA-F091-5F2B-565E-2811FA6749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2957" y="1405055"/>
            <a:ext cx="10626532" cy="5330282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Budskap: Norge trenger mer fornybar energi. Vindkraft i nord er nødvendig for klimaet og for å sikre nok strøm til folk og industri.</a:t>
            </a:r>
          </a:p>
          <a:p>
            <a:endParaRPr lang="nb-NO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b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nb-NO" dirty="0"/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036D0761-CEA9-2E34-1A56-775F8A7150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756164"/>
              </p:ext>
            </p:extLst>
          </p:nvPr>
        </p:nvGraphicFramePr>
        <p:xfrm>
          <a:off x="512957" y="2118732"/>
          <a:ext cx="10515600" cy="44938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5361">
                  <a:extLst>
                    <a:ext uri="{9D8B030D-6E8A-4147-A177-3AD203B41FA5}">
                      <a16:colId xmlns:a16="http://schemas.microsoft.com/office/drawing/2014/main" val="507148828"/>
                    </a:ext>
                  </a:extLst>
                </a:gridCol>
                <a:gridCol w="8510239">
                  <a:extLst>
                    <a:ext uri="{9D8B030D-6E8A-4147-A177-3AD203B41FA5}">
                      <a16:colId xmlns:a16="http://schemas.microsoft.com/office/drawing/2014/main" val="3106903373"/>
                    </a:ext>
                  </a:extLst>
                </a:gridCol>
              </a:tblGrid>
              <a:tr h="3489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 dirty="0">
                          <a:effectLst/>
                        </a:rPr>
                        <a:t>Påvirkningskanal</a:t>
                      </a:r>
                      <a:endParaRPr lang="nb-NO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 dirty="0">
                          <a:effectLst/>
                        </a:rPr>
                        <a:t>        Oppgave</a:t>
                      </a:r>
                      <a:endParaRPr lang="nb-NO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03171232"/>
                  </a:ext>
                </a:extLst>
              </a:tr>
              <a:tr h="6940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 dirty="0">
                          <a:effectLst/>
                        </a:rPr>
                        <a:t>Politisk parti</a:t>
                      </a:r>
                      <a:endParaRPr lang="nb-NO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 dirty="0">
                          <a:effectLst/>
                        </a:rPr>
                        <a:t>Lag en tale som om dere er unge medlemmer av et parti som støtter utbygging. Hva vil dere si til partiledelsen for å få dem til å prioritere vindkraft?</a:t>
                      </a:r>
                      <a:endParaRPr lang="nb-NO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43579409"/>
                  </a:ext>
                </a:extLst>
              </a:tr>
              <a:tr h="1150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 dirty="0">
                          <a:effectLst/>
                        </a:rPr>
                        <a:t>Organisasjon</a:t>
                      </a:r>
                      <a:endParaRPr lang="nb-NO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 dirty="0">
                          <a:effectLst/>
                        </a:rPr>
                        <a:t>Dere representerer en ungdomsorganisasjon for fornybar energi. Lag en kampanje i sosiale medier med tre innlegg som viser hvorfor vindkraft er viktig for klimaet</a:t>
                      </a:r>
                      <a:endParaRPr lang="nb-NO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49826778"/>
                  </a:ext>
                </a:extLst>
              </a:tr>
              <a:tr h="1150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>
                          <a:effectLst/>
                        </a:rPr>
                        <a:t>Leserinnlegg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 dirty="0">
                          <a:effectLst/>
                        </a:rPr>
                        <a:t>Skriv et leserinnlegg til Nordlys eller Aftenposten der dere argumenterer for at vindkraft i Finnmark er nødvendig – og at det kan gjøres på en rettferdig måte</a:t>
                      </a:r>
                      <a:endParaRPr lang="nb-NO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23358841"/>
                  </a:ext>
                </a:extLst>
              </a:tr>
              <a:tr h="1150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>
                          <a:effectLst/>
                        </a:rPr>
                        <a:t>Brev til politiker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 dirty="0">
                          <a:effectLst/>
                        </a:rPr>
                        <a:t>Skriv til energiministeren og argumenter for at utbyggingen bør fortsette, men med bedre dialog med samene</a:t>
                      </a:r>
                      <a:endParaRPr lang="nb-NO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884995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3270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0247A9-DAC0-0172-D347-24ADC421D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6904"/>
          </a:xfrm>
        </p:spPr>
        <p:txBody>
          <a:bodyPr>
            <a:normAutofit fontScale="90000"/>
          </a:bodyPr>
          <a:lstStyle/>
          <a:p>
            <a:br>
              <a:rPr lang="nb-NO" i="1" dirty="0"/>
            </a:br>
            <a:r>
              <a:rPr lang="nb-NO" i="1" dirty="0"/>
              <a:t>Mot</a:t>
            </a:r>
            <a:r>
              <a:rPr lang="nb-NO" dirty="0"/>
              <a:t> vindkraftutbygging i nord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F4E86A7-3956-FABC-0290-42A58F1654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6049" y="1182029"/>
            <a:ext cx="10693439" cy="5174321"/>
          </a:xfrm>
        </p:spPr>
        <p:txBody>
          <a:bodyPr/>
          <a:lstStyle/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dirty="0"/>
              <a:t>Budskap: Samiske rettigheter er menneskerettigheter. Vindturbiner ødelegger reindriftsområder og samisk kultur – og Fosen-saken viser at staten ikke kan stoles på.</a:t>
            </a:r>
            <a:br>
              <a:rPr lang="nb-NO" dirty="0"/>
            </a:br>
            <a:endParaRPr lang="nb-NO" dirty="0"/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AD116109-740D-FC29-C3BB-DD6AB5868E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280761"/>
              </p:ext>
            </p:extLst>
          </p:nvPr>
        </p:nvGraphicFramePr>
        <p:xfrm>
          <a:off x="546410" y="2341757"/>
          <a:ext cx="10807390" cy="43309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2243">
                  <a:extLst>
                    <a:ext uri="{9D8B030D-6E8A-4147-A177-3AD203B41FA5}">
                      <a16:colId xmlns:a16="http://schemas.microsoft.com/office/drawing/2014/main" val="1075461285"/>
                    </a:ext>
                  </a:extLst>
                </a:gridCol>
                <a:gridCol w="8815147">
                  <a:extLst>
                    <a:ext uri="{9D8B030D-6E8A-4147-A177-3AD203B41FA5}">
                      <a16:colId xmlns:a16="http://schemas.microsoft.com/office/drawing/2014/main" val="4048353381"/>
                    </a:ext>
                  </a:extLst>
                </a:gridCol>
              </a:tblGrid>
              <a:tr h="6189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Påvirkningskanal</a:t>
                      </a:r>
                      <a:endParaRPr lang="nb-NO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Oppgave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10106231"/>
                  </a:ext>
                </a:extLst>
              </a:tr>
              <a:tr h="6189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Politisk parti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Lag en tale som om dere er unge medlemmer av et parti som vil stoppe utbyggingen. Hva krever dere at partiet skal gjøre?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73643261"/>
                  </a:ext>
                </a:extLst>
              </a:tr>
              <a:tr h="10258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Organisasjon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Dere er aktivister i Natur og Ungdom eller NSR-N. Planlegg en demonstrasjon – hva skal skje, hvem inviterer dere, hva er kravene deres?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00406082"/>
                  </a:ext>
                </a:extLst>
              </a:tr>
              <a:tr h="10258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b="1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Leserinnlegg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Skriv et leserinnlegg der dere forteller historien om Fosen-saken og advarer mot at det samme skjer i Finnmark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01539351"/>
                  </a:ext>
                </a:extLst>
              </a:tr>
              <a:tr h="10258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Underskrifts-kampanje</a:t>
                      </a:r>
                      <a:endParaRPr lang="nb-NO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Lag en underskriftskampanje med et konkret krav rettet mot myndighetene – samle underskrifter i klassen og på skolen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34927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6443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6CE5EB-D1A6-6424-FA2B-1FB23905A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Reflekter over...  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22E5539-8038-B9D5-1199-60E34E9345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37102" y="1825625"/>
            <a:ext cx="7348653" cy="4351338"/>
          </a:xfrm>
        </p:spPr>
        <p:txBody>
          <a:bodyPr/>
          <a:lstStyle/>
          <a:p>
            <a:pPr marL="0" indent="0">
              <a:buNone/>
            </a:pPr>
            <a:endParaRPr lang="nb-NO" b="1" i="1" dirty="0"/>
          </a:p>
          <a:p>
            <a:pPr lvl="0"/>
            <a:r>
              <a:rPr lang="nb-NO" dirty="0"/>
              <a:t>Hvilken side representerte du – og hva var det sterkeste argumentet du brukte?</a:t>
            </a:r>
          </a:p>
          <a:p>
            <a:pPr lvl="0"/>
            <a:r>
              <a:rPr lang="nb-NO" dirty="0"/>
              <a:t>Hva var det beste argumentet fra den andre siden?</a:t>
            </a:r>
          </a:p>
          <a:p>
            <a:pPr lvl="0"/>
            <a:r>
              <a:rPr lang="nb-NO" dirty="0"/>
              <a:t>Hva mener </a:t>
            </a:r>
            <a:r>
              <a:rPr lang="nb-NO" b="1" dirty="0"/>
              <a:t>du personlig</a:t>
            </a:r>
            <a:r>
              <a:rPr lang="nb-NO" dirty="0"/>
              <a:t> – og hvorfor?</a:t>
            </a:r>
          </a:p>
          <a:p>
            <a:pPr lvl="0"/>
            <a:r>
              <a:rPr lang="nb-NO" dirty="0"/>
              <a:t>Hva har du lært om hvordan man påvirker i storsamfunnet?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88C557F4-3B29-7A96-95F8-7A9B45C5849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6245" y="1688064"/>
            <a:ext cx="3430857" cy="462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741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4F659A-205B-764A-AD56-432756CBD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963" y="501651"/>
            <a:ext cx="6600825" cy="171625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9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Til </a:t>
            </a:r>
            <a:r>
              <a:rPr lang="en-US" sz="39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slutt</a:t>
            </a:r>
            <a:r>
              <a:rPr lang="en-US" sz="39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….</a:t>
            </a:r>
            <a:br>
              <a:rPr lang="en-US" sz="39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9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458309C-78CF-866F-CCCA-077348646B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70156" y="2430966"/>
            <a:ext cx="7292897" cy="39253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z="3200" dirty="0" err="1">
                <a:solidFill>
                  <a:schemeClr val="tx1">
                    <a:alpha val="80000"/>
                  </a:schemeClr>
                </a:solidFill>
              </a:rPr>
              <a:t>Skriv</a:t>
            </a: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alpha val="80000"/>
                  </a:schemeClr>
                </a:solidFill>
              </a:rPr>
              <a:t>ned</a:t>
            </a: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alpha val="80000"/>
                  </a:schemeClr>
                </a:solidFill>
              </a:rPr>
              <a:t>ett</a:t>
            </a: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alpha val="80000"/>
                  </a:schemeClr>
                </a:solidFill>
              </a:rPr>
              <a:t>spørsmål</a:t>
            </a: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alpha val="80000"/>
                  </a:schemeClr>
                </a:solidFill>
              </a:rPr>
              <a:t>til</a:t>
            </a: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 det vi </a:t>
            </a:r>
            <a:r>
              <a:rPr lang="en-US" sz="3200" dirty="0" err="1">
                <a:solidFill>
                  <a:schemeClr val="tx1">
                    <a:alpha val="80000"/>
                  </a:schemeClr>
                </a:solidFill>
              </a:rPr>
              <a:t>har</a:t>
            </a: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alpha val="80000"/>
                  </a:schemeClr>
                </a:solidFill>
              </a:rPr>
              <a:t>jobbet</a:t>
            </a: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 med </a:t>
            </a:r>
            <a:r>
              <a:rPr lang="en-US" sz="3200" dirty="0" err="1">
                <a:solidFill>
                  <a:schemeClr val="tx1">
                    <a:alpha val="80000"/>
                  </a:schemeClr>
                </a:solidFill>
              </a:rPr>
              <a:t>i</a:t>
            </a: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alpha val="80000"/>
                  </a:schemeClr>
                </a:solidFill>
              </a:rPr>
              <a:t>dag</a:t>
            </a:r>
            <a:endParaRPr lang="en-US" sz="3200" dirty="0">
              <a:solidFill>
                <a:schemeClr val="tx1">
                  <a:alpha val="80000"/>
                </a:schemeClr>
              </a:solidFill>
            </a:endParaRPr>
          </a:p>
          <a:p>
            <a:pPr lvl="0"/>
            <a:endParaRPr lang="en-US" sz="3200" dirty="0">
              <a:solidFill>
                <a:schemeClr val="tx1">
                  <a:alpha val="80000"/>
                </a:schemeClr>
              </a:solidFill>
              <a:effectLst/>
            </a:endParaRPr>
          </a:p>
          <a:p>
            <a:pPr lvl="0"/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Tenk over: Kan du </a:t>
            </a:r>
            <a:r>
              <a:rPr lang="en-US" sz="3200" dirty="0" err="1">
                <a:solidFill>
                  <a:schemeClr val="tx1">
                    <a:alpha val="80000"/>
                  </a:schemeClr>
                </a:solidFill>
              </a:rPr>
              <a:t>bruke</a:t>
            </a: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 det du </a:t>
            </a:r>
            <a:r>
              <a:rPr lang="en-US" sz="3200" dirty="0" err="1">
                <a:solidFill>
                  <a:schemeClr val="tx1">
                    <a:alpha val="80000"/>
                  </a:schemeClr>
                </a:solidFill>
              </a:rPr>
              <a:t>har</a:t>
            </a: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alpha val="80000"/>
                  </a:schemeClr>
                </a:solidFill>
              </a:rPr>
              <a:t>lært</a:t>
            </a: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alpha val="80000"/>
                  </a:schemeClr>
                </a:solidFill>
              </a:rPr>
              <a:t>i</a:t>
            </a: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alpha val="80000"/>
                  </a:schemeClr>
                </a:solidFill>
              </a:rPr>
              <a:t>dag</a:t>
            </a: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alpha val="80000"/>
                  </a:schemeClr>
                </a:solidFill>
              </a:rPr>
              <a:t>i</a:t>
            </a: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alpha val="80000"/>
                  </a:schemeClr>
                </a:solidFill>
              </a:rPr>
              <a:t>andre</a:t>
            </a: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alpha val="80000"/>
                  </a:schemeClr>
                </a:solidFill>
              </a:rPr>
              <a:t>sammenhenger</a:t>
            </a:r>
            <a:r>
              <a:rPr lang="en-US" sz="3200" dirty="0">
                <a:solidFill>
                  <a:schemeClr val="tx1">
                    <a:alpha val="80000"/>
                  </a:schemeClr>
                </a:solidFill>
              </a:rPr>
              <a:t>?</a:t>
            </a:r>
            <a:endParaRPr lang="en-US" sz="3200" dirty="0">
              <a:solidFill>
                <a:schemeClr val="tx1">
                  <a:alpha val="80000"/>
                </a:schemeClr>
              </a:solidFill>
              <a:effectLst/>
            </a:endParaRPr>
          </a:p>
          <a:p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7" name="Plassholder for innhold 4">
            <a:extLst>
              <a:ext uri="{FF2B5EF4-FFF2-40B4-BE49-F238E27FC236}">
                <a16:creationId xmlns:a16="http://schemas.microsoft.com/office/drawing/2014/main" id="{7B5C6A83-12D7-C111-9CAC-60C9B4A291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812" y="1460810"/>
            <a:ext cx="2029871" cy="477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047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Spor - vinter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03349"/>
      </a:accent1>
      <a:accent2>
        <a:srgbClr val="007396"/>
      </a:accent2>
      <a:accent3>
        <a:srgbClr val="67ABC0"/>
      </a:accent3>
      <a:accent4>
        <a:srgbClr val="B2D4DE"/>
      </a:accent4>
      <a:accent5>
        <a:srgbClr val="CAEDFB"/>
      </a:accent5>
      <a:accent6>
        <a:srgbClr val="00577E"/>
      </a:accent6>
      <a:hlink>
        <a:srgbClr val="67ABC0"/>
      </a:hlink>
      <a:folHlink>
        <a:srgbClr val="70485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240766AA9C274EA44D539D9B261109" ma:contentTypeVersion="14" ma:contentTypeDescription="Create a new document." ma:contentTypeScope="" ma:versionID="b9ec5d6459843c214947426a2e6fd86f">
  <xsd:schema xmlns:xsd="http://www.w3.org/2001/XMLSchema" xmlns:xs="http://www.w3.org/2001/XMLSchema" xmlns:p="http://schemas.microsoft.com/office/2006/metadata/properties" xmlns:ns2="26a62022-1bb9-4b22-b00e-875baa87208c" xmlns:ns3="9b7881d3-c634-4f69-b96f-5ca3a68815d4" targetNamespace="http://schemas.microsoft.com/office/2006/metadata/properties" ma:root="true" ma:fieldsID="194a12b8416eed09d0fb65d6d89ab529" ns2:_="" ns3:_="">
    <xsd:import namespace="26a62022-1bb9-4b22-b00e-875baa87208c"/>
    <xsd:import namespace="9b7881d3-c634-4f69-b96f-5ca3a68815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a62022-1bb9-4b22-b00e-875baa8720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a916d09-11b3-44b5-b5f4-9aae0c2013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7881d3-c634-4f69-b96f-5ca3a68815d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049659b-37a3-47cc-b0d3-0f6cb7214817}" ma:internalName="TaxCatchAll" ma:showField="CatchAllData" ma:web="9b7881d3-c634-4f69-b96f-5ca3a68815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6a62022-1bb9-4b22-b00e-875baa87208c">
      <Terms xmlns="http://schemas.microsoft.com/office/infopath/2007/PartnerControls"/>
    </lcf76f155ced4ddcb4097134ff3c332f>
    <TaxCatchAll xmlns="9b7881d3-c634-4f69-b96f-5ca3a68815d4" xsi:nil="true"/>
  </documentManagement>
</p:properties>
</file>

<file path=customXml/item3.xml><?xml version="1.0" encoding="utf-8"?>
<?mso-contentType ?>
<SharedContentType xmlns="Microsoft.SharePoint.Taxonomy.ContentTypeSync" SourceId="0a916d09-11b3-44b5-b5f4-9aae0c201370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0DD313D-B2AD-4153-BDFE-0021CB3C63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a62022-1bb9-4b22-b00e-875baa87208c"/>
    <ds:schemaRef ds:uri="9b7881d3-c634-4f69-b96f-5ca3a68815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739B8D7-B2FD-4EB9-B886-DFADC84C1A24}">
  <ds:schemaRefs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elements/1.1/"/>
    <ds:schemaRef ds:uri="9b7881d3-c634-4f69-b96f-5ca3a68815d4"/>
    <ds:schemaRef ds:uri="http://schemas.openxmlformats.org/package/2006/metadata/core-properties"/>
    <ds:schemaRef ds:uri="26a62022-1bb9-4b22-b00e-875baa87208c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1DF7B57-4BE6-4E63-88CD-63DFC865BB47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214E2D55-A811-42C6-B9A2-05948E2612E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1625</TotalTime>
  <Words>459</Words>
  <Application>Microsoft Macintosh PowerPoint</Application>
  <PresentationFormat>Widescreen</PresentationFormat>
  <Paragraphs>57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3" baseType="lpstr">
      <vt:lpstr>Aptos</vt:lpstr>
      <vt:lpstr>Aptos Display</vt:lpstr>
      <vt:lpstr>Arial</vt:lpstr>
      <vt:lpstr>Open Sans</vt:lpstr>
      <vt:lpstr>Open Sans Extrabold</vt:lpstr>
      <vt:lpstr>Open Sans Light</vt:lpstr>
      <vt:lpstr>Office-tema</vt:lpstr>
      <vt:lpstr>           Debatten om vindmøller i nord – hvordan kan vi påvirke?   </vt:lpstr>
      <vt:lpstr>PowerPoint-presentasjon</vt:lpstr>
      <vt:lpstr>  For vindkraftutbygging i nord   </vt:lpstr>
      <vt:lpstr> Mot vindkraftutbygging i nord </vt:lpstr>
      <vt:lpstr>Reflekter over...  </vt:lpstr>
      <vt:lpstr>Til slutt…. </vt:lpstr>
    </vt:vector>
  </TitlesOfParts>
  <Company>UiT The Arctic University of Norway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Nathalie Isabell Blomstereng</dc:creator>
  <cp:lastModifiedBy>Tove Leming</cp:lastModifiedBy>
  <cp:revision>64</cp:revision>
  <dcterms:created xsi:type="dcterms:W3CDTF">2026-05-07T07:23:04Z</dcterms:created>
  <dcterms:modified xsi:type="dcterms:W3CDTF">2026-10-06T10:13:12Z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0x0101004D240766AA9C274EA44D539D9B261109</vt:lpwstr>
  </property>
  <property fmtid="{D5CDD505-2E9C-101B-9397-08002B2CF9AE}" pid="3" name="MediaServiceImageTags">
    <vt:lpwstr/>
  </property>
</Properties>
</file>